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2"/>
    <p:sldMasterId id="2147483842" r:id="rId23"/>
  </p:sldMasterIdLst>
  <p:notesMasterIdLst>
    <p:notesMasterId r:id="rId46"/>
  </p:notesMasterIdLst>
  <p:handoutMasterIdLst>
    <p:handoutMasterId r:id="rId47"/>
  </p:handoutMasterIdLst>
  <p:sldIdLst>
    <p:sldId id="595" r:id="rId24"/>
    <p:sldId id="544" r:id="rId25"/>
    <p:sldId id="2147470245" r:id="rId26"/>
    <p:sldId id="2147476489" r:id="rId27"/>
    <p:sldId id="2147476481" r:id="rId28"/>
    <p:sldId id="2147476491" r:id="rId29"/>
    <p:sldId id="343" r:id="rId30"/>
    <p:sldId id="2147476492" r:id="rId31"/>
    <p:sldId id="256" r:id="rId32"/>
    <p:sldId id="2147476502" r:id="rId33"/>
    <p:sldId id="2147476495" r:id="rId34"/>
    <p:sldId id="2147476497" r:id="rId35"/>
    <p:sldId id="2147476500" r:id="rId36"/>
    <p:sldId id="413" r:id="rId37"/>
    <p:sldId id="569" r:id="rId38"/>
    <p:sldId id="2147476493" r:id="rId39"/>
    <p:sldId id="2147476503" r:id="rId40"/>
    <p:sldId id="2147476727" r:id="rId41"/>
    <p:sldId id="2134806709" r:id="rId42"/>
    <p:sldId id="2134806710" r:id="rId43"/>
    <p:sldId id="2134806711" r:id="rId44"/>
    <p:sldId id="2147472462" r:id="rId45"/>
  </p:sldIdLst>
  <p:sldSz cx="12192000" cy="6858000"/>
  <p:notesSz cx="6858000" cy="9144000"/>
  <p:custDataLst>
    <p:tags r:id="rId48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3F223A-4272-D27E-E5CE-1F4565B33EA7}" name="Goorts, Laurens" initials="GL" userId="S::lgoorts@kpmg.com::7a44a625-1ae3-4680-ad70-a9d993d21e66" providerId="AD"/>
  <p188:author id="{82CEE14B-9B6D-1A48-E262-B8AD79CBBAB0}" name="Vercammen, Magali" initials="VM" userId="S::mvercammen@kpmg.com::6a7f4868-f1e8-4c91-b61c-5a394ae26a84" providerId="AD"/>
  <p188:author id="{3034686B-D48B-825C-38DA-7F87A86169F0}" name="Beullens, Karen" initials="BK" userId="S::kbeullens@kpmg.com::719879b3-f367-4e54-b7de-ad84de576c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6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587" autoAdjust="0"/>
  </p:normalViewPr>
  <p:slideViewPr>
    <p:cSldViewPr snapToGrid="0">
      <p:cViewPr varScale="1">
        <p:scale>
          <a:sx n="54" d="100"/>
          <a:sy n="54" d="100"/>
        </p:scale>
        <p:origin x="178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2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1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tags" Target="tags/tag1.xml"/><Relationship Id="rId8" Type="http://schemas.openxmlformats.org/officeDocument/2006/relationships/customXml" Target="../customXml/item8.xml"/><Relationship Id="rId51" Type="http://schemas.openxmlformats.org/officeDocument/2006/relationships/theme" Target="theme/them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1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Sheet1!$A$1:$A$4</cx:f>
        <cx:lvl ptCount="4">
          <cx:pt idx="0">Total energy demand</cx:pt>
          <cx:pt idx="1">Energy efficiency target = 35%</cx:pt>
          <cx:pt idx="2">Theoretical generation green power</cx:pt>
          <cx:pt idx="3">Green power import</cx:pt>
        </cx:lvl>
      </cx:strDim>
      <cx:numDim type="val">
        <cx:f>Sheet1!$B$1:$B$4</cx:f>
        <cx:lvl ptCount="4" formatCode="Standaard">
          <cx:pt idx="0">410</cx:pt>
          <cx:pt idx="1">-143.5</cx:pt>
          <cx:pt idx="2">-90</cx:pt>
          <cx:pt idx="3">-50</cx:pt>
        </cx:lvl>
      </cx:numDim>
    </cx:data>
  </cx:chartData>
  <cx:chart>
    <cx:title pos="t" align="ctr" overlay="0">
      <cx:tx>
        <cx:txData>
          <cx:v>Total energy consumption picture Belgium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Total energy consumption picture Belgium</a:t>
          </a:r>
        </a:p>
      </cx:txPr>
    </cx:title>
    <cx:plotArea>
      <cx:plotAreaRegion>
        <cx:series layoutId="waterfall" uniqueId="{F71AE223-0DF6-4A72-8B84-3B023BA1390A}">
          <cx:dataId val="0"/>
          <cx:layoutPr>
            <cx:subtotals/>
          </cx:layoutPr>
        </cx:series>
      </cx:plotAreaRegion>
      <cx:axis id="0">
        <cx:catScaling gapWidth="0.5"/>
        <cx:tickLabels/>
      </cx:axis>
      <cx:axis id="1" hidden="1">
        <cx:valScaling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D130B2-1672-44CA-A046-CE7C1A1156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9B074-9C08-4DE6-A27F-C0F70C12E3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07000-C91B-4667-B110-01F9739F195B}" type="datetimeFigureOut">
              <a:rPr lang="en-GB" smtClean="0"/>
              <a:t>29/01/2024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33757-C37A-41CF-9E2E-011656F31C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18D6D-73C9-48C8-92D1-A55E5CABB3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C5E0E-A95D-491C-9FEE-ABFDBEF10C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6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027F2-C6A1-482F-97BF-846C0138DF95}" type="datetimeFigureOut">
              <a:rPr lang="nl-NL" smtClean="0"/>
              <a:t>29-1-2024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These are 2 quotes but the issue was addressed in almost all interviews we did</a:t>
            </a:r>
          </a:p>
          <a:p>
            <a:pPr lvl="0"/>
            <a:r>
              <a:rPr lang="en-US"/>
              <a:t>Industrials make investment decisions on the long term of 15-20 years and having visibility on the long term on supply and prices are crucial elements.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01A04-31D3-4BF6-90C3-64C97CF4CC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45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63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49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19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277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09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249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15</a:t>
            </a:fld>
            <a:endParaRPr lang="nl-NL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D1E42B-AE4B-887B-98F3-6F13CC19D9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6240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54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682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263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D948F-A673-4DC7-A0E9-FA274EAF363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916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D948F-A673-4DC7-A0E9-FA274EAF3634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247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938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D948F-A673-4DC7-A0E9-FA274EAF3634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16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D948F-A673-4DC7-A0E9-FA274EAF3634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6024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06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55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697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122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474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04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28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1A04-31D3-4BF6-90C3-64C97CF4CC8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15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4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84E6626-FD7E-4C63-8D13-D66A8A348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01C832-6FAC-40A0-BBA3-94F0E463DC45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1470479"/>
            <a:ext cx="6350010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30C48B-685A-4627-8230-DBBFCD3E6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841" y="1759937"/>
            <a:ext cx="5765982" cy="2903488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3A02BE-49C7-41EC-A224-F228B39F3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5765982" cy="816606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79549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AC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82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phic 8">
            <a:extLst>
              <a:ext uri="{FF2B5EF4-FFF2-40B4-BE49-F238E27FC236}">
                <a16:creationId xmlns:a16="http://schemas.microsoft.com/office/drawing/2014/main" id="{67E4BFF9-F85A-4638-ADE5-87FB48B6ED46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27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1952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51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_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1700213"/>
            <a:ext cx="10201275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76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_double titl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1700213"/>
            <a:ext cx="10201275" cy="4176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 marL="361950" indent="-180975"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F4561A05-7671-4539-AB97-A9979F67EB4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F1CF3-C473-4B59-9814-FFEC4D26E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5ED2D-F17F-4481-8AE6-4D9EA0535145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8">
            <a:extLst>
              <a:ext uri="{FF2B5EF4-FFF2-40B4-BE49-F238E27FC236}">
                <a16:creationId xmlns:a16="http://schemas.microsoft.com/office/drawing/2014/main" id="{8D073B6C-A3F6-459D-BC13-DC57D78ED58C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843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95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201275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98B95CDD-2ABB-4477-9BBC-48463CC47FEF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21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208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3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95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4968000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ED3211B-3C86-4413-BA20-A4F81B443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0800" y="1330126"/>
            <a:ext cx="4968875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26EE2363-59EE-4324-9D1D-5A7467133FB7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9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2208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551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h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1360"/>
            <a:ext cx="10195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1003200" y="3742126"/>
            <a:ext cx="10195200" cy="21357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3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22B7E-730E-4FA3-AEBD-0EC53A300157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1470479"/>
            <a:ext cx="3053689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DBF24D-4D2F-42A4-AD1C-43B70FC5B5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841" y="1759937"/>
            <a:ext cx="2487266" cy="2900514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8AEEAC-DFBC-44E5-A1A3-F209B8C05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2487267" cy="81577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0DAB2D-E302-48A2-9568-49B2734AC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1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2208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0032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18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ha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4507546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003200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8011892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07546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011892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922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03200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/>
              <a:t>Partner Name</a:t>
            </a:r>
          </a:p>
          <a:p>
            <a:pPr lvl="1"/>
            <a:r>
              <a:rPr lang="en-US"/>
              <a:t>Sector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2433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/>
              <a:t>Partner Name</a:t>
            </a:r>
          </a:p>
          <a:p>
            <a:pPr lvl="1"/>
            <a:r>
              <a:rPr lang="en-US"/>
              <a:t>Sector Name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1566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4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/>
              <a:t>Partner Name</a:t>
            </a:r>
          </a:p>
          <a:p>
            <a:pPr lvl="1"/>
            <a:r>
              <a:rPr lang="en-US"/>
              <a:t>Sector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D499DA-AB3A-42FA-AEC3-59074A9B14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3300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0087E5F-B6BA-4B21-AEE1-13ECBDE2B7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2433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7444CB-F6F1-40E7-BD1A-43812BC02B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61566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F16C7DF-AAFB-48BF-9719-BEDB49FA0E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40700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E82B65-4225-4835-9D11-414E80A480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0700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5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/>
              <a:t>Partner Name</a:t>
            </a:r>
          </a:p>
          <a:p>
            <a:pPr lvl="1"/>
            <a:r>
              <a:rPr lang="en-US"/>
              <a:t>Sector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4AF4F7-6286-4F12-8CC6-9D3D2C2EA2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953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/>
              <a:t>01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1AAB6E-94B2-4E91-9CEB-50E84434F0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5363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/>
              <a:t>Text Placeholder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41DA198-669A-415B-9D0E-89D5BDCB8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82433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/>
              <a:t>Text Placeholder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DC5114C-C3D2-49E7-A38D-466F95B5A2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1566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/>
              <a:t>Text Placeholder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468C94C-268F-4547-8993-7B47FB365E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40700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/>
              <a:t>Text Placeholder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CA373DA8-5766-4E27-AB6B-2D49F7E7841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37085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/>
              <a:t>02</a:t>
            </a:r>
            <a:endParaRPr lang="en-GB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2EC7370-28C3-4DEF-9936-6044EC44FD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6218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/>
              <a:t>03</a:t>
            </a:r>
            <a:endParaRPr lang="en-GB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A9841A3-E975-4AA0-932D-99A38F3619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95352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/>
              <a:t>04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0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1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68984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134768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0552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068984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34768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200552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266337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266337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702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68D3E60-F95F-4250-92C1-89CF93433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01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D8E592C-F128-4E4B-970B-BFB5C0F2A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8984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E6B17CD-E0EF-40A4-A171-4E4B731CE0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34768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3C9A44B-2A8F-416D-A76B-F3A018572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552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3A5B3AC-C2E0-40CF-9D31-036461F79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69E3860-942E-40E2-A1C8-AF5DF29675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8984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E580107-2025-4C04-9884-4A6DBB63D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4768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C4D5128-392D-4FC9-A83F-FA43203A4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552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8EB5529-8601-4864-9983-FBB672B8B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66337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715BC67-F699-49E6-B5D7-22ED9DFA81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66337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39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80C36-1E70-46DD-9783-AFD66B7DEC90}"/>
              </a:ext>
            </a:extLst>
          </p:cNvPr>
          <p:cNvSpPr/>
          <p:nvPr userDrawn="1"/>
        </p:nvSpPr>
        <p:spPr>
          <a:xfrm>
            <a:off x="0" y="0"/>
            <a:ext cx="12192000" cy="26860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err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720597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437994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55391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590187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469478F-D315-4922-A7E4-E575455BF3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72788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557E01-A30E-46EA-BAB3-4F33E0992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5363" y="1330325"/>
            <a:ext cx="10185400" cy="53860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2453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593775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8435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74926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93775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8435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774926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55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BA5FBEF-FE77-4CC8-B2D5-D94327DAF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0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59D9BAA-2BF4-4A94-BAA4-5D091A296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3775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3D170C1-7106-44D2-A62F-A804F244A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35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DAC4CF-AC2F-4D83-9FB0-DDFB71EE9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74926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C84B130-9B9F-460C-87A1-4E3012ECE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C076374-F8FA-413A-9C7F-81C823512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3775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2DC24D7-E120-435A-8A2A-98E939AC4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435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1F15369-328E-43E6-894F-1F86414EB3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4926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9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Box with Icon and Cent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19862B5-E58D-4F98-8070-F04E6659AC3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003346" y="1330325"/>
            <a:ext cx="4967685" cy="2132614"/>
          </a:xfrm>
          <a:custGeom>
            <a:avLst/>
            <a:gdLst>
              <a:gd name="connsiteX0" fmla="*/ 0 w 4967685"/>
              <a:gd name="connsiteY0" fmla="*/ 0 h 2132614"/>
              <a:gd name="connsiteX1" fmla="*/ 4967685 w 4967685"/>
              <a:gd name="connsiteY1" fmla="*/ 0 h 2132614"/>
              <a:gd name="connsiteX2" fmla="*/ 4967685 w 4967685"/>
              <a:gd name="connsiteY2" fmla="*/ 1013538 h 2132614"/>
              <a:gd name="connsiteX3" fmla="*/ 3364916 w 4967685"/>
              <a:gd name="connsiteY3" fmla="*/ 1013538 h 2132614"/>
              <a:gd name="connsiteX4" fmla="*/ 3364916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4967685" y="0"/>
                </a:lnTo>
                <a:lnTo>
                  <a:pt x="4967685" y="1013538"/>
                </a:lnTo>
                <a:lnTo>
                  <a:pt x="3364916" y="1013538"/>
                </a:lnTo>
                <a:lnTo>
                  <a:pt x="3364916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EBDCDC-F212-4ED4-8D32-7B1BC919EF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20971" y="1330325"/>
            <a:ext cx="4970724" cy="2132614"/>
          </a:xfrm>
          <a:custGeom>
            <a:avLst/>
            <a:gdLst>
              <a:gd name="connsiteX0" fmla="*/ 0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1602767 w 4970724"/>
              <a:gd name="connsiteY3" fmla="*/ 2132614 h 2132614"/>
              <a:gd name="connsiteX4" fmla="*/ 1602767 w 4970724"/>
              <a:gd name="connsiteY4" fmla="*/ 1013538 h 2132614"/>
              <a:gd name="connsiteX5" fmla="*/ 0 w 4970724"/>
              <a:gd name="connsiteY5" fmla="*/ 1013538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0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1602767" y="2132614"/>
                </a:lnTo>
                <a:lnTo>
                  <a:pt x="1602767" y="1013538"/>
                </a:lnTo>
                <a:lnTo>
                  <a:pt x="0" y="1013538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E0E984E-3A85-42BD-A2C6-26D3EB300D8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03346" y="3747502"/>
            <a:ext cx="4967685" cy="2132614"/>
          </a:xfrm>
          <a:custGeom>
            <a:avLst/>
            <a:gdLst>
              <a:gd name="connsiteX0" fmla="*/ 0 w 4967685"/>
              <a:gd name="connsiteY0" fmla="*/ 0 h 2132614"/>
              <a:gd name="connsiteX1" fmla="*/ 3364916 w 4967685"/>
              <a:gd name="connsiteY1" fmla="*/ 0 h 2132614"/>
              <a:gd name="connsiteX2" fmla="*/ 3364916 w 4967685"/>
              <a:gd name="connsiteY2" fmla="*/ 1119077 h 2132614"/>
              <a:gd name="connsiteX3" fmla="*/ 4967685 w 4967685"/>
              <a:gd name="connsiteY3" fmla="*/ 1119077 h 2132614"/>
              <a:gd name="connsiteX4" fmla="*/ 4967685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3364916" y="0"/>
                </a:lnTo>
                <a:lnTo>
                  <a:pt x="3364916" y="1119077"/>
                </a:lnTo>
                <a:lnTo>
                  <a:pt x="4967685" y="1119077"/>
                </a:lnTo>
                <a:lnTo>
                  <a:pt x="4967685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DB6DB5B-6EBB-4E77-8ECE-2DE4424BD6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20971" y="3747502"/>
            <a:ext cx="4970724" cy="2132614"/>
          </a:xfrm>
          <a:custGeom>
            <a:avLst/>
            <a:gdLst>
              <a:gd name="connsiteX0" fmla="*/ 1602767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0 w 4970724"/>
              <a:gd name="connsiteY3" fmla="*/ 2132614 h 2132614"/>
              <a:gd name="connsiteX4" fmla="*/ 0 w 4970724"/>
              <a:gd name="connsiteY4" fmla="*/ 1119077 h 2132614"/>
              <a:gd name="connsiteX5" fmla="*/ 1602767 w 4970724"/>
              <a:gd name="connsiteY5" fmla="*/ 1119077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1602767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0" y="2132614"/>
                </a:lnTo>
                <a:lnTo>
                  <a:pt x="0" y="1119077"/>
                </a:lnTo>
                <a:lnTo>
                  <a:pt x="1602767" y="1119077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1"/>
          </p:nvPr>
        </p:nvSpPr>
        <p:spPr bwMode="gray">
          <a:xfrm>
            <a:off x="4571176" y="2546022"/>
            <a:ext cx="3049649" cy="21183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108000" rIns="108000" bIns="108000" anchor="ctr" anchorCtr="1">
            <a:noAutofit/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122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3200" y="1720713"/>
            <a:ext cx="49680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20800" y="1720713"/>
            <a:ext cx="49680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04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DEB4B6-682E-4009-89BC-CB154E8DC002}"/>
              </a:ext>
            </a:extLst>
          </p:cNvPr>
          <p:cNvSpPr>
            <a:spLocks noChangeAspect="1"/>
          </p:cNvSpPr>
          <p:nvPr userDrawn="1"/>
        </p:nvSpPr>
        <p:spPr>
          <a:xfrm>
            <a:off x="3405716" y="371311"/>
            <a:ext cx="7794097" cy="54140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ABE048-BB93-46AF-B21F-692455B27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2180" y="4710484"/>
            <a:ext cx="7260639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9B4976CB-3107-403A-8E4C-49D73E552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123" y="636808"/>
            <a:ext cx="7260639" cy="3950972"/>
          </a:xfrm>
        </p:spPr>
        <p:txBody>
          <a:bodyPr/>
          <a:lstStyle>
            <a:lvl1pPr>
              <a:defRPr lang="en-GB" sz="66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Title slide text only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F974C88-37FD-486C-A053-2B6EC15FF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65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Qua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32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208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0032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03200" y="3741920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62208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0800" y="3741920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1347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Quad Boxes BG Dark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1763B05F-830B-4267-AD78-15D92D15E48D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59EB3-99CA-467E-9F82-D5B531A2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C51904-D930-45AA-AF92-A006847C8BF5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2086F202-0162-4310-A956-FCCC947433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32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E8B6691E-17EA-480D-B598-F314E1A68E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59F2358C-C167-462D-9F76-6D66B9B409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08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B2FCC9C9-35DE-4F3C-A352-30EE65DD5B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A017BC0-9170-4186-94F7-40E80F981A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2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0383342E-84C2-404C-8D37-45747A1916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3200" y="3741920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BE27B3E2-E887-473C-8464-38B061F67E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08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4C0C9B8C-19B0-44D7-9F0F-975D45D400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800" y="3741920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raphic 8">
            <a:extLst>
              <a:ext uri="{FF2B5EF4-FFF2-40B4-BE49-F238E27FC236}">
                <a16:creationId xmlns:a16="http://schemas.microsoft.com/office/drawing/2014/main" id="{A75E6CC5-8B44-4F43-ACAA-428A4ADCE45D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296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79D65585-570B-4F7D-B4BC-0F7CFAF52BAF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E67C5C-769B-4AEA-A1B7-EFD4A3AA2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8B0BD-68A6-4AD8-A640-99B893F063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90932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gradFill flip="none" rotWithShape="1">
          <a:gsLst>
            <a:gs pos="0">
              <a:schemeClr val="accent5"/>
            </a:gs>
            <a:gs pos="100000">
              <a:schemeClr val="accent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F31653-DA95-4567-9106-71E1E49BA627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2925CE2F-8945-49DE-BCC2-8BCACF480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C346F2F1-AF73-4284-8702-745152AF5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8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87A788-0BF5-4419-BCFC-809F6D2E93AA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ACEAFF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F7723F4-8321-43A3-962F-3DEEE5C6D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17B18B8B-EB09-48D8-AC31-3A9DFAC0B7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19079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dark Gradient">
    <p:bg>
      <p:bgPr>
        <a:gradFill>
          <a:gsLst>
            <a:gs pos="100000">
              <a:schemeClr val="accent1"/>
            </a:gs>
            <a:gs pos="0">
              <a:schemeClr val="accent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>
            <p:custDataLst>
              <p:tags r:id="rId1"/>
            </p:custDataLst>
          </p:nvPr>
        </p:nvSpPr>
        <p:spPr>
          <a:xfrm>
            <a:off x="989263" y="5750095"/>
            <a:ext cx="246221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Confidential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E9CC-2A2B-4C75-8522-60824F3AC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702050"/>
            <a:ext cx="6660000" cy="1843088"/>
          </a:xfrm>
        </p:spPr>
        <p:txBody>
          <a:bodyPr anchor="b"/>
          <a:lstStyle>
            <a:lvl1pPr>
              <a:spcAft>
                <a:spcPts val="1000"/>
              </a:spcAft>
              <a:defRPr sz="900" b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 sz="9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E01CBC1-FC71-43BD-845D-21EEEFA25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3351965"/>
            <a:ext cx="2411738" cy="119064"/>
          </a:xfrm>
        </p:spPr>
        <p:txBody>
          <a:bodyPr/>
          <a:lstStyle>
            <a:lvl1pPr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3pPr>
            <a:lvl4pPr marL="3456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4pPr>
            <a:lvl5pPr marL="5400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4D5492-D401-42A2-B377-EA27220983D3}"/>
              </a:ext>
            </a:extLst>
          </p:cNvPr>
          <p:cNvGrpSpPr/>
          <p:nvPr userDrawn="1"/>
        </p:nvGrpSpPr>
        <p:grpSpPr>
          <a:xfrm>
            <a:off x="998476" y="2881529"/>
            <a:ext cx="2023200" cy="367957"/>
            <a:chOff x="998476" y="2881529"/>
            <a:chExt cx="2023200" cy="3679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196AFE-0767-4ACF-9869-412F4845EABF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42C7C2-E55C-467A-A194-4BA78575F316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5E1FE7-629E-4892-B2EB-2FDAB3326BE5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7E3B322-EB53-4C7E-8968-4B7B3CE2432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3E6F56-5300-4CC2-8B6F-98341C903A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5688464F-C48A-4F62-97E1-E717A76F0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DBC0AA5-6153-434E-A0C9-A5D940745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09B7D2B-5280-4ED4-B112-B6C654C52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338E268-56D8-4524-BB26-DA84FEEF86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D7CE8814-2E6C-49B9-A2A8-80AB288D9AA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4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light gradient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>
            <p:custDataLst>
              <p:tags r:id="rId1"/>
            </p:custDataLst>
          </p:nvPr>
        </p:nvSpPr>
        <p:spPr>
          <a:xfrm>
            <a:off x="989263" y="5750095"/>
            <a:ext cx="246221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Document Classification: KPMG Confidential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835BAAE-8387-4EE5-AB59-6FBE19144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702050"/>
            <a:ext cx="6660000" cy="1843088"/>
          </a:xfrm>
        </p:spPr>
        <p:txBody>
          <a:bodyPr anchor="b"/>
          <a:lstStyle>
            <a:lvl1pPr>
              <a:spcAft>
                <a:spcPts val="1000"/>
              </a:spcAft>
              <a:defRPr sz="900" b="0">
                <a:solidFill>
                  <a:schemeClr val="accent2"/>
                </a:solidFill>
              </a:defRPr>
            </a:lvl1pPr>
            <a:lvl2pPr>
              <a:spcAft>
                <a:spcPts val="1000"/>
              </a:spcAft>
              <a:defRPr sz="9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3B40796-98D9-465A-9944-CCD9D00EE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3351965"/>
            <a:ext cx="2411738" cy="119064"/>
          </a:xfrm>
        </p:spPr>
        <p:txBody>
          <a:bodyPr/>
          <a:lstStyle>
            <a:lvl1pPr>
              <a:buFontTx/>
              <a:buNone/>
              <a:defRPr sz="1200" b="1">
                <a:solidFill>
                  <a:schemeClr val="accent2"/>
                </a:solidFill>
              </a:defRPr>
            </a:lvl1pPr>
            <a:lvl2pPr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3pPr>
            <a:lvl4pPr marL="3456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4pPr>
            <a:lvl5pPr marL="5400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D33E6D-5377-46E3-B1FF-E91C54D03F04}"/>
              </a:ext>
            </a:extLst>
          </p:cNvPr>
          <p:cNvGrpSpPr/>
          <p:nvPr userDrawn="1"/>
        </p:nvGrpSpPr>
        <p:grpSpPr>
          <a:xfrm>
            <a:off x="998476" y="2881529"/>
            <a:ext cx="2023200" cy="367957"/>
            <a:chOff x="998476" y="2881529"/>
            <a:chExt cx="2023200" cy="3679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4461B7-55B7-4469-ADF0-D4A2CB8F5710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F734C6-FA66-47AA-9466-88AC05333E29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928039-DB0D-4F9F-A695-D6F65A328FCD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314CEC-778A-45F5-AF53-25973CFF2C6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5A09B0-ADE2-48D6-9500-156D9353A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7D51E6DF-03C0-4528-A826-C16F599A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7A09755-6B8F-4E6B-95E4-A3F59CF5D0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FF482287-E023-4BA0-BEEC-A27AF495C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475EF34B-0D63-4B5C-BF0F-AA0D0D345D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316E0CBF-F67B-4988-A694-3CA5B79E65D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1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5724-C137-47F3-B441-6C1B9714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CC0FFF-EDF5-49D0-8C1F-A5D5BA3335B9}"/>
              </a:ext>
            </a:extLst>
          </p:cNvPr>
          <p:cNvSpPr/>
          <p:nvPr userDrawn="1"/>
        </p:nvSpPr>
        <p:spPr>
          <a:xfrm>
            <a:off x="998351" y="2246533"/>
            <a:ext cx="839614" cy="411225"/>
          </a:xfrm>
          <a:prstGeom prst="rect">
            <a:avLst/>
          </a:prstGeom>
          <a:solidFill>
            <a:srgbClr val="1E4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30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73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226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F4118-D01B-40DD-940F-068338DB15A5}"/>
              </a:ext>
            </a:extLst>
          </p:cNvPr>
          <p:cNvSpPr/>
          <p:nvPr userDrawn="1"/>
        </p:nvSpPr>
        <p:spPr>
          <a:xfrm>
            <a:off x="998351" y="1731971"/>
            <a:ext cx="839614" cy="411225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141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7C791-7BB0-4AC9-BDE9-68939F34221B}"/>
              </a:ext>
            </a:extLst>
          </p:cNvPr>
          <p:cNvSpPr/>
          <p:nvPr userDrawn="1"/>
        </p:nvSpPr>
        <p:spPr>
          <a:xfrm>
            <a:off x="998351" y="2761094"/>
            <a:ext cx="839614" cy="411225"/>
          </a:xfrm>
          <a:prstGeom prst="rect">
            <a:avLst/>
          </a:prstGeom>
          <a:solidFill>
            <a:srgbClr val="0C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12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35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693543-F502-48B0-9E65-053408E60BF0}"/>
              </a:ext>
            </a:extLst>
          </p:cNvPr>
          <p:cNvSpPr/>
          <p:nvPr userDrawn="1"/>
        </p:nvSpPr>
        <p:spPr>
          <a:xfrm>
            <a:off x="998351" y="3275656"/>
            <a:ext cx="839614" cy="411225"/>
          </a:xfrm>
          <a:prstGeom prst="rect">
            <a:avLst/>
          </a:prstGeom>
          <a:solidFill>
            <a:srgbClr val="AC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ysClr val="windowText" lastClr="000000"/>
                </a:solidFill>
              </a:rPr>
              <a:t>172</a:t>
            </a:r>
          </a:p>
          <a:p>
            <a:pPr algn="ctr"/>
            <a:r>
              <a:rPr lang="en-GB" sz="800">
                <a:solidFill>
                  <a:sysClr val="windowText" lastClr="000000"/>
                </a:solidFill>
              </a:rPr>
              <a:t>234</a:t>
            </a:r>
          </a:p>
          <a:p>
            <a:pPr algn="ctr"/>
            <a:r>
              <a:rPr lang="en-GB" sz="800">
                <a:solidFill>
                  <a:sysClr val="windowText" lastClr="000000"/>
                </a:solidFill>
              </a:rPr>
              <a:t>255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97B22-3CA8-4621-8A3B-B9D2E3D07988}"/>
              </a:ext>
            </a:extLst>
          </p:cNvPr>
          <p:cNvSpPr txBox="1"/>
          <p:nvPr userDrawn="1"/>
        </p:nvSpPr>
        <p:spPr>
          <a:xfrm>
            <a:off x="983882" y="1330325"/>
            <a:ext cx="1364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b="1">
                <a:solidFill>
                  <a:sysClr val="windowText" lastClr="000000"/>
                </a:solidFill>
              </a:rPr>
              <a:t>Primary Colors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07E492-5EF0-4085-AA14-90D280B1DF69}"/>
              </a:ext>
            </a:extLst>
          </p:cNvPr>
          <p:cNvSpPr txBox="1"/>
          <p:nvPr userDrawn="1"/>
        </p:nvSpPr>
        <p:spPr>
          <a:xfrm>
            <a:off x="1921682" y="2852903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Spectrum Blue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8A2D81-3A9C-47D3-8174-874F601607DC}"/>
              </a:ext>
            </a:extLst>
          </p:cNvPr>
          <p:cNvSpPr txBox="1"/>
          <p:nvPr userDrawn="1"/>
        </p:nvSpPr>
        <p:spPr>
          <a:xfrm>
            <a:off x="1921682" y="1830789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KPMG blue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791116-D184-4C43-9C1C-30181CDF0E84}"/>
              </a:ext>
            </a:extLst>
          </p:cNvPr>
          <p:cNvSpPr txBox="1"/>
          <p:nvPr userDrawn="1"/>
        </p:nvSpPr>
        <p:spPr>
          <a:xfrm>
            <a:off x="1921682" y="3363960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Light Blue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B15E2D-58A0-4506-8A15-E27C173174FA}"/>
              </a:ext>
            </a:extLst>
          </p:cNvPr>
          <p:cNvGrpSpPr/>
          <p:nvPr userDrawn="1"/>
        </p:nvGrpSpPr>
        <p:grpSpPr>
          <a:xfrm>
            <a:off x="2999643" y="1731971"/>
            <a:ext cx="2177326" cy="411225"/>
            <a:chOff x="2992848" y="1717717"/>
            <a:chExt cx="2177326" cy="411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309040-9C95-48FE-AA99-4757E8328519}"/>
                </a:ext>
              </a:extLst>
            </p:cNvPr>
            <p:cNvSpPr/>
            <p:nvPr userDrawn="1"/>
          </p:nvSpPr>
          <p:spPr>
            <a:xfrm>
              <a:off x="2992848" y="1717717"/>
              <a:ext cx="839614" cy="411225"/>
            </a:xfrm>
            <a:prstGeom prst="rect">
              <a:avLst/>
            </a:prstGeom>
            <a:solidFill>
              <a:srgbClr val="76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118</a:t>
              </a:r>
            </a:p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210</a:t>
              </a:r>
            </a:p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255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430D78-5EDB-481E-BB6D-67D8689BCE11}"/>
                </a:ext>
              </a:extLst>
            </p:cNvPr>
            <p:cNvSpPr txBox="1"/>
            <p:nvPr userDrawn="1"/>
          </p:nvSpPr>
          <p:spPr>
            <a:xfrm>
              <a:off x="3916179" y="1802518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Blue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42EE987-0425-4CD8-B75D-E3E8F8C2096D}"/>
              </a:ext>
            </a:extLst>
          </p:cNvPr>
          <p:cNvSpPr txBox="1"/>
          <p:nvPr userDrawn="1"/>
        </p:nvSpPr>
        <p:spPr>
          <a:xfrm>
            <a:off x="1921682" y="2341846"/>
            <a:ext cx="1253995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Cobalt Blue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56161F-C4E7-4F32-B00D-D64EBA9D34CA}"/>
              </a:ext>
            </a:extLst>
          </p:cNvPr>
          <p:cNvGrpSpPr/>
          <p:nvPr userDrawn="1"/>
        </p:nvGrpSpPr>
        <p:grpSpPr>
          <a:xfrm>
            <a:off x="998351" y="3783824"/>
            <a:ext cx="2177326" cy="1433953"/>
            <a:chOff x="998351" y="4298384"/>
            <a:chExt cx="2177326" cy="1433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53D312-00EF-44B5-9D91-290BE0E19654}"/>
                </a:ext>
              </a:extLst>
            </p:cNvPr>
            <p:cNvSpPr/>
            <p:nvPr userDrawn="1"/>
          </p:nvSpPr>
          <p:spPr>
            <a:xfrm>
              <a:off x="998351" y="4298384"/>
              <a:ext cx="839614" cy="411225"/>
            </a:xfrm>
            <a:prstGeom prst="rect">
              <a:avLst/>
            </a:pr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184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245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D98991-520C-4FD6-8B23-8732995E56B1}"/>
                </a:ext>
              </a:extLst>
            </p:cNvPr>
            <p:cNvSpPr/>
            <p:nvPr userDrawn="1"/>
          </p:nvSpPr>
          <p:spPr>
            <a:xfrm>
              <a:off x="998351" y="4812944"/>
              <a:ext cx="839614" cy="411225"/>
            </a:xfrm>
            <a:prstGeom prst="rect">
              <a:avLst/>
            </a:pr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114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19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234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A38B4C-5B80-413E-B283-1F1ADBFD09CD}"/>
                </a:ext>
              </a:extLst>
            </p:cNvPr>
            <p:cNvSpPr/>
            <p:nvPr userDrawn="1"/>
          </p:nvSpPr>
          <p:spPr>
            <a:xfrm>
              <a:off x="998351" y="5321112"/>
              <a:ext cx="839614" cy="411225"/>
            </a:xfrm>
            <a:prstGeom prst="rect">
              <a:avLst/>
            </a:pr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253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52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156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01B4DF-404A-4544-B313-2720FCBDD0B4}"/>
                </a:ext>
              </a:extLst>
            </p:cNvPr>
            <p:cNvSpPr txBox="1"/>
            <p:nvPr userDrawn="1"/>
          </p:nvSpPr>
          <p:spPr>
            <a:xfrm>
              <a:off x="1921682" y="4386074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Pacific Blue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6DFA940-4699-43CF-A21A-AE4227704697}"/>
                </a:ext>
              </a:extLst>
            </p:cNvPr>
            <p:cNvSpPr txBox="1"/>
            <p:nvPr userDrawn="1"/>
          </p:nvSpPr>
          <p:spPr>
            <a:xfrm>
              <a:off x="1921682" y="4897131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Purple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9A40265-6498-4E16-877D-6BC9A8CE7DCA}"/>
                </a:ext>
              </a:extLst>
            </p:cNvPr>
            <p:cNvSpPr txBox="1"/>
            <p:nvPr userDrawn="1"/>
          </p:nvSpPr>
          <p:spPr>
            <a:xfrm>
              <a:off x="1921682" y="5408191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Pink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231EB6-12A0-47AA-88B0-D248845383EA}"/>
              </a:ext>
            </a:extLst>
          </p:cNvPr>
          <p:cNvSpPr txBox="1"/>
          <p:nvPr userDrawn="1"/>
        </p:nvSpPr>
        <p:spPr>
          <a:xfrm>
            <a:off x="2992848" y="1330325"/>
            <a:ext cx="19463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b="1">
                <a:solidFill>
                  <a:sysClr val="windowText" lastClr="000000"/>
                </a:solidFill>
              </a:rPr>
              <a:t>Accent Colors for Infographics and charts only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6D9AD-8E94-4A62-B92C-C973F5486E37}"/>
              </a:ext>
            </a:extLst>
          </p:cNvPr>
          <p:cNvSpPr/>
          <p:nvPr userDrawn="1"/>
        </p:nvSpPr>
        <p:spPr>
          <a:xfrm>
            <a:off x="2999643" y="2240139"/>
            <a:ext cx="839614" cy="411225"/>
          </a:xfrm>
          <a:prstGeom prst="rect">
            <a:avLst/>
          </a:prstGeom>
          <a:solidFill>
            <a:srgbClr val="510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81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188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77AFC-4BDC-44AC-80A6-06A9503B868A}"/>
              </a:ext>
            </a:extLst>
          </p:cNvPr>
          <p:cNvSpPr/>
          <p:nvPr userDrawn="1"/>
        </p:nvSpPr>
        <p:spPr>
          <a:xfrm>
            <a:off x="2999643" y="2754701"/>
            <a:ext cx="839614" cy="411225"/>
          </a:xfrm>
          <a:prstGeom prst="rect">
            <a:avLst/>
          </a:prstGeom>
          <a:solidFill>
            <a:srgbClr val="B49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180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151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255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B8F1FC7-CA8A-485A-9440-4EA69DF44F1B}"/>
              </a:ext>
            </a:extLst>
          </p:cNvPr>
          <p:cNvSpPr/>
          <p:nvPr userDrawn="1"/>
        </p:nvSpPr>
        <p:spPr>
          <a:xfrm>
            <a:off x="2999643" y="3269262"/>
            <a:ext cx="839614" cy="411225"/>
          </a:xfrm>
          <a:prstGeom prst="rect">
            <a:avLst/>
          </a:prstGeom>
          <a:solidFill>
            <a:srgbClr val="AB0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171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4DC1F0-F2DB-41DC-B843-C645575C978D}"/>
              </a:ext>
            </a:extLst>
          </p:cNvPr>
          <p:cNvSpPr/>
          <p:nvPr userDrawn="1"/>
        </p:nvSpPr>
        <p:spPr>
          <a:xfrm>
            <a:off x="2999643" y="3783824"/>
            <a:ext cx="839614" cy="411225"/>
          </a:xfrm>
          <a:prstGeom prst="rect">
            <a:avLst/>
          </a:prstGeom>
          <a:solidFill>
            <a:srgbClr val="FFA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ysClr val="windowText" lastClr="000000"/>
                </a:solidFill>
              </a:rPr>
              <a:t>255</a:t>
            </a:r>
          </a:p>
          <a:p>
            <a:pPr algn="ctr"/>
            <a:r>
              <a:rPr lang="en-GB" sz="800">
                <a:solidFill>
                  <a:sysClr val="windowText" lastClr="000000"/>
                </a:solidFill>
              </a:rPr>
              <a:t>163</a:t>
            </a:r>
          </a:p>
          <a:p>
            <a:pPr algn="ctr"/>
            <a:r>
              <a:rPr lang="en-GB" sz="800">
                <a:solidFill>
                  <a:sysClr val="windowText" lastClr="000000"/>
                </a:solidFill>
              </a:rPr>
              <a:t>218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FDCCC15-7DDA-4C27-A66A-86FEF3CE0FDB}"/>
              </a:ext>
            </a:extLst>
          </p:cNvPr>
          <p:cNvSpPr/>
          <p:nvPr userDrawn="1"/>
        </p:nvSpPr>
        <p:spPr>
          <a:xfrm>
            <a:off x="2999643" y="4298384"/>
            <a:ext cx="839614" cy="411225"/>
          </a:xfrm>
          <a:prstGeom prst="rect">
            <a:avLst/>
          </a:prstGeom>
          <a:solidFill>
            <a:srgbClr val="098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142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A7B705-A81A-45EE-B7F8-A08C39775723}"/>
              </a:ext>
            </a:extLst>
          </p:cNvPr>
          <p:cNvSpPr/>
          <p:nvPr userDrawn="1"/>
        </p:nvSpPr>
        <p:spPr>
          <a:xfrm>
            <a:off x="2999643" y="4806552"/>
            <a:ext cx="839614" cy="411225"/>
          </a:xfrm>
          <a:prstGeom prst="rect">
            <a:avLst/>
          </a:prstGeom>
          <a:solidFill>
            <a:srgbClr val="00C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192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174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0C56EF7-AC83-449B-8CC3-F1D314081B92}"/>
              </a:ext>
            </a:extLst>
          </p:cNvPr>
          <p:cNvSpPr/>
          <p:nvPr userDrawn="1"/>
        </p:nvSpPr>
        <p:spPr>
          <a:xfrm>
            <a:off x="2999643" y="5321112"/>
            <a:ext cx="839614" cy="411225"/>
          </a:xfrm>
          <a:prstGeom prst="rect">
            <a:avLst/>
          </a:prstGeom>
          <a:solidFill>
            <a:srgbClr val="63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accent3"/>
                </a:solidFill>
              </a:rPr>
              <a:t>99</a:t>
            </a:r>
          </a:p>
          <a:p>
            <a:pPr algn="ctr"/>
            <a:r>
              <a:rPr lang="en-GB" sz="800">
                <a:solidFill>
                  <a:schemeClr val="accent3"/>
                </a:solidFill>
              </a:rPr>
              <a:t>235</a:t>
            </a:r>
          </a:p>
          <a:p>
            <a:pPr algn="ctr"/>
            <a:r>
              <a:rPr lang="en-GB" sz="800">
                <a:solidFill>
                  <a:schemeClr val="accent3"/>
                </a:solidFill>
              </a:rPr>
              <a:t>218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4556660-1591-47B1-B18E-F2FCE5FDCA50}"/>
              </a:ext>
            </a:extLst>
          </p:cNvPr>
          <p:cNvGrpSpPr/>
          <p:nvPr userDrawn="1"/>
        </p:nvGrpSpPr>
        <p:grpSpPr>
          <a:xfrm>
            <a:off x="3971416" y="2338957"/>
            <a:ext cx="1253995" cy="3303408"/>
            <a:chOff x="2169429" y="1756308"/>
            <a:chExt cx="2286000" cy="33034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1242448-F6EA-445E-86F6-56F1F6B8DCA0}"/>
                </a:ext>
              </a:extLst>
            </p:cNvPr>
            <p:cNvSpPr txBox="1"/>
            <p:nvPr userDrawn="1"/>
          </p:nvSpPr>
          <p:spPr>
            <a:xfrm>
              <a:off x="2169429" y="2778422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Dark Pink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F2D96E-0391-44D3-9D85-C49CD2682224}"/>
                </a:ext>
              </a:extLst>
            </p:cNvPr>
            <p:cNvSpPr txBox="1"/>
            <p:nvPr userDrawn="1"/>
          </p:nvSpPr>
          <p:spPr>
            <a:xfrm>
              <a:off x="2169429" y="1756308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Dark Purple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12A9094-C141-4137-91C8-07CDF0270449}"/>
                </a:ext>
              </a:extLst>
            </p:cNvPr>
            <p:cNvSpPr txBox="1"/>
            <p:nvPr userDrawn="1"/>
          </p:nvSpPr>
          <p:spPr>
            <a:xfrm>
              <a:off x="2169429" y="3289479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Light Pink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455B7B5-73DE-46AF-B400-88997B50AD80}"/>
                </a:ext>
              </a:extLst>
            </p:cNvPr>
            <p:cNvSpPr txBox="1"/>
            <p:nvPr userDrawn="1"/>
          </p:nvSpPr>
          <p:spPr>
            <a:xfrm>
              <a:off x="2169429" y="3800536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Dark Green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B4C4881-6213-41A5-AC03-CCE78498A9AE}"/>
                </a:ext>
              </a:extLst>
            </p:cNvPr>
            <p:cNvSpPr txBox="1"/>
            <p:nvPr userDrawn="1"/>
          </p:nvSpPr>
          <p:spPr>
            <a:xfrm>
              <a:off x="2169429" y="2267365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Light Purple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40387EA-5FDE-4F6F-BAF2-604549CCD0F0}"/>
                </a:ext>
              </a:extLst>
            </p:cNvPr>
            <p:cNvSpPr txBox="1"/>
            <p:nvPr userDrawn="1"/>
          </p:nvSpPr>
          <p:spPr>
            <a:xfrm>
              <a:off x="2169429" y="4311593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Green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92671DE-F6BD-48CB-B11C-208DD1F1CCB3}"/>
                </a:ext>
              </a:extLst>
            </p:cNvPr>
            <p:cNvSpPr txBox="1"/>
            <p:nvPr userDrawn="1"/>
          </p:nvSpPr>
          <p:spPr>
            <a:xfrm>
              <a:off x="2169429" y="4822650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en-GB" sz="1000"/>
                <a:t>Light Green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35C7B945-9627-4D94-B008-C987FEA96972}"/>
              </a:ext>
            </a:extLst>
          </p:cNvPr>
          <p:cNvSpPr/>
          <p:nvPr userDrawn="1"/>
        </p:nvSpPr>
        <p:spPr>
          <a:xfrm>
            <a:off x="5232206" y="1731971"/>
            <a:ext cx="839614" cy="41122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51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B1F170-4966-4AAF-ABAA-3D2A0369F7FA}"/>
              </a:ext>
            </a:extLst>
          </p:cNvPr>
          <p:cNvSpPr/>
          <p:nvPr userDrawn="1"/>
        </p:nvSpPr>
        <p:spPr>
          <a:xfrm>
            <a:off x="5232206" y="2246533"/>
            <a:ext cx="839614" cy="41122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102</a:t>
            </a:r>
          </a:p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033C2B2-E4D1-4420-8509-EC1E2C80321F}"/>
              </a:ext>
            </a:extLst>
          </p:cNvPr>
          <p:cNvSpPr txBox="1"/>
          <p:nvPr userDrawn="1"/>
        </p:nvSpPr>
        <p:spPr>
          <a:xfrm>
            <a:off x="5225411" y="1330325"/>
            <a:ext cx="15452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b="1">
                <a:solidFill>
                  <a:sysClr val="windowText" lastClr="000000"/>
                </a:solidFill>
              </a:rPr>
              <a:t>Neutrals for Infographics and charts only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BFC6FF0-9D30-4829-A667-26B9E6467077}"/>
              </a:ext>
            </a:extLst>
          </p:cNvPr>
          <p:cNvSpPr/>
          <p:nvPr userDrawn="1"/>
        </p:nvSpPr>
        <p:spPr>
          <a:xfrm>
            <a:off x="5232206" y="2761094"/>
            <a:ext cx="839614" cy="411225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152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40F7A4-A491-46D0-AC78-F38FB368D987}"/>
              </a:ext>
            </a:extLst>
          </p:cNvPr>
          <p:cNvSpPr/>
          <p:nvPr userDrawn="1"/>
        </p:nvSpPr>
        <p:spPr>
          <a:xfrm>
            <a:off x="5232206" y="3275656"/>
            <a:ext cx="839614" cy="411225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ysClr val="windowText" lastClr="000000"/>
                </a:solidFill>
              </a:rPr>
              <a:t>178</a:t>
            </a:r>
          </a:p>
          <a:p>
            <a:pPr algn="ctr"/>
            <a:r>
              <a:rPr lang="en-GB" sz="800">
                <a:solidFill>
                  <a:sysClr val="windowText" lastClr="000000"/>
                </a:solidFill>
              </a:rPr>
              <a:t>178</a:t>
            </a:r>
          </a:p>
          <a:p>
            <a:pPr algn="ctr"/>
            <a:r>
              <a:rPr lang="en-GB" sz="800">
                <a:solidFill>
                  <a:sysClr val="windowText" lastClr="000000"/>
                </a:solidFill>
              </a:rPr>
              <a:t>178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22CE48C-CD62-438B-AF1B-E80398CE41CF}"/>
              </a:ext>
            </a:extLst>
          </p:cNvPr>
          <p:cNvSpPr/>
          <p:nvPr userDrawn="1"/>
        </p:nvSpPr>
        <p:spPr>
          <a:xfrm>
            <a:off x="5232206" y="3790216"/>
            <a:ext cx="839614" cy="41122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tx1"/>
                </a:solidFill>
              </a:rPr>
              <a:t>229</a:t>
            </a:r>
          </a:p>
          <a:p>
            <a:pPr algn="ctr"/>
            <a:r>
              <a:rPr lang="en-GB" sz="800">
                <a:solidFill>
                  <a:schemeClr val="tx1"/>
                </a:solidFill>
              </a:rPr>
              <a:t>229</a:t>
            </a:r>
          </a:p>
          <a:p>
            <a:pPr algn="ctr"/>
            <a:r>
              <a:rPr lang="en-GB" sz="800">
                <a:solidFill>
                  <a:schemeClr val="tx1"/>
                </a:solidFill>
              </a:rPr>
              <a:t>229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A814C9-BD96-4348-B664-2AD4A5DAAB12}"/>
              </a:ext>
            </a:extLst>
          </p:cNvPr>
          <p:cNvSpPr txBox="1"/>
          <p:nvPr userDrawn="1"/>
        </p:nvSpPr>
        <p:spPr>
          <a:xfrm>
            <a:off x="6203980" y="2852903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Grey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8E8C09-0782-4E70-887B-080A8FC240A9}"/>
              </a:ext>
            </a:extLst>
          </p:cNvPr>
          <p:cNvSpPr txBox="1"/>
          <p:nvPr userDrawn="1"/>
        </p:nvSpPr>
        <p:spPr>
          <a:xfrm>
            <a:off x="6203980" y="1830789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Grey 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3E17E9-EAB5-401D-99B5-E01BBCBAAE59}"/>
              </a:ext>
            </a:extLst>
          </p:cNvPr>
          <p:cNvSpPr txBox="1"/>
          <p:nvPr userDrawn="1"/>
        </p:nvSpPr>
        <p:spPr>
          <a:xfrm>
            <a:off x="6203980" y="3363960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Grey 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A95C41B-9591-4042-8AC0-03DBDA91FD18}"/>
              </a:ext>
            </a:extLst>
          </p:cNvPr>
          <p:cNvSpPr txBox="1"/>
          <p:nvPr userDrawn="1"/>
        </p:nvSpPr>
        <p:spPr>
          <a:xfrm>
            <a:off x="6203980" y="3875017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Grey 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24189F-5F86-46B9-810F-1AF60243011B}"/>
              </a:ext>
            </a:extLst>
          </p:cNvPr>
          <p:cNvSpPr txBox="1"/>
          <p:nvPr userDrawn="1"/>
        </p:nvSpPr>
        <p:spPr>
          <a:xfrm>
            <a:off x="6203980" y="2341846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Grey 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CB48A6-B340-401D-8994-A0E53291AC9B}"/>
              </a:ext>
            </a:extLst>
          </p:cNvPr>
          <p:cNvSpPr/>
          <p:nvPr userDrawn="1"/>
        </p:nvSpPr>
        <p:spPr>
          <a:xfrm>
            <a:off x="7170486" y="2670083"/>
            <a:ext cx="839614" cy="41122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F71474-A782-4BB1-8B9F-8DCCEAF88E0C}"/>
              </a:ext>
            </a:extLst>
          </p:cNvPr>
          <p:cNvSpPr/>
          <p:nvPr userDrawn="1"/>
        </p:nvSpPr>
        <p:spPr>
          <a:xfrm>
            <a:off x="9170077" y="2670083"/>
            <a:ext cx="839614" cy="41122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02BFCC-8EF9-4273-ADB0-A655CD827F66}"/>
              </a:ext>
            </a:extLst>
          </p:cNvPr>
          <p:cNvSpPr txBox="1"/>
          <p:nvPr userDrawn="1"/>
        </p:nvSpPr>
        <p:spPr>
          <a:xfrm>
            <a:off x="8028290" y="2757773"/>
            <a:ext cx="1568421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Purple/</a:t>
            </a:r>
            <a:br>
              <a:rPr lang="en-GB" sz="1000"/>
            </a:br>
            <a:r>
              <a:rPr lang="en-GB" sz="1000"/>
              <a:t>Cobalt gradient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8D802-07C6-434C-B36C-582D2F2FAF7C}"/>
              </a:ext>
            </a:extLst>
          </p:cNvPr>
          <p:cNvSpPr txBox="1"/>
          <p:nvPr userDrawn="1"/>
        </p:nvSpPr>
        <p:spPr>
          <a:xfrm>
            <a:off x="10100206" y="2869887"/>
            <a:ext cx="1709098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Pacific/</a:t>
            </a:r>
            <a:br>
              <a:rPr lang="en-GB" sz="1000"/>
            </a:br>
            <a:r>
              <a:rPr lang="en-GB" sz="1000"/>
              <a:t>Light Blue gradient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56630A0-1CC3-4558-99F3-72A9846C3FA4}"/>
              </a:ext>
            </a:extLst>
          </p:cNvPr>
          <p:cNvSpPr txBox="1"/>
          <p:nvPr userDrawn="1"/>
        </p:nvSpPr>
        <p:spPr>
          <a:xfrm>
            <a:off x="7146554" y="1298952"/>
            <a:ext cx="4047046" cy="1269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000" b="1">
                <a:solidFill>
                  <a:sysClr val="windowText" lastClr="000000"/>
                </a:solidFill>
              </a:rPr>
              <a:t>Gradients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>
                <a:solidFill>
                  <a:sysClr val="windowText" lastClr="000000"/>
                </a:solidFill>
              </a:rPr>
              <a:t>The </a:t>
            </a:r>
            <a:r>
              <a:rPr lang="en-GB" sz="1000" b="0" err="1">
                <a:solidFill>
                  <a:sysClr val="windowText" lastClr="000000"/>
                </a:solidFill>
              </a:rPr>
              <a:t>colors</a:t>
            </a:r>
            <a:r>
              <a:rPr lang="en-GB" sz="1000" b="0">
                <a:solidFill>
                  <a:sysClr val="windowText" lastClr="000000"/>
                </a:solidFill>
              </a:rPr>
              <a:t> are applied at both ends of the gradient, at 0% and 100% locations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>
                <a:solidFill>
                  <a:sysClr val="windowText" lastClr="000000"/>
                </a:solidFill>
              </a:rPr>
              <a:t>The mid-point is at 50%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>
                <a:solidFill>
                  <a:sysClr val="windowText" lastClr="000000"/>
                </a:solidFill>
              </a:rPr>
              <a:t>The gradients are used at a 0º angle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>
                <a:solidFill>
                  <a:sysClr val="windowText" lastClr="000000"/>
                </a:solidFill>
              </a:rPr>
              <a:t>Use the linear gradient, never radial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>
                <a:solidFill>
                  <a:sysClr val="windowText" lastClr="000000"/>
                </a:solidFill>
              </a:rPr>
              <a:t>Do not create new gradients; use only the gradients shown here</a:t>
            </a:r>
            <a:endParaRPr lang="en-US" sz="1000" b="0">
              <a:solidFill>
                <a:sysClr val="windowText" lastClr="00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5AAA1F-BD76-48F7-8C50-6E5979B9537B}"/>
              </a:ext>
            </a:extLst>
          </p:cNvPr>
          <p:cNvSpPr>
            <a:spLocks/>
          </p:cNvSpPr>
          <p:nvPr userDrawn="1"/>
        </p:nvSpPr>
        <p:spPr>
          <a:xfrm>
            <a:off x="5225411" y="4304594"/>
            <a:ext cx="839614" cy="411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GB" sz="80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GB" sz="80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5E89C-C25F-4DDF-BA6F-8600323267FE}"/>
              </a:ext>
            </a:extLst>
          </p:cNvPr>
          <p:cNvSpPr txBox="1"/>
          <p:nvPr userDrawn="1"/>
        </p:nvSpPr>
        <p:spPr>
          <a:xfrm>
            <a:off x="6197185" y="4389395"/>
            <a:ext cx="714476" cy="237066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1000"/>
              <a:t>White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7E9F40-D028-425F-96B1-C73C59C9C8EF}"/>
              </a:ext>
            </a:extLst>
          </p:cNvPr>
          <p:cNvSpPr txBox="1"/>
          <p:nvPr userDrawn="1"/>
        </p:nvSpPr>
        <p:spPr>
          <a:xfrm>
            <a:off x="7146554" y="3336981"/>
            <a:ext cx="119423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000" b="1">
                <a:solidFill>
                  <a:sysClr val="windowText" lastClr="000000"/>
                </a:solidFill>
              </a:rPr>
              <a:t>Traffic Light Palette</a:t>
            </a:r>
            <a:endParaRPr lang="en-US" sz="1000" b="0">
              <a:solidFill>
                <a:sysClr val="windowText" lastClr="0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2E77BBC-829E-4B5B-9C1B-B9C1344A811F}"/>
              </a:ext>
            </a:extLst>
          </p:cNvPr>
          <p:cNvSpPr>
            <a:spLocks/>
          </p:cNvSpPr>
          <p:nvPr userDrawn="1"/>
        </p:nvSpPr>
        <p:spPr>
          <a:xfrm>
            <a:off x="9353776" y="3589581"/>
            <a:ext cx="839614" cy="411225"/>
          </a:xfrm>
          <a:prstGeom prst="rect">
            <a:avLst/>
          </a:prstGeom>
          <a:solidFill>
            <a:srgbClr val="269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38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153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6053ADE-6CEF-4806-8C0F-B8BEED546A81}"/>
              </a:ext>
            </a:extLst>
          </p:cNvPr>
          <p:cNvSpPr>
            <a:spLocks/>
          </p:cNvSpPr>
          <p:nvPr userDrawn="1"/>
        </p:nvSpPr>
        <p:spPr>
          <a:xfrm>
            <a:off x="8262131" y="3589581"/>
            <a:ext cx="839614" cy="411225"/>
          </a:xfrm>
          <a:prstGeom prst="rect">
            <a:avLst/>
          </a:prstGeom>
          <a:solidFill>
            <a:srgbClr val="F1C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241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196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77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FEC18AD-6921-4293-966A-F31741528B23}"/>
              </a:ext>
            </a:extLst>
          </p:cNvPr>
          <p:cNvSpPr>
            <a:spLocks/>
          </p:cNvSpPr>
          <p:nvPr userDrawn="1"/>
        </p:nvSpPr>
        <p:spPr>
          <a:xfrm>
            <a:off x="7170486" y="3589581"/>
            <a:ext cx="839614" cy="411225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610" tIns="54610" rIns="54610" bIns="54610" rtlCol="0" anchor="ctr"/>
          <a:lstStyle/>
          <a:p>
            <a:pPr algn="ctr"/>
            <a:r>
              <a:rPr lang="en-GB" sz="800">
                <a:solidFill>
                  <a:schemeClr val="bg1"/>
                </a:solidFill>
              </a:rPr>
              <a:t>237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33</a:t>
            </a:r>
          </a:p>
          <a:p>
            <a:pPr algn="ctr"/>
            <a:r>
              <a:rPr lang="en-GB" sz="80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3C657F-FD1E-40E0-B00F-F92EC3693861}"/>
              </a:ext>
            </a:extLst>
          </p:cNvPr>
          <p:cNvSpPr txBox="1"/>
          <p:nvPr userDrawn="1"/>
        </p:nvSpPr>
        <p:spPr>
          <a:xfrm>
            <a:off x="7146553" y="4285684"/>
            <a:ext cx="4159622" cy="626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1000" b="1">
                <a:solidFill>
                  <a:sysClr val="windowText" lastClr="000000"/>
                </a:solidFill>
              </a:rPr>
              <a:t>Potential chart color order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ysClr val="windowText" lastClr="000000"/>
                </a:solidFill>
              </a:rPr>
              <a:t>Prioritize our blues, but they don’t have to be used all at once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>
                <a:solidFill>
                  <a:sysClr val="windowText" lastClr="000000"/>
                </a:solidFill>
              </a:rPr>
              <a:t>Mix light, mid and dark tones within data sets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87E5F4-3A2B-41F8-A4AA-BA7FFC573394}"/>
              </a:ext>
            </a:extLst>
          </p:cNvPr>
          <p:cNvCxnSpPr/>
          <p:nvPr userDrawn="1"/>
        </p:nvCxnSpPr>
        <p:spPr>
          <a:xfrm>
            <a:off x="7170486" y="3242602"/>
            <a:ext cx="402311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8639F51-9F8C-4D36-8737-7A3DAC84F1DA}"/>
              </a:ext>
            </a:extLst>
          </p:cNvPr>
          <p:cNvCxnSpPr/>
          <p:nvPr userDrawn="1"/>
        </p:nvCxnSpPr>
        <p:spPr>
          <a:xfrm>
            <a:off x="7170486" y="4176642"/>
            <a:ext cx="402311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8890E6-18C7-479B-B73B-0C731D264307}"/>
              </a:ext>
            </a:extLst>
          </p:cNvPr>
          <p:cNvGrpSpPr/>
          <p:nvPr userDrawn="1"/>
        </p:nvGrpSpPr>
        <p:grpSpPr>
          <a:xfrm>
            <a:off x="7170486" y="5015319"/>
            <a:ext cx="4023114" cy="868052"/>
            <a:chOff x="6942744" y="5227726"/>
            <a:chExt cx="6397168" cy="1380293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9642345-2D6B-4C6E-A9F2-A02D26D51DDD}"/>
                </a:ext>
              </a:extLst>
            </p:cNvPr>
            <p:cNvSpPr/>
            <p:nvPr userDrawn="1"/>
          </p:nvSpPr>
          <p:spPr>
            <a:xfrm>
              <a:off x="8821942" y="5227726"/>
              <a:ext cx="759576" cy="592341"/>
            </a:xfrm>
            <a:prstGeom prst="rect">
              <a:avLst/>
            </a:prstGeom>
            <a:solidFill>
              <a:srgbClr val="1E4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30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73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226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4B75BE9-8F9E-40F1-AE85-B929BD14E4F6}"/>
                </a:ext>
              </a:extLst>
            </p:cNvPr>
            <p:cNvSpPr/>
            <p:nvPr userDrawn="1"/>
          </p:nvSpPr>
          <p:spPr>
            <a:xfrm>
              <a:off x="6942744" y="5227726"/>
              <a:ext cx="759576" cy="592341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51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141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03512C6-1015-4893-B421-D2CA83BB28B7}"/>
                </a:ext>
              </a:extLst>
            </p:cNvPr>
            <p:cNvSpPr/>
            <p:nvPr userDrawn="1"/>
          </p:nvSpPr>
          <p:spPr>
            <a:xfrm>
              <a:off x="9761541" y="5227726"/>
              <a:ext cx="759576" cy="592341"/>
            </a:xfrm>
            <a:prstGeom prst="rect">
              <a:avLst/>
            </a:prstGeom>
            <a:solidFill>
              <a:srgbClr val="76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118</a:t>
              </a:r>
            </a:p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210</a:t>
              </a:r>
            </a:p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255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DF8AA28-67A9-4A84-A80F-52EFDEF62EC4}"/>
                </a:ext>
              </a:extLst>
            </p:cNvPr>
            <p:cNvSpPr/>
            <p:nvPr userDrawn="1"/>
          </p:nvSpPr>
          <p:spPr>
            <a:xfrm>
              <a:off x="11640737" y="5227726"/>
              <a:ext cx="759576" cy="592341"/>
            </a:xfrm>
            <a:prstGeom prst="rect">
              <a:avLst/>
            </a:prstGeom>
            <a:solidFill>
              <a:srgbClr val="B4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180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151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255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6ECD3EF-C613-49EC-B955-C33743E8DAF2}"/>
                </a:ext>
              </a:extLst>
            </p:cNvPr>
            <p:cNvSpPr/>
            <p:nvPr userDrawn="1"/>
          </p:nvSpPr>
          <p:spPr>
            <a:xfrm>
              <a:off x="8821942" y="6015678"/>
              <a:ext cx="759576" cy="592341"/>
            </a:xfrm>
            <a:prstGeom prst="rect">
              <a:avLst/>
            </a:pr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253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52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156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EFF0E69-1303-4A97-A554-2617DBE38F85}"/>
                </a:ext>
              </a:extLst>
            </p:cNvPr>
            <p:cNvSpPr/>
            <p:nvPr userDrawn="1"/>
          </p:nvSpPr>
          <p:spPr>
            <a:xfrm>
              <a:off x="10701139" y="5227726"/>
              <a:ext cx="759576" cy="592341"/>
            </a:xfrm>
            <a:prstGeom prst="rect">
              <a:avLst/>
            </a:pr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114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19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234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22E2F76-F5F9-4152-8B76-200BB23CF93D}"/>
                </a:ext>
              </a:extLst>
            </p:cNvPr>
            <p:cNvSpPr/>
            <p:nvPr userDrawn="1"/>
          </p:nvSpPr>
          <p:spPr>
            <a:xfrm>
              <a:off x="9761541" y="6015678"/>
              <a:ext cx="759576" cy="592341"/>
            </a:xfrm>
            <a:prstGeom prst="rect">
              <a:avLst/>
            </a:prstGeom>
            <a:solidFill>
              <a:srgbClr val="FFA3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255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163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218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294A2C6-DAFC-45CD-86AD-3902D99F3B8E}"/>
                </a:ext>
              </a:extLst>
            </p:cNvPr>
            <p:cNvSpPr/>
            <p:nvPr userDrawn="1"/>
          </p:nvSpPr>
          <p:spPr>
            <a:xfrm>
              <a:off x="6942744" y="6015678"/>
              <a:ext cx="759576" cy="592341"/>
            </a:xfrm>
            <a:prstGeom prst="rect">
              <a:avLst/>
            </a:prstGeom>
            <a:solidFill>
              <a:srgbClr val="00C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192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174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318800B-9E93-4883-840B-696F82170F32}"/>
                </a:ext>
              </a:extLst>
            </p:cNvPr>
            <p:cNvSpPr/>
            <p:nvPr userDrawn="1"/>
          </p:nvSpPr>
          <p:spPr>
            <a:xfrm>
              <a:off x="12580336" y="6015678"/>
              <a:ext cx="759576" cy="592341"/>
            </a:xfrm>
            <a:prstGeom prst="rect">
              <a:avLst/>
            </a:prstGeom>
            <a:solidFill>
              <a:srgbClr val="63EB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99</a:t>
              </a:r>
            </a:p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235</a:t>
              </a:r>
            </a:p>
            <a:p>
              <a:pPr algn="ctr"/>
              <a:r>
                <a:rPr lang="en-GB" sz="800">
                  <a:solidFill>
                    <a:sysClr val="windowText" lastClr="000000"/>
                  </a:solidFill>
                </a:rPr>
                <a:t>218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4443132-A6B3-4990-BA37-9E2D3DE1B105}"/>
                </a:ext>
              </a:extLst>
            </p:cNvPr>
            <p:cNvSpPr/>
            <p:nvPr userDrawn="1"/>
          </p:nvSpPr>
          <p:spPr>
            <a:xfrm>
              <a:off x="7882343" y="5227726"/>
              <a:ext cx="759576" cy="592341"/>
            </a:xfrm>
            <a:prstGeom prst="rect">
              <a:avLst/>
            </a:pr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184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245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C79AFB4-7A51-4309-99F1-4015E9137C5F}"/>
                </a:ext>
              </a:extLst>
            </p:cNvPr>
            <p:cNvSpPr/>
            <p:nvPr userDrawn="1"/>
          </p:nvSpPr>
          <p:spPr>
            <a:xfrm>
              <a:off x="11640737" y="6015678"/>
              <a:ext cx="759576" cy="592341"/>
            </a:xfrm>
            <a:prstGeom prst="rect">
              <a:avLst/>
            </a:prstGeom>
            <a:solidFill>
              <a:srgbClr val="510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81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13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188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E4F02C0-8A76-4F89-8E59-9E7549909C2A}"/>
                </a:ext>
              </a:extLst>
            </p:cNvPr>
            <p:cNvSpPr/>
            <p:nvPr userDrawn="1"/>
          </p:nvSpPr>
          <p:spPr>
            <a:xfrm>
              <a:off x="12580336" y="5227726"/>
              <a:ext cx="759576" cy="592341"/>
            </a:xfrm>
            <a:prstGeom prst="rect">
              <a:avLst/>
            </a:prstGeom>
            <a:solidFill>
              <a:srgbClr val="098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9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142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126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9198175-1C72-4E67-BB92-6595EEDA420A}"/>
                </a:ext>
              </a:extLst>
            </p:cNvPr>
            <p:cNvSpPr/>
            <p:nvPr userDrawn="1"/>
          </p:nvSpPr>
          <p:spPr>
            <a:xfrm>
              <a:off x="10701139" y="6015678"/>
              <a:ext cx="759576" cy="59234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102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B592D94-A7C3-4005-BCCE-3C53AAD95748}"/>
                </a:ext>
              </a:extLst>
            </p:cNvPr>
            <p:cNvSpPr/>
            <p:nvPr userDrawn="1"/>
          </p:nvSpPr>
          <p:spPr>
            <a:xfrm>
              <a:off x="7882343" y="6015678"/>
              <a:ext cx="759576" cy="592341"/>
            </a:xfrm>
            <a:prstGeom prst="rect">
              <a:avLst/>
            </a:prstGeom>
            <a:solidFill>
              <a:srgbClr val="AB0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800">
                  <a:solidFill>
                    <a:schemeClr val="bg1"/>
                  </a:solidFill>
                </a:rPr>
                <a:t>171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13</a:t>
              </a:r>
            </a:p>
            <a:p>
              <a:pPr algn="ctr"/>
              <a:r>
                <a:rPr lang="en-GB" sz="800">
                  <a:solidFill>
                    <a:schemeClr val="bg1"/>
                  </a:solidFill>
                </a:rPr>
                <a:t>130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128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8641B0-A64D-42AC-AB80-2B2DE3763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3137" r="3345" b="29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204D0D1F-8410-4751-9F17-82062CC4247F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98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0CC9B0-8CF1-42D8-9E4B-C7BC505E3516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6985" t="14650" b="15031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ABDAF5-AB7D-4EFC-9A3E-DFF3709821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8">
            <a:extLst>
              <a:ext uri="{FF2B5EF4-FFF2-40B4-BE49-F238E27FC236}">
                <a16:creationId xmlns:a16="http://schemas.microsoft.com/office/drawing/2014/main" id="{60DCE228-0B63-4417-98F0-83184D798964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87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E2D7F6-77EE-4A84-A347-E3DE3770F560}"/>
              </a:ext>
            </a:extLst>
          </p:cNvPr>
          <p:cNvGrpSpPr/>
          <p:nvPr userDrawn="1"/>
        </p:nvGrpSpPr>
        <p:grpSpPr>
          <a:xfrm>
            <a:off x="998476" y="0"/>
            <a:ext cx="911399" cy="1485244"/>
            <a:chOff x="1008000" y="0"/>
            <a:chExt cx="911399" cy="1485244"/>
          </a:xfrm>
          <a:solidFill>
            <a:schemeClr val="bg1">
              <a:alpha val="0"/>
            </a:schemeClr>
          </a:solidFill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A38D1D5C-300B-4EC8-97CB-72C6B7A7CC70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0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721161A-007B-4922-864A-502861C248B2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742622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23EB2905-098A-41C5-AB65-063729C54D07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1113933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33C2314-88FE-4413-B812-D2D4A2998E51}"/>
              </a:ext>
            </a:extLst>
          </p:cNvPr>
          <p:cNvSpPr>
            <a:spLocks noChangeAspect="1"/>
          </p:cNvSpPr>
          <p:nvPr userDrawn="1"/>
        </p:nvSpPr>
        <p:spPr>
          <a:xfrm>
            <a:off x="7435789" y="371311"/>
            <a:ext cx="3764024" cy="5415923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91CE7F-7855-470E-A1C6-7B98C9783C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02252" y="4710484"/>
            <a:ext cx="3229510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3FD179-5843-4777-B4EF-2C33EA1427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02252" y="636808"/>
            <a:ext cx="3229510" cy="3950972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78F7078-5FAB-4923-B594-5A3AB6511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71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E220E8D-EC0F-46D1-9AD3-E5B6C0D7E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6140" r="18085" b="24749"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A466FF-A8B6-4076-9B3C-A61811420CDC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0CE533-6F84-4FEB-B1E0-A1C3F00499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B38886-1C37-4B08-B1E0-DA70618C4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21A76FD-610B-44D4-98B5-02EF8754CE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5447C2C3-52D6-445B-9981-678811F40754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B1AC7-79DA-4A59-B3A4-1B2B4DDE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2024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B3BBB9-B843-4B92-97C7-CFC475524D94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8">
            <a:extLst>
              <a:ext uri="{FF2B5EF4-FFF2-40B4-BE49-F238E27FC236}">
                <a16:creationId xmlns:a16="http://schemas.microsoft.com/office/drawing/2014/main" id="{F214A413-5ED7-4238-BAC2-5747B3C6155B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476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61850BD-A0ED-4C15-B578-61CE16C83F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5859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61850BD-A0ED-4C15-B578-61CE16C83F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83DD5EAC-218A-6425-E366-F35411BF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title</a:t>
            </a:r>
            <a:r>
              <a:rPr lang="nl-BE"/>
              <a:t> </a:t>
            </a:r>
            <a:r>
              <a:rPr lang="nl-BE" err="1"/>
              <a:t>style</a:t>
            </a:r>
            <a:endParaRPr lang="nl-B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0E58D0-3A68-46A7-A053-AB9A28BA0707}"/>
              </a:ext>
            </a:extLst>
          </p:cNvPr>
          <p:cNvCxnSpPr/>
          <p:nvPr userDrawn="1"/>
        </p:nvCxnSpPr>
        <p:spPr>
          <a:xfrm>
            <a:off x="1124625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911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96C774-8B31-4EC8-BF6C-ACF71C2F0C15}"/>
              </a:ext>
            </a:extLst>
          </p:cNvPr>
          <p:cNvSpPr>
            <a:spLocks/>
          </p:cNvSpPr>
          <p:nvPr userDrawn="1"/>
        </p:nvSpPr>
        <p:spPr>
          <a:xfrm>
            <a:off x="998476" y="1485244"/>
            <a:ext cx="6277559" cy="4360622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4841" y="1764699"/>
            <a:ext cx="5719338" cy="2880000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KPMG Blue | </a:t>
            </a:r>
            <a:br>
              <a:rPr lang="en-GB"/>
            </a:br>
            <a:r>
              <a:rPr lang="en-GB"/>
              <a:t>Title slide text only</a:t>
            </a:r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5A5FA9B-A901-4A1F-9358-436BDE66E0B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371311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5719338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3183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1952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2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F7AF648-E8C1-435F-A91F-1FCE26666A3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8477" y="1468380"/>
            <a:ext cx="5885053" cy="4087973"/>
          </a:xfrm>
          <a:solidFill>
            <a:schemeClr val="accent1"/>
          </a:solidFill>
        </p:spPr>
        <p:txBody>
          <a:bodyPr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9E02FE-A18D-433A-B7C5-66327044D5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2337" y="1468380"/>
            <a:ext cx="3551186" cy="3098109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4255FB05-4B59-458B-8EFD-8DCE3678F3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48627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64C954ED-B10B-4AF2-833F-37E615D3439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48627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D4AB80-538F-43A3-8C4D-16CCBDE87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8628" y="4746353"/>
            <a:ext cx="3551186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C1EA9FA-4164-4EF7-8EA1-6A4010273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734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3022F2F-B43A-41C4-BF6C-3739462B739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8477" y="371311"/>
            <a:ext cx="3727618" cy="5392264"/>
          </a:xfrm>
          <a:solidFill>
            <a:schemeClr val="accent1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69996B-9D51-47AF-8239-CB068E0662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9910" y="1453783"/>
            <a:ext cx="5301922" cy="344622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AE26B475-B5C4-4347-8C21-09E3E42E775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29193" y="614966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EC61BC-58E1-4775-ADB9-771F90B82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9910" y="4953575"/>
            <a:ext cx="5301922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7C17CDB-6172-4525-81E9-4F0C8DBBA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1560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6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9">
            <a:extLst>
              <a:ext uri="{FF2B5EF4-FFF2-40B4-BE49-F238E27FC236}">
                <a16:creationId xmlns:a16="http://schemas.microsoft.com/office/drawing/2014/main" id="{7C40611E-3A51-447C-B4D9-E63571518EA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477655F7-9771-42CD-A3FF-9B0E744CD3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0708127-E14A-4909-821A-61F581AA1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915965" y="1456388"/>
            <a:ext cx="6283848" cy="4364991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56C80A-82E6-41A1-8315-DBCCD3E863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478" y="1456388"/>
            <a:ext cx="3174866" cy="342774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D661CB1-3F0A-461E-B7EF-0DD8759D0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478" y="5007010"/>
            <a:ext cx="3174866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13EE70-222E-4A80-9783-F68F00B7D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529CB1A-1B72-48E4-9F89-031545C1FD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478" y="1456388"/>
            <a:ext cx="5249471" cy="3442681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 text only</a:t>
            </a:r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68A8D8B-EF5A-4905-83FB-5B545573C07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614966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A2E6BF4-8839-4971-8A92-E4187724BD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357588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A49F3C-B81B-486A-8AC6-0C685BBE0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478" y="5007009"/>
            <a:ext cx="5249471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01A53E6-C071-4F04-8874-C1213CB3BE6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28967" y="371311"/>
            <a:ext cx="3764557" cy="5445698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95ABE6-9B30-4315-B16F-C7442D3C7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81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1" y="1330126"/>
            <a:ext cx="10194470" cy="4546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Shape 8"/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43"/>
            </p:custDataLst>
          </p:nvPr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© 2024 Copyright owned by one or more of the KPMG International entities. KPMG International entities provide no services to clients. All rights reserved.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24B3B3-3138-44BB-8DDD-6BDCEF24DEDC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8">
            <a:extLst>
              <a:ext uri="{FF2B5EF4-FFF2-40B4-BE49-F238E27FC236}">
                <a16:creationId xmlns:a16="http://schemas.microsoft.com/office/drawing/2014/main" id="{9CAB9EC7-F5E0-4684-A576-ECACF26F9022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85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702" r:id="rId38"/>
    <p:sldLayoutId id="2147483705" r:id="rId39"/>
    <p:sldLayoutId id="2147483707" r:id="rId40"/>
    <p:sldLayoutId id="2147483845" r:id="rId41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5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838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  <p15:guide id="7" orient="horz" pos="370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1" y="1330126"/>
            <a:ext cx="10194470" cy="4546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Shape 8"/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‹nr.›</a:t>
            </a:fld>
            <a:endParaRPr lang="en-GB" sz="100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5" name="TextBox 24" descr="{&quot;templafy&quot;:{&quot;id&quot;:&quot;bcb10ab6-47a2-4664-a3b6-d5e2a0ad0ac2&quot;}}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00" b="0" kern="1200" noProof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3201" y="6266997"/>
            <a:ext cx="484029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24B3B3-3138-44BB-8DDD-6BDCEF24DEDC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 descr="{&quot;templafy&quot;:{&quot;id&quot;:&quot;f31d4b9d-1ed1-4055-9b21-69df413fec6e&quot;}}">
            <a:extLst>
              <a:ext uri="{FF2B5EF4-FFF2-40B4-BE49-F238E27FC236}">
                <a16:creationId xmlns:a16="http://schemas.microsoft.com/office/drawing/2014/main" id="{A458051F-382B-4966-A42E-223ADA6C8B9D}"/>
              </a:ext>
            </a:extLst>
          </p:cNvPr>
          <p:cNvSpPr txBox="1"/>
          <p:nvPr userDrawn="1"/>
        </p:nvSpPr>
        <p:spPr>
          <a:xfrm>
            <a:off x="1897296" y="6266997"/>
            <a:ext cx="4653581" cy="4320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6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2023 KPMG Advisory, een Belgische BV/SRL en lid van de KPMG wereldwijde organisatie van zelfstandige ondernemingen die verbonden zijn aan KPMG International Limited, een "private English company limited by guarantee". Alle rechten voorbehouden.</a:t>
            </a:r>
          </a:p>
        </p:txBody>
      </p:sp>
    </p:spTree>
    <p:extLst>
      <p:ext uri="{BB962C8B-B14F-4D97-AF65-F5344CB8AC3E}">
        <p14:creationId xmlns:p14="http://schemas.microsoft.com/office/powerpoint/2010/main" val="98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5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838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  <p15:guide id="7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0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0.xml"/><Relationship Id="rId7" Type="http://schemas.openxmlformats.org/officeDocument/2006/relationships/image" Target="../media/image14.emf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8.x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jpeg"/><Relationship Id="rId12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4.emf"/><Relationship Id="rId11" Type="http://schemas.openxmlformats.org/officeDocument/2006/relationships/image" Target="../media/image19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4.emf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16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4.emf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dpairon@kpmg.com" TargetMode="Externa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jpeg"/><Relationship Id="rId12" Type="http://schemas.openxmlformats.org/officeDocument/2006/relationships/image" Target="../media/image37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Relationship Id="rId6" Type="http://schemas.openxmlformats.org/officeDocument/2006/relationships/hyperlink" Target="mailto:kbeullens@kpmg.com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14.e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image" Target="../media/image14.emf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8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9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D2EF7FEB-7CF4-4A57-8081-D33DD15C5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637" y="1276709"/>
            <a:ext cx="6140532" cy="3847382"/>
          </a:xfrm>
        </p:spPr>
        <p:txBody>
          <a:bodyPr/>
          <a:lstStyle/>
          <a:p>
            <a:r>
              <a:rPr lang="en-GB" sz="6600"/>
              <a:t>Survey on the impact of high energy prices on industrial investments and employment in Belgium</a:t>
            </a:r>
            <a:endParaRPr lang="en-GB" sz="4200"/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E4B04335-595B-400E-88DD-771F0CDF199C}"/>
              </a:ext>
            </a:extLst>
          </p:cNvPr>
          <p:cNvSpPr txBox="1">
            <a:spLocks/>
          </p:cNvSpPr>
          <p:nvPr/>
        </p:nvSpPr>
        <p:spPr>
          <a:xfrm>
            <a:off x="1256734" y="5581290"/>
            <a:ext cx="5719338" cy="2634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-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5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1913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8969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747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57300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b="1" dirty="0">
                <a:solidFill>
                  <a:schemeClr val="bg1"/>
                </a:solidFill>
              </a:rPr>
              <a:t>1 February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D5B12-C06A-571D-D003-0FF46DC97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287" y="5084363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</p:spPr>
        <p:txBody>
          <a:bodyPr/>
          <a:lstStyle/>
          <a:p>
            <a:r>
              <a:rPr lang="en-GB"/>
              <a:t>Key findings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EFCB5-E000-3ABC-29F7-DE29F7FF8D2D}"/>
              </a:ext>
            </a:extLst>
          </p:cNvPr>
          <p:cNvSpPr txBox="1">
            <a:spLocks/>
          </p:cNvSpPr>
          <p:nvPr/>
        </p:nvSpPr>
        <p:spPr>
          <a:xfrm>
            <a:off x="2343107" y="1414829"/>
            <a:ext cx="8748872" cy="4881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Total electricity costs per MWh are considered in Belgium &gt; neighbouring countries &gt; the rest of Europe &gt; the rest of the world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C88E875-2958-E2AF-5F89-25BEA515F69C}"/>
              </a:ext>
            </a:extLst>
          </p:cNvPr>
          <p:cNvGrpSpPr>
            <a:grpSpLocks/>
          </p:cNvGrpSpPr>
          <p:nvPr/>
        </p:nvGrpSpPr>
        <p:grpSpPr>
          <a:xfrm>
            <a:off x="998400" y="1095846"/>
            <a:ext cx="1199774" cy="1144515"/>
            <a:chOff x="815030" y="1095846"/>
            <a:chExt cx="1199774" cy="1144515"/>
          </a:xfrm>
        </p:grpSpPr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0D5CA647-58E2-CF29-2FBD-18962E2A3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030" y="1095846"/>
              <a:ext cx="1199774" cy="11445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BBC3386-18CB-F9CF-4353-29558DA91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9671" y="1352488"/>
              <a:ext cx="630492" cy="631232"/>
            </a:xfrm>
            <a:prstGeom prst="rect">
              <a:avLst/>
            </a:prstGeom>
          </p:spPr>
        </p:pic>
      </p:grpSp>
      <p:sp>
        <p:nvSpPr>
          <p:cNvPr id="3" name="Hexagon 2">
            <a:extLst>
              <a:ext uri="{FF2B5EF4-FFF2-40B4-BE49-F238E27FC236}">
                <a16:creationId xmlns:a16="http://schemas.microsoft.com/office/drawing/2014/main" id="{40B8AD1B-F397-74A4-E789-A71471A49E97}"/>
              </a:ext>
            </a:extLst>
          </p:cNvPr>
          <p:cNvSpPr>
            <a:spLocks/>
          </p:cNvSpPr>
          <p:nvPr/>
        </p:nvSpPr>
        <p:spPr>
          <a:xfrm rot="16200000">
            <a:off x="865891" y="3778648"/>
            <a:ext cx="4036558" cy="838200"/>
          </a:xfrm>
          <a:prstGeom prst="hexagon">
            <a:avLst/>
          </a:prstGeom>
          <a:solidFill>
            <a:srgbClr val="AC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GB" sz="150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1C55A1-E990-7FC4-C10D-341BF842911F}"/>
              </a:ext>
            </a:extLst>
          </p:cNvPr>
          <p:cNvCxnSpPr>
            <a:cxnSpLocks/>
          </p:cNvCxnSpPr>
          <p:nvPr/>
        </p:nvCxnSpPr>
        <p:spPr>
          <a:xfrm flipH="1">
            <a:off x="3253402" y="2648772"/>
            <a:ext cx="720000" cy="0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C7809D-9495-C65E-3860-2059FEE0ED50}"/>
              </a:ext>
            </a:extLst>
          </p:cNvPr>
          <p:cNvSpPr txBox="1">
            <a:spLocks/>
          </p:cNvSpPr>
          <p:nvPr/>
        </p:nvSpPr>
        <p:spPr>
          <a:xfrm>
            <a:off x="4188656" y="2420985"/>
            <a:ext cx="5914932" cy="455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Industrial companies operate on a global scale. Competitiveness on energy costs is key as well as long term visibility on price levels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DF4A56-451C-03A9-7B6E-CF1291BEDCF5}"/>
              </a:ext>
            </a:extLst>
          </p:cNvPr>
          <p:cNvCxnSpPr>
            <a:cxnSpLocks/>
          </p:cNvCxnSpPr>
          <p:nvPr/>
        </p:nvCxnSpPr>
        <p:spPr>
          <a:xfrm flipH="1">
            <a:off x="3253400" y="3424852"/>
            <a:ext cx="720000" cy="0"/>
          </a:xfrm>
          <a:prstGeom prst="line">
            <a:avLst/>
          </a:prstGeom>
          <a:ln w="25400" cap="rnd" cmpd="sng" algn="ctr">
            <a:solidFill>
              <a:schemeClr val="tx1">
                <a:lumMod val="10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B2FD26-8666-973D-A1E8-6DBE2FF7C7BD}"/>
              </a:ext>
            </a:extLst>
          </p:cNvPr>
          <p:cNvSpPr txBox="1">
            <a:spLocks/>
          </p:cNvSpPr>
          <p:nvPr/>
        </p:nvSpPr>
        <p:spPr>
          <a:xfrm>
            <a:off x="4188656" y="3078571"/>
            <a:ext cx="5914931" cy="692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tx2"/>
                </a:solidFill>
              </a:rPr>
              <a:t>Several countries have taken measures to keep energy costs low for their industrial companies (France with </a:t>
            </a:r>
            <a:r>
              <a:rPr lang="en-GB" sz="1400" b="1" dirty="0" err="1">
                <a:solidFill>
                  <a:schemeClr val="tx2"/>
                </a:solidFill>
              </a:rPr>
              <a:t>Arenh</a:t>
            </a:r>
            <a:r>
              <a:rPr lang="en-GB" sz="1400" b="1" dirty="0">
                <a:solidFill>
                  <a:schemeClr val="tx2"/>
                </a:solidFill>
              </a:rPr>
              <a:t>, Germany, Italy, Spain, etc.)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F393D4-C398-1A82-CB41-5D8AA5E304E6}"/>
              </a:ext>
            </a:extLst>
          </p:cNvPr>
          <p:cNvCxnSpPr>
            <a:cxnSpLocks/>
          </p:cNvCxnSpPr>
          <p:nvPr/>
        </p:nvCxnSpPr>
        <p:spPr>
          <a:xfrm flipH="1">
            <a:off x="3253400" y="4197748"/>
            <a:ext cx="720000" cy="0"/>
          </a:xfrm>
          <a:prstGeom prst="line">
            <a:avLst/>
          </a:prstGeom>
          <a:ln w="25400" cap="rnd" cmpd="sng" algn="ctr">
            <a:solidFill>
              <a:schemeClr val="accent4">
                <a:lumMod val="10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DB60C5-E901-298D-7465-9B4BA520B33D}"/>
              </a:ext>
            </a:extLst>
          </p:cNvPr>
          <p:cNvSpPr txBox="1">
            <a:spLocks/>
          </p:cNvSpPr>
          <p:nvPr/>
        </p:nvSpPr>
        <p:spPr>
          <a:xfrm>
            <a:off x="4188656" y="3969961"/>
            <a:ext cx="5914931" cy="455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tx2"/>
                </a:solidFill>
              </a:rPr>
              <a:t>Volatility of electricity prices is expected to increase due to growing share of renewables, adding uncertainty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995D541F-92D6-73BF-645F-07338EA098A3}"/>
              </a:ext>
            </a:extLst>
          </p:cNvPr>
          <p:cNvSpPr>
            <a:spLocks/>
          </p:cNvSpPr>
          <p:nvPr/>
        </p:nvSpPr>
        <p:spPr>
          <a:xfrm rot="16200000">
            <a:off x="2531051" y="3116941"/>
            <a:ext cx="706238" cy="615822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7A0D74F-2B38-8CAC-1AB4-75F1EE048EF6}"/>
              </a:ext>
            </a:extLst>
          </p:cNvPr>
          <p:cNvSpPr>
            <a:spLocks/>
          </p:cNvSpPr>
          <p:nvPr/>
        </p:nvSpPr>
        <p:spPr>
          <a:xfrm rot="16200000">
            <a:off x="2531051" y="3889837"/>
            <a:ext cx="706238" cy="61582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84A4218-BAD1-CBBE-8FC8-C293AEB69DB6}"/>
              </a:ext>
            </a:extLst>
          </p:cNvPr>
          <p:cNvSpPr>
            <a:spLocks/>
          </p:cNvSpPr>
          <p:nvPr/>
        </p:nvSpPr>
        <p:spPr>
          <a:xfrm rot="16200000">
            <a:off x="2531051" y="4662733"/>
            <a:ext cx="706238" cy="615822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671CF84D-448C-DCEB-CBEC-A1379B0E0815}"/>
              </a:ext>
            </a:extLst>
          </p:cNvPr>
          <p:cNvSpPr>
            <a:spLocks/>
          </p:cNvSpPr>
          <p:nvPr/>
        </p:nvSpPr>
        <p:spPr>
          <a:xfrm rot="16200000">
            <a:off x="2531051" y="5435628"/>
            <a:ext cx="706238" cy="615822"/>
          </a:xfrm>
          <a:prstGeom prst="hex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99847B1B-C194-B383-E0E1-4010DBA199A8}"/>
              </a:ext>
            </a:extLst>
          </p:cNvPr>
          <p:cNvSpPr>
            <a:spLocks/>
          </p:cNvSpPr>
          <p:nvPr/>
        </p:nvSpPr>
        <p:spPr>
          <a:xfrm rot="16200000">
            <a:off x="2531051" y="2344045"/>
            <a:ext cx="706238" cy="615822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83DA161-609A-AF99-A874-5FA87B4A5379}"/>
              </a:ext>
            </a:extLst>
          </p:cNvPr>
          <p:cNvCxnSpPr>
            <a:cxnSpLocks/>
          </p:cNvCxnSpPr>
          <p:nvPr/>
        </p:nvCxnSpPr>
        <p:spPr>
          <a:xfrm flipH="1">
            <a:off x="3253400" y="4966439"/>
            <a:ext cx="720000" cy="0"/>
          </a:xfrm>
          <a:prstGeom prst="line">
            <a:avLst/>
          </a:prstGeom>
          <a:ln w="25400" cap="rnd" cmpd="sng" algn="ctr">
            <a:solidFill>
              <a:schemeClr val="accent5">
                <a:lumMod val="10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9934E2D-BB4B-C6B7-B8D7-5C79088017F1}"/>
              </a:ext>
            </a:extLst>
          </p:cNvPr>
          <p:cNvSpPr txBox="1">
            <a:spLocks/>
          </p:cNvSpPr>
          <p:nvPr/>
        </p:nvSpPr>
        <p:spPr>
          <a:xfrm>
            <a:off x="4188656" y="4738652"/>
            <a:ext cx="5914931" cy="455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“Spiral effect” (energy prices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inflation  wage indexation) is weighing on competitiveness</a:t>
            </a: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9A18EB0-42FB-3969-EB7B-3D3842DBE1A4}"/>
              </a:ext>
            </a:extLst>
          </p:cNvPr>
          <p:cNvCxnSpPr>
            <a:cxnSpLocks/>
          </p:cNvCxnSpPr>
          <p:nvPr/>
        </p:nvCxnSpPr>
        <p:spPr>
          <a:xfrm flipH="1">
            <a:off x="3253400" y="5728522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FDB49A5-A5C5-BE7F-70B0-AC2DA80BB282}"/>
              </a:ext>
            </a:extLst>
          </p:cNvPr>
          <p:cNvSpPr txBox="1">
            <a:spLocks/>
          </p:cNvSpPr>
          <p:nvPr/>
        </p:nvSpPr>
        <p:spPr>
          <a:xfrm>
            <a:off x="4188656" y="5619229"/>
            <a:ext cx="5914931" cy="218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CO</a:t>
            </a:r>
            <a:r>
              <a:rPr kumimoji="0" lang="en-GB" sz="1400" b="1" i="0" u="none" strike="noStrike" kern="1200" cap="none" spc="0" normalizeH="0" baseline="-25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2 </a:t>
            </a:r>
            <a:r>
              <a:rPr kumimoji="0" lang="en-GB" sz="1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related (over)regulation (EU E</a:t>
            </a:r>
            <a:r>
              <a:rPr lang="en-GB" sz="1400" b="1" dirty="0">
                <a:solidFill>
                  <a:schemeClr val="tx2"/>
                </a:solidFill>
              </a:rPr>
              <a:t>TS, CBAM) drives costs up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A73A5D-4A11-4297-5CDF-BEF74324501B}"/>
              </a:ext>
            </a:extLst>
          </p:cNvPr>
          <p:cNvGrpSpPr>
            <a:grpSpLocks noChangeAspect="1"/>
          </p:cNvGrpSpPr>
          <p:nvPr/>
        </p:nvGrpSpPr>
        <p:grpSpPr>
          <a:xfrm>
            <a:off x="2705955" y="4018159"/>
            <a:ext cx="356429" cy="359178"/>
            <a:chOff x="6776489" y="1702615"/>
            <a:chExt cx="617538" cy="622300"/>
          </a:xfrm>
        </p:grpSpPr>
        <p:sp>
          <p:nvSpPr>
            <p:cNvPr id="54" name="Freeform 202">
              <a:extLst>
                <a:ext uri="{FF2B5EF4-FFF2-40B4-BE49-F238E27FC236}">
                  <a16:creationId xmlns:a16="http://schemas.microsoft.com/office/drawing/2014/main" id="{90E468CD-EBB9-49A8-8862-52A8874F4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6489" y="1702615"/>
              <a:ext cx="617538" cy="622300"/>
            </a:xfrm>
            <a:custGeom>
              <a:avLst/>
              <a:gdLst>
                <a:gd name="T0" fmla="*/ 18 w 389"/>
                <a:gd name="T1" fmla="*/ 371 h 392"/>
                <a:gd name="T2" fmla="*/ 18 w 389"/>
                <a:gd name="T3" fmla="*/ 0 h 392"/>
                <a:gd name="T4" fmla="*/ 0 w 389"/>
                <a:gd name="T5" fmla="*/ 0 h 392"/>
                <a:gd name="T6" fmla="*/ 0 w 389"/>
                <a:gd name="T7" fmla="*/ 392 h 392"/>
                <a:gd name="T8" fmla="*/ 389 w 389"/>
                <a:gd name="T9" fmla="*/ 392 h 392"/>
                <a:gd name="T10" fmla="*/ 389 w 389"/>
                <a:gd name="T11" fmla="*/ 371 h 392"/>
                <a:gd name="T12" fmla="*/ 18 w 389"/>
                <a:gd name="T13" fmla="*/ 37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9" h="392">
                  <a:moveTo>
                    <a:pt x="18" y="371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392"/>
                  </a:lnTo>
                  <a:lnTo>
                    <a:pt x="389" y="392"/>
                  </a:lnTo>
                  <a:lnTo>
                    <a:pt x="389" y="371"/>
                  </a:lnTo>
                  <a:lnTo>
                    <a:pt x="18" y="371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03">
              <a:extLst>
                <a:ext uri="{FF2B5EF4-FFF2-40B4-BE49-F238E27FC236}">
                  <a16:creationId xmlns:a16="http://schemas.microsoft.com/office/drawing/2014/main" id="{60344CBD-8236-7982-AA0A-75D690105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8452" y="1989953"/>
              <a:ext cx="68263" cy="244475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204">
              <a:extLst>
                <a:ext uri="{FF2B5EF4-FFF2-40B4-BE49-F238E27FC236}">
                  <a16:creationId xmlns:a16="http://schemas.microsoft.com/office/drawing/2014/main" id="{C387B96A-B045-BE4E-5FAA-853903B36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2864" y="2034403"/>
              <a:ext cx="68263" cy="200025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205">
              <a:extLst>
                <a:ext uri="{FF2B5EF4-FFF2-40B4-BE49-F238E27FC236}">
                  <a16:creationId xmlns:a16="http://schemas.microsoft.com/office/drawing/2014/main" id="{7393FEA1-585D-42A4-1FAF-8A249B3CA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214" y="2102665"/>
              <a:ext cx="68263" cy="131763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06">
              <a:extLst>
                <a:ext uri="{FF2B5EF4-FFF2-40B4-BE49-F238E27FC236}">
                  <a16:creationId xmlns:a16="http://schemas.microsoft.com/office/drawing/2014/main" id="{B5F28B9A-7873-5E30-7D6D-632ABCB0E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389" y="2080440"/>
              <a:ext cx="63500" cy="153988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7">
              <a:extLst>
                <a:ext uri="{FF2B5EF4-FFF2-40B4-BE49-F238E27FC236}">
                  <a16:creationId xmlns:a16="http://schemas.microsoft.com/office/drawing/2014/main" id="{208E4ECD-1039-8833-967F-2CF23DCBC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4277" y="1834378"/>
              <a:ext cx="509588" cy="204788"/>
            </a:xfrm>
            <a:custGeom>
              <a:avLst/>
              <a:gdLst>
                <a:gd name="T0" fmla="*/ 102 w 321"/>
                <a:gd name="T1" fmla="*/ 88 h 129"/>
                <a:gd name="T2" fmla="*/ 188 w 321"/>
                <a:gd name="T3" fmla="*/ 117 h 129"/>
                <a:gd name="T4" fmla="*/ 283 w 321"/>
                <a:gd name="T5" fmla="*/ 43 h 129"/>
                <a:gd name="T6" fmla="*/ 297 w 321"/>
                <a:gd name="T7" fmla="*/ 60 h 129"/>
                <a:gd name="T8" fmla="*/ 321 w 321"/>
                <a:gd name="T9" fmla="*/ 0 h 129"/>
                <a:gd name="T10" fmla="*/ 259 w 321"/>
                <a:gd name="T11" fmla="*/ 10 h 129"/>
                <a:gd name="T12" fmla="*/ 271 w 321"/>
                <a:gd name="T13" fmla="*/ 27 h 129"/>
                <a:gd name="T14" fmla="*/ 185 w 321"/>
                <a:gd name="T15" fmla="*/ 93 h 129"/>
                <a:gd name="T16" fmla="*/ 102 w 321"/>
                <a:gd name="T17" fmla="*/ 67 h 129"/>
                <a:gd name="T18" fmla="*/ 0 w 321"/>
                <a:gd name="T19" fmla="*/ 110 h 129"/>
                <a:gd name="T20" fmla="*/ 10 w 321"/>
                <a:gd name="T21" fmla="*/ 129 h 129"/>
                <a:gd name="T22" fmla="*/ 102 w 321"/>
                <a:gd name="T23" fmla="*/ 8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1" h="129">
                  <a:moveTo>
                    <a:pt x="102" y="88"/>
                  </a:moveTo>
                  <a:lnTo>
                    <a:pt x="188" y="117"/>
                  </a:lnTo>
                  <a:lnTo>
                    <a:pt x="283" y="43"/>
                  </a:lnTo>
                  <a:lnTo>
                    <a:pt x="297" y="60"/>
                  </a:lnTo>
                  <a:lnTo>
                    <a:pt x="321" y="0"/>
                  </a:lnTo>
                  <a:lnTo>
                    <a:pt x="259" y="10"/>
                  </a:lnTo>
                  <a:lnTo>
                    <a:pt x="271" y="27"/>
                  </a:lnTo>
                  <a:lnTo>
                    <a:pt x="185" y="93"/>
                  </a:lnTo>
                  <a:lnTo>
                    <a:pt x="102" y="67"/>
                  </a:lnTo>
                  <a:lnTo>
                    <a:pt x="0" y="110"/>
                  </a:lnTo>
                  <a:lnTo>
                    <a:pt x="10" y="129"/>
                  </a:lnTo>
                  <a:lnTo>
                    <a:pt x="102" y="88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Freeform 99">
            <a:extLst>
              <a:ext uri="{FF2B5EF4-FFF2-40B4-BE49-F238E27FC236}">
                <a16:creationId xmlns:a16="http://schemas.microsoft.com/office/drawing/2014/main" id="{5FEED237-42B6-1106-F1CB-3890399662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04581" y="2472367"/>
            <a:ext cx="359178" cy="359178"/>
          </a:xfrm>
          <a:custGeom>
            <a:avLst/>
            <a:gdLst>
              <a:gd name="T0" fmla="*/ 140 w 240"/>
              <a:gd name="T1" fmla="*/ 17 h 240"/>
              <a:gd name="T2" fmla="*/ 87 w 240"/>
              <a:gd name="T3" fmla="*/ 19 h 240"/>
              <a:gd name="T4" fmla="*/ 41 w 240"/>
              <a:gd name="T5" fmla="*/ 190 h 240"/>
              <a:gd name="T6" fmla="*/ 79 w 240"/>
              <a:gd name="T7" fmla="*/ 148 h 240"/>
              <a:gd name="T8" fmla="*/ 110 w 240"/>
              <a:gd name="T9" fmla="*/ 162 h 240"/>
              <a:gd name="T10" fmla="*/ 119 w 240"/>
              <a:gd name="T11" fmla="*/ 167 h 240"/>
              <a:gd name="T12" fmla="*/ 115 w 240"/>
              <a:gd name="T13" fmla="*/ 154 h 240"/>
              <a:gd name="T14" fmla="*/ 104 w 240"/>
              <a:gd name="T15" fmla="*/ 131 h 240"/>
              <a:gd name="T16" fmla="*/ 77 w 240"/>
              <a:gd name="T17" fmla="*/ 135 h 240"/>
              <a:gd name="T18" fmla="*/ 64 w 240"/>
              <a:gd name="T19" fmla="*/ 120 h 240"/>
              <a:gd name="T20" fmla="*/ 47 w 240"/>
              <a:gd name="T21" fmla="*/ 118 h 240"/>
              <a:gd name="T22" fmla="*/ 26 w 240"/>
              <a:gd name="T23" fmla="*/ 112 h 240"/>
              <a:gd name="T24" fmla="*/ 26 w 240"/>
              <a:gd name="T25" fmla="*/ 131 h 240"/>
              <a:gd name="T26" fmla="*/ 31 w 240"/>
              <a:gd name="T27" fmla="*/ 171 h 240"/>
              <a:gd name="T28" fmla="*/ 14 w 240"/>
              <a:gd name="T29" fmla="*/ 89 h 240"/>
              <a:gd name="T30" fmla="*/ 26 w 240"/>
              <a:gd name="T31" fmla="*/ 87 h 240"/>
              <a:gd name="T32" fmla="*/ 37 w 240"/>
              <a:gd name="T33" fmla="*/ 72 h 240"/>
              <a:gd name="T34" fmla="*/ 29 w 240"/>
              <a:gd name="T35" fmla="*/ 72 h 240"/>
              <a:gd name="T36" fmla="*/ 22 w 240"/>
              <a:gd name="T37" fmla="*/ 74 h 240"/>
              <a:gd name="T38" fmla="*/ 45 w 240"/>
              <a:gd name="T39" fmla="*/ 44 h 240"/>
              <a:gd name="T40" fmla="*/ 60 w 240"/>
              <a:gd name="T41" fmla="*/ 28 h 240"/>
              <a:gd name="T42" fmla="*/ 60 w 240"/>
              <a:gd name="T43" fmla="*/ 36 h 240"/>
              <a:gd name="T44" fmla="*/ 87 w 240"/>
              <a:gd name="T45" fmla="*/ 30 h 240"/>
              <a:gd name="T46" fmla="*/ 96 w 240"/>
              <a:gd name="T47" fmla="*/ 25 h 240"/>
              <a:gd name="T48" fmla="*/ 123 w 240"/>
              <a:gd name="T49" fmla="*/ 17 h 240"/>
              <a:gd name="T50" fmla="*/ 136 w 240"/>
              <a:gd name="T51" fmla="*/ 23 h 240"/>
              <a:gd name="T52" fmla="*/ 167 w 240"/>
              <a:gd name="T53" fmla="*/ 28 h 240"/>
              <a:gd name="T54" fmla="*/ 182 w 240"/>
              <a:gd name="T55" fmla="*/ 34 h 240"/>
              <a:gd name="T56" fmla="*/ 182 w 240"/>
              <a:gd name="T57" fmla="*/ 51 h 240"/>
              <a:gd name="T58" fmla="*/ 175 w 240"/>
              <a:gd name="T59" fmla="*/ 49 h 240"/>
              <a:gd name="T60" fmla="*/ 167 w 240"/>
              <a:gd name="T61" fmla="*/ 44 h 240"/>
              <a:gd name="T62" fmla="*/ 165 w 240"/>
              <a:gd name="T63" fmla="*/ 63 h 240"/>
              <a:gd name="T64" fmla="*/ 152 w 240"/>
              <a:gd name="T65" fmla="*/ 97 h 240"/>
              <a:gd name="T66" fmla="*/ 140 w 240"/>
              <a:gd name="T67" fmla="*/ 91 h 240"/>
              <a:gd name="T68" fmla="*/ 142 w 240"/>
              <a:gd name="T69" fmla="*/ 112 h 240"/>
              <a:gd name="T70" fmla="*/ 125 w 240"/>
              <a:gd name="T71" fmla="*/ 139 h 240"/>
              <a:gd name="T72" fmla="*/ 171 w 240"/>
              <a:gd name="T73" fmla="*/ 84 h 240"/>
              <a:gd name="T74" fmla="*/ 159 w 240"/>
              <a:gd name="T75" fmla="*/ 106 h 240"/>
              <a:gd name="T76" fmla="*/ 167 w 240"/>
              <a:gd name="T77" fmla="*/ 68 h 240"/>
              <a:gd name="T78" fmla="*/ 169 w 240"/>
              <a:gd name="T79" fmla="*/ 78 h 240"/>
              <a:gd name="T80" fmla="*/ 136 w 240"/>
              <a:gd name="T81" fmla="*/ 167 h 240"/>
              <a:gd name="T82" fmla="*/ 138 w 240"/>
              <a:gd name="T83" fmla="*/ 150 h 240"/>
              <a:gd name="T84" fmla="*/ 146 w 240"/>
              <a:gd name="T85" fmla="*/ 116 h 240"/>
              <a:gd name="T86" fmla="*/ 144 w 240"/>
              <a:gd name="T87" fmla="*/ 133 h 240"/>
              <a:gd name="T88" fmla="*/ 142 w 240"/>
              <a:gd name="T89" fmla="*/ 165 h 240"/>
              <a:gd name="T90" fmla="*/ 146 w 240"/>
              <a:gd name="T91" fmla="*/ 162 h 240"/>
              <a:gd name="T92" fmla="*/ 150 w 240"/>
              <a:gd name="T93" fmla="*/ 175 h 240"/>
              <a:gd name="T94" fmla="*/ 148 w 240"/>
              <a:gd name="T95" fmla="*/ 146 h 240"/>
              <a:gd name="T96" fmla="*/ 123 w 240"/>
              <a:gd name="T97" fmla="*/ 173 h 240"/>
              <a:gd name="T98" fmla="*/ 123 w 240"/>
              <a:gd name="T99" fmla="*/ 173 h 240"/>
              <a:gd name="T100" fmla="*/ 165 w 240"/>
              <a:gd name="T101" fmla="*/ 211 h 240"/>
              <a:gd name="T102" fmla="*/ 136 w 240"/>
              <a:gd name="T103" fmla="*/ 211 h 240"/>
              <a:gd name="T104" fmla="*/ 148 w 240"/>
              <a:gd name="T105" fmla="*/ 188 h 240"/>
              <a:gd name="T106" fmla="*/ 169 w 240"/>
              <a:gd name="T107" fmla="*/ 184 h 240"/>
              <a:gd name="T108" fmla="*/ 182 w 240"/>
              <a:gd name="T109" fmla="*/ 192 h 240"/>
              <a:gd name="T110" fmla="*/ 171 w 240"/>
              <a:gd name="T111" fmla="*/ 169 h 240"/>
              <a:gd name="T112" fmla="*/ 180 w 240"/>
              <a:gd name="T113" fmla="*/ 162 h 240"/>
              <a:gd name="T114" fmla="*/ 199 w 240"/>
              <a:gd name="T115" fmla="*/ 42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40" h="240">
                <a:moveTo>
                  <a:pt x="120" y="0"/>
                </a:moveTo>
                <a:cubicBezTo>
                  <a:pt x="53" y="0"/>
                  <a:pt x="0" y="54"/>
                  <a:pt x="0" y="120"/>
                </a:cubicBezTo>
                <a:cubicBezTo>
                  <a:pt x="0" y="187"/>
                  <a:pt x="53" y="240"/>
                  <a:pt x="120" y="240"/>
                </a:cubicBezTo>
                <a:cubicBezTo>
                  <a:pt x="186" y="240"/>
                  <a:pt x="240" y="187"/>
                  <a:pt x="240" y="120"/>
                </a:cubicBezTo>
                <a:cubicBezTo>
                  <a:pt x="240" y="54"/>
                  <a:pt x="186" y="0"/>
                  <a:pt x="120" y="0"/>
                </a:cubicBezTo>
                <a:close/>
                <a:moveTo>
                  <a:pt x="142" y="17"/>
                </a:moveTo>
                <a:cubicBezTo>
                  <a:pt x="144" y="17"/>
                  <a:pt x="144" y="17"/>
                  <a:pt x="144" y="19"/>
                </a:cubicBezTo>
                <a:cubicBezTo>
                  <a:pt x="144" y="19"/>
                  <a:pt x="144" y="19"/>
                  <a:pt x="142" y="19"/>
                </a:cubicBezTo>
                <a:cubicBezTo>
                  <a:pt x="142" y="19"/>
                  <a:pt x="140" y="19"/>
                  <a:pt x="140" y="17"/>
                </a:cubicBezTo>
                <a:cubicBezTo>
                  <a:pt x="140" y="17"/>
                  <a:pt x="141" y="17"/>
                  <a:pt x="142" y="17"/>
                </a:cubicBezTo>
                <a:close/>
                <a:moveTo>
                  <a:pt x="115" y="11"/>
                </a:moveTo>
                <a:cubicBezTo>
                  <a:pt x="117" y="11"/>
                  <a:pt x="117" y="11"/>
                  <a:pt x="117" y="13"/>
                </a:cubicBezTo>
                <a:cubicBezTo>
                  <a:pt x="115" y="13"/>
                  <a:pt x="115" y="13"/>
                  <a:pt x="115" y="13"/>
                </a:cubicBezTo>
                <a:cubicBezTo>
                  <a:pt x="115" y="11"/>
                  <a:pt x="115" y="11"/>
                  <a:pt x="115" y="11"/>
                </a:cubicBezTo>
                <a:close/>
                <a:moveTo>
                  <a:pt x="91" y="17"/>
                </a:moveTo>
                <a:cubicBezTo>
                  <a:pt x="91" y="17"/>
                  <a:pt x="94" y="17"/>
                  <a:pt x="96" y="17"/>
                </a:cubicBezTo>
                <a:cubicBezTo>
                  <a:pt x="91" y="17"/>
                  <a:pt x="91" y="19"/>
                  <a:pt x="91" y="19"/>
                </a:cubicBezTo>
                <a:cubicBezTo>
                  <a:pt x="89" y="19"/>
                  <a:pt x="89" y="21"/>
                  <a:pt x="87" y="19"/>
                </a:cubicBezTo>
                <a:cubicBezTo>
                  <a:pt x="87" y="19"/>
                  <a:pt x="89" y="17"/>
                  <a:pt x="91" y="17"/>
                </a:cubicBezTo>
                <a:close/>
                <a:moveTo>
                  <a:pt x="83" y="21"/>
                </a:moveTo>
                <a:cubicBezTo>
                  <a:pt x="85" y="19"/>
                  <a:pt x="87" y="21"/>
                  <a:pt x="87" y="21"/>
                </a:cubicBezTo>
                <a:cubicBezTo>
                  <a:pt x="87" y="21"/>
                  <a:pt x="85" y="21"/>
                  <a:pt x="83" y="23"/>
                </a:cubicBezTo>
                <a:cubicBezTo>
                  <a:pt x="81" y="23"/>
                  <a:pt x="83" y="25"/>
                  <a:pt x="83" y="25"/>
                </a:cubicBezTo>
                <a:cubicBezTo>
                  <a:pt x="81" y="25"/>
                  <a:pt x="81" y="25"/>
                  <a:pt x="81" y="23"/>
                </a:cubicBezTo>
                <a:lnTo>
                  <a:pt x="83" y="21"/>
                </a:lnTo>
                <a:close/>
                <a:moveTo>
                  <a:pt x="43" y="188"/>
                </a:moveTo>
                <a:cubicBezTo>
                  <a:pt x="43" y="190"/>
                  <a:pt x="41" y="190"/>
                  <a:pt x="41" y="190"/>
                </a:cubicBezTo>
                <a:cubicBezTo>
                  <a:pt x="41" y="190"/>
                  <a:pt x="41" y="190"/>
                  <a:pt x="39" y="188"/>
                </a:cubicBezTo>
                <a:cubicBezTo>
                  <a:pt x="39" y="186"/>
                  <a:pt x="39" y="186"/>
                  <a:pt x="39" y="184"/>
                </a:cubicBezTo>
                <a:cubicBezTo>
                  <a:pt x="37" y="181"/>
                  <a:pt x="37" y="181"/>
                  <a:pt x="37" y="179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9" y="175"/>
                  <a:pt x="39" y="175"/>
                  <a:pt x="39" y="175"/>
                </a:cubicBezTo>
                <a:cubicBezTo>
                  <a:pt x="41" y="175"/>
                  <a:pt x="41" y="177"/>
                  <a:pt x="41" y="179"/>
                </a:cubicBezTo>
                <a:cubicBezTo>
                  <a:pt x="41" y="181"/>
                  <a:pt x="41" y="181"/>
                  <a:pt x="43" y="184"/>
                </a:cubicBezTo>
                <a:cubicBezTo>
                  <a:pt x="43" y="186"/>
                  <a:pt x="43" y="188"/>
                  <a:pt x="43" y="188"/>
                </a:cubicBezTo>
                <a:close/>
                <a:moveTo>
                  <a:pt x="79" y="148"/>
                </a:moveTo>
                <a:cubicBezTo>
                  <a:pt x="79" y="150"/>
                  <a:pt x="79" y="150"/>
                  <a:pt x="77" y="150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7" y="146"/>
                  <a:pt x="77" y="146"/>
                  <a:pt x="77" y="146"/>
                </a:cubicBezTo>
                <a:cubicBezTo>
                  <a:pt x="77" y="143"/>
                  <a:pt x="77" y="143"/>
                  <a:pt x="79" y="146"/>
                </a:cubicBezTo>
                <a:lnTo>
                  <a:pt x="79" y="148"/>
                </a:lnTo>
                <a:close/>
                <a:moveTo>
                  <a:pt x="119" y="169"/>
                </a:moveTo>
                <a:cubicBezTo>
                  <a:pt x="117" y="171"/>
                  <a:pt x="117" y="169"/>
                  <a:pt x="115" y="169"/>
                </a:cubicBezTo>
                <a:cubicBezTo>
                  <a:pt x="115" y="167"/>
                  <a:pt x="112" y="167"/>
                  <a:pt x="112" y="165"/>
                </a:cubicBezTo>
                <a:cubicBezTo>
                  <a:pt x="110" y="165"/>
                  <a:pt x="110" y="162"/>
                  <a:pt x="110" y="162"/>
                </a:cubicBezTo>
                <a:cubicBezTo>
                  <a:pt x="108" y="160"/>
                  <a:pt x="108" y="160"/>
                  <a:pt x="108" y="160"/>
                </a:cubicBezTo>
                <a:cubicBezTo>
                  <a:pt x="108" y="158"/>
                  <a:pt x="106" y="158"/>
                  <a:pt x="106" y="156"/>
                </a:cubicBezTo>
                <a:cubicBezTo>
                  <a:pt x="104" y="154"/>
                  <a:pt x="104" y="154"/>
                  <a:pt x="102" y="154"/>
                </a:cubicBezTo>
                <a:cubicBezTo>
                  <a:pt x="102" y="152"/>
                  <a:pt x="102" y="152"/>
                  <a:pt x="102" y="152"/>
                </a:cubicBezTo>
                <a:cubicBezTo>
                  <a:pt x="104" y="152"/>
                  <a:pt x="104" y="152"/>
                  <a:pt x="106" y="152"/>
                </a:cubicBezTo>
                <a:cubicBezTo>
                  <a:pt x="106" y="154"/>
                  <a:pt x="108" y="154"/>
                  <a:pt x="108" y="156"/>
                </a:cubicBezTo>
                <a:cubicBezTo>
                  <a:pt x="110" y="158"/>
                  <a:pt x="110" y="158"/>
                  <a:pt x="112" y="158"/>
                </a:cubicBezTo>
                <a:cubicBezTo>
                  <a:pt x="115" y="160"/>
                  <a:pt x="115" y="160"/>
                  <a:pt x="117" y="162"/>
                </a:cubicBezTo>
                <a:cubicBezTo>
                  <a:pt x="117" y="165"/>
                  <a:pt x="117" y="165"/>
                  <a:pt x="119" y="167"/>
                </a:cubicBezTo>
                <a:cubicBezTo>
                  <a:pt x="121" y="169"/>
                  <a:pt x="119" y="169"/>
                  <a:pt x="119" y="169"/>
                </a:cubicBezTo>
                <a:close/>
                <a:moveTo>
                  <a:pt x="119" y="146"/>
                </a:moveTo>
                <a:cubicBezTo>
                  <a:pt x="117" y="146"/>
                  <a:pt x="117" y="146"/>
                  <a:pt x="117" y="143"/>
                </a:cubicBezTo>
                <a:cubicBezTo>
                  <a:pt x="115" y="141"/>
                  <a:pt x="115" y="141"/>
                  <a:pt x="112" y="139"/>
                </a:cubicBezTo>
                <a:cubicBezTo>
                  <a:pt x="110" y="137"/>
                  <a:pt x="110" y="137"/>
                  <a:pt x="110" y="137"/>
                </a:cubicBezTo>
                <a:cubicBezTo>
                  <a:pt x="108" y="139"/>
                  <a:pt x="110" y="139"/>
                  <a:pt x="108" y="141"/>
                </a:cubicBezTo>
                <a:cubicBezTo>
                  <a:pt x="108" y="143"/>
                  <a:pt x="110" y="148"/>
                  <a:pt x="110" y="148"/>
                </a:cubicBezTo>
                <a:cubicBezTo>
                  <a:pt x="115" y="150"/>
                  <a:pt x="115" y="150"/>
                  <a:pt x="115" y="150"/>
                </a:cubicBezTo>
                <a:cubicBezTo>
                  <a:pt x="115" y="152"/>
                  <a:pt x="115" y="152"/>
                  <a:pt x="115" y="154"/>
                </a:cubicBezTo>
                <a:cubicBezTo>
                  <a:pt x="115" y="154"/>
                  <a:pt x="115" y="156"/>
                  <a:pt x="117" y="156"/>
                </a:cubicBezTo>
                <a:cubicBezTo>
                  <a:pt x="117" y="158"/>
                  <a:pt x="117" y="158"/>
                  <a:pt x="117" y="158"/>
                </a:cubicBezTo>
                <a:cubicBezTo>
                  <a:pt x="117" y="158"/>
                  <a:pt x="117" y="158"/>
                  <a:pt x="115" y="158"/>
                </a:cubicBezTo>
                <a:cubicBezTo>
                  <a:pt x="112" y="156"/>
                  <a:pt x="110" y="154"/>
                  <a:pt x="110" y="152"/>
                </a:cubicBezTo>
                <a:cubicBezTo>
                  <a:pt x="110" y="150"/>
                  <a:pt x="110" y="150"/>
                  <a:pt x="108" y="148"/>
                </a:cubicBezTo>
                <a:cubicBezTo>
                  <a:pt x="106" y="148"/>
                  <a:pt x="106" y="148"/>
                  <a:pt x="106" y="146"/>
                </a:cubicBezTo>
                <a:cubicBezTo>
                  <a:pt x="106" y="143"/>
                  <a:pt x="108" y="143"/>
                  <a:pt x="108" y="139"/>
                </a:cubicBezTo>
                <a:cubicBezTo>
                  <a:pt x="108" y="137"/>
                  <a:pt x="106" y="137"/>
                  <a:pt x="106" y="135"/>
                </a:cubicBezTo>
                <a:cubicBezTo>
                  <a:pt x="104" y="133"/>
                  <a:pt x="106" y="131"/>
                  <a:pt x="104" y="131"/>
                </a:cubicBezTo>
                <a:cubicBezTo>
                  <a:pt x="104" y="131"/>
                  <a:pt x="104" y="133"/>
                  <a:pt x="102" y="133"/>
                </a:cubicBezTo>
                <a:cubicBezTo>
                  <a:pt x="100" y="133"/>
                  <a:pt x="100" y="133"/>
                  <a:pt x="100" y="129"/>
                </a:cubicBezTo>
                <a:cubicBezTo>
                  <a:pt x="100" y="127"/>
                  <a:pt x="100" y="127"/>
                  <a:pt x="98" y="125"/>
                </a:cubicBezTo>
                <a:cubicBezTo>
                  <a:pt x="96" y="122"/>
                  <a:pt x="98" y="122"/>
                  <a:pt x="96" y="120"/>
                </a:cubicBezTo>
                <a:cubicBezTo>
                  <a:pt x="94" y="120"/>
                  <a:pt x="94" y="122"/>
                  <a:pt x="91" y="122"/>
                </a:cubicBezTo>
                <a:cubicBezTo>
                  <a:pt x="87" y="122"/>
                  <a:pt x="89" y="122"/>
                  <a:pt x="87" y="125"/>
                </a:cubicBezTo>
                <a:cubicBezTo>
                  <a:pt x="87" y="125"/>
                  <a:pt x="85" y="127"/>
                  <a:pt x="83" y="127"/>
                </a:cubicBezTo>
                <a:cubicBezTo>
                  <a:pt x="81" y="129"/>
                  <a:pt x="81" y="131"/>
                  <a:pt x="79" y="131"/>
                </a:cubicBezTo>
                <a:cubicBezTo>
                  <a:pt x="77" y="133"/>
                  <a:pt x="77" y="131"/>
                  <a:pt x="77" y="135"/>
                </a:cubicBezTo>
                <a:cubicBezTo>
                  <a:pt x="77" y="137"/>
                  <a:pt x="77" y="139"/>
                  <a:pt x="75" y="141"/>
                </a:cubicBezTo>
                <a:cubicBezTo>
                  <a:pt x="75" y="141"/>
                  <a:pt x="75" y="143"/>
                  <a:pt x="73" y="146"/>
                </a:cubicBezTo>
                <a:cubicBezTo>
                  <a:pt x="73" y="146"/>
                  <a:pt x="73" y="143"/>
                  <a:pt x="70" y="141"/>
                </a:cubicBezTo>
                <a:cubicBezTo>
                  <a:pt x="70" y="139"/>
                  <a:pt x="70" y="139"/>
                  <a:pt x="68" y="137"/>
                </a:cubicBezTo>
                <a:cubicBezTo>
                  <a:pt x="66" y="133"/>
                  <a:pt x="66" y="129"/>
                  <a:pt x="66" y="127"/>
                </a:cubicBezTo>
                <a:cubicBezTo>
                  <a:pt x="66" y="127"/>
                  <a:pt x="66" y="127"/>
                  <a:pt x="66" y="125"/>
                </a:cubicBezTo>
                <a:cubicBezTo>
                  <a:pt x="66" y="122"/>
                  <a:pt x="66" y="122"/>
                  <a:pt x="66" y="122"/>
                </a:cubicBezTo>
                <a:cubicBezTo>
                  <a:pt x="66" y="120"/>
                  <a:pt x="66" y="120"/>
                  <a:pt x="66" y="120"/>
                </a:cubicBezTo>
                <a:cubicBezTo>
                  <a:pt x="64" y="120"/>
                  <a:pt x="66" y="120"/>
                  <a:pt x="64" y="120"/>
                </a:cubicBezTo>
                <a:cubicBezTo>
                  <a:pt x="64" y="122"/>
                  <a:pt x="62" y="120"/>
                  <a:pt x="62" y="120"/>
                </a:cubicBezTo>
                <a:cubicBezTo>
                  <a:pt x="62" y="120"/>
                  <a:pt x="62" y="120"/>
                  <a:pt x="60" y="118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4"/>
                  <a:pt x="60" y="114"/>
                  <a:pt x="58" y="112"/>
                </a:cubicBezTo>
                <a:cubicBezTo>
                  <a:pt x="56" y="112"/>
                  <a:pt x="54" y="112"/>
                  <a:pt x="52" y="112"/>
                </a:cubicBezTo>
                <a:cubicBezTo>
                  <a:pt x="49" y="112"/>
                  <a:pt x="47" y="112"/>
                  <a:pt x="45" y="110"/>
                </a:cubicBezTo>
                <a:cubicBezTo>
                  <a:pt x="45" y="110"/>
                  <a:pt x="43" y="112"/>
                  <a:pt x="45" y="112"/>
                </a:cubicBezTo>
                <a:cubicBezTo>
                  <a:pt x="45" y="114"/>
                  <a:pt x="47" y="114"/>
                  <a:pt x="47" y="116"/>
                </a:cubicBezTo>
                <a:cubicBezTo>
                  <a:pt x="47" y="116"/>
                  <a:pt x="49" y="118"/>
                  <a:pt x="47" y="118"/>
                </a:cubicBezTo>
                <a:cubicBezTo>
                  <a:pt x="47" y="120"/>
                  <a:pt x="45" y="120"/>
                  <a:pt x="45" y="120"/>
                </a:cubicBezTo>
                <a:cubicBezTo>
                  <a:pt x="45" y="122"/>
                  <a:pt x="45" y="122"/>
                  <a:pt x="43" y="125"/>
                </a:cubicBezTo>
                <a:cubicBezTo>
                  <a:pt x="41" y="125"/>
                  <a:pt x="39" y="127"/>
                  <a:pt x="37" y="127"/>
                </a:cubicBezTo>
                <a:cubicBezTo>
                  <a:pt x="37" y="129"/>
                  <a:pt x="35" y="129"/>
                  <a:pt x="33" y="129"/>
                </a:cubicBezTo>
                <a:cubicBezTo>
                  <a:pt x="33" y="131"/>
                  <a:pt x="31" y="131"/>
                  <a:pt x="29" y="131"/>
                </a:cubicBezTo>
                <a:cubicBezTo>
                  <a:pt x="29" y="131"/>
                  <a:pt x="29" y="131"/>
                  <a:pt x="29" y="129"/>
                </a:cubicBezTo>
                <a:cubicBezTo>
                  <a:pt x="29" y="127"/>
                  <a:pt x="29" y="127"/>
                  <a:pt x="29" y="122"/>
                </a:cubicBezTo>
                <a:cubicBezTo>
                  <a:pt x="29" y="120"/>
                  <a:pt x="29" y="120"/>
                  <a:pt x="26" y="118"/>
                </a:cubicBezTo>
                <a:cubicBezTo>
                  <a:pt x="26" y="116"/>
                  <a:pt x="26" y="114"/>
                  <a:pt x="26" y="112"/>
                </a:cubicBezTo>
                <a:cubicBezTo>
                  <a:pt x="26" y="110"/>
                  <a:pt x="26" y="110"/>
                  <a:pt x="24" y="108"/>
                </a:cubicBezTo>
                <a:cubicBezTo>
                  <a:pt x="24" y="108"/>
                  <a:pt x="24" y="106"/>
                  <a:pt x="24" y="103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2" y="101"/>
                  <a:pt x="22" y="103"/>
                </a:cubicBezTo>
                <a:cubicBezTo>
                  <a:pt x="22" y="103"/>
                  <a:pt x="22" y="106"/>
                  <a:pt x="22" y="108"/>
                </a:cubicBezTo>
                <a:cubicBezTo>
                  <a:pt x="22" y="110"/>
                  <a:pt x="24" y="114"/>
                  <a:pt x="24" y="114"/>
                </a:cubicBezTo>
                <a:cubicBezTo>
                  <a:pt x="24" y="116"/>
                  <a:pt x="22" y="118"/>
                  <a:pt x="24" y="120"/>
                </a:cubicBezTo>
                <a:cubicBezTo>
                  <a:pt x="24" y="120"/>
                  <a:pt x="24" y="122"/>
                  <a:pt x="24" y="125"/>
                </a:cubicBezTo>
                <a:cubicBezTo>
                  <a:pt x="24" y="127"/>
                  <a:pt x="26" y="129"/>
                  <a:pt x="26" y="131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31" y="135"/>
                  <a:pt x="33" y="135"/>
                </a:cubicBezTo>
                <a:cubicBezTo>
                  <a:pt x="35" y="135"/>
                  <a:pt x="35" y="133"/>
                  <a:pt x="35" y="135"/>
                </a:cubicBezTo>
                <a:cubicBezTo>
                  <a:pt x="37" y="135"/>
                  <a:pt x="37" y="135"/>
                  <a:pt x="37" y="137"/>
                </a:cubicBezTo>
                <a:cubicBezTo>
                  <a:pt x="37" y="139"/>
                  <a:pt x="35" y="141"/>
                  <a:pt x="35" y="143"/>
                </a:cubicBezTo>
                <a:cubicBezTo>
                  <a:pt x="35" y="146"/>
                  <a:pt x="31" y="148"/>
                  <a:pt x="31" y="148"/>
                </a:cubicBezTo>
                <a:cubicBezTo>
                  <a:pt x="31" y="150"/>
                  <a:pt x="29" y="152"/>
                  <a:pt x="29" y="156"/>
                </a:cubicBezTo>
                <a:cubicBezTo>
                  <a:pt x="26" y="158"/>
                  <a:pt x="29" y="160"/>
                  <a:pt x="29" y="162"/>
                </a:cubicBezTo>
                <a:cubicBezTo>
                  <a:pt x="29" y="167"/>
                  <a:pt x="31" y="169"/>
                  <a:pt x="31" y="171"/>
                </a:cubicBezTo>
                <a:cubicBezTo>
                  <a:pt x="31" y="173"/>
                  <a:pt x="33" y="173"/>
                  <a:pt x="31" y="175"/>
                </a:cubicBezTo>
                <a:cubicBezTo>
                  <a:pt x="31" y="177"/>
                  <a:pt x="31" y="177"/>
                  <a:pt x="31" y="179"/>
                </a:cubicBezTo>
                <a:cubicBezTo>
                  <a:pt x="31" y="179"/>
                  <a:pt x="31" y="181"/>
                  <a:pt x="31" y="184"/>
                </a:cubicBezTo>
                <a:cubicBezTo>
                  <a:pt x="33" y="184"/>
                  <a:pt x="33" y="186"/>
                  <a:pt x="33" y="186"/>
                </a:cubicBezTo>
                <a:cubicBezTo>
                  <a:pt x="33" y="186"/>
                  <a:pt x="33" y="186"/>
                  <a:pt x="33" y="188"/>
                </a:cubicBezTo>
                <a:cubicBezTo>
                  <a:pt x="33" y="190"/>
                  <a:pt x="33" y="190"/>
                  <a:pt x="33" y="190"/>
                </a:cubicBezTo>
                <a:cubicBezTo>
                  <a:pt x="18" y="171"/>
                  <a:pt x="10" y="148"/>
                  <a:pt x="10" y="120"/>
                </a:cubicBezTo>
                <a:cubicBezTo>
                  <a:pt x="10" y="110"/>
                  <a:pt x="12" y="97"/>
                  <a:pt x="14" y="87"/>
                </a:cubicBezTo>
                <a:cubicBezTo>
                  <a:pt x="14" y="87"/>
                  <a:pt x="14" y="87"/>
                  <a:pt x="14" y="89"/>
                </a:cubicBezTo>
                <a:cubicBezTo>
                  <a:pt x="14" y="91"/>
                  <a:pt x="14" y="93"/>
                  <a:pt x="16" y="93"/>
                </a:cubicBezTo>
                <a:cubicBezTo>
                  <a:pt x="16" y="93"/>
                  <a:pt x="16" y="91"/>
                  <a:pt x="18" y="91"/>
                </a:cubicBezTo>
                <a:cubicBezTo>
                  <a:pt x="18" y="91"/>
                  <a:pt x="18" y="93"/>
                  <a:pt x="20" y="95"/>
                </a:cubicBezTo>
                <a:cubicBezTo>
                  <a:pt x="22" y="95"/>
                  <a:pt x="22" y="95"/>
                  <a:pt x="22" y="95"/>
                </a:cubicBezTo>
                <a:cubicBezTo>
                  <a:pt x="22" y="95"/>
                  <a:pt x="24" y="97"/>
                  <a:pt x="24" y="95"/>
                </a:cubicBezTo>
                <a:cubicBezTo>
                  <a:pt x="26" y="95"/>
                  <a:pt x="26" y="95"/>
                  <a:pt x="26" y="93"/>
                </a:cubicBezTo>
                <a:cubicBezTo>
                  <a:pt x="26" y="91"/>
                  <a:pt x="29" y="93"/>
                  <a:pt x="29" y="91"/>
                </a:cubicBezTo>
                <a:cubicBezTo>
                  <a:pt x="29" y="89"/>
                  <a:pt x="29" y="89"/>
                  <a:pt x="29" y="87"/>
                </a:cubicBezTo>
                <a:cubicBezTo>
                  <a:pt x="29" y="84"/>
                  <a:pt x="29" y="87"/>
                  <a:pt x="26" y="87"/>
                </a:cubicBezTo>
                <a:cubicBezTo>
                  <a:pt x="26" y="87"/>
                  <a:pt x="26" y="87"/>
                  <a:pt x="24" y="87"/>
                </a:cubicBezTo>
                <a:cubicBezTo>
                  <a:pt x="24" y="84"/>
                  <a:pt x="24" y="84"/>
                  <a:pt x="24" y="82"/>
                </a:cubicBezTo>
                <a:cubicBezTo>
                  <a:pt x="24" y="82"/>
                  <a:pt x="24" y="82"/>
                  <a:pt x="24" y="80"/>
                </a:cubicBezTo>
                <a:cubicBezTo>
                  <a:pt x="26" y="80"/>
                  <a:pt x="26" y="80"/>
                  <a:pt x="29" y="78"/>
                </a:cubicBezTo>
                <a:cubicBezTo>
                  <a:pt x="29" y="78"/>
                  <a:pt x="31" y="76"/>
                  <a:pt x="31" y="78"/>
                </a:cubicBezTo>
                <a:cubicBezTo>
                  <a:pt x="31" y="78"/>
                  <a:pt x="31" y="76"/>
                  <a:pt x="33" y="78"/>
                </a:cubicBezTo>
                <a:cubicBezTo>
                  <a:pt x="35" y="80"/>
                  <a:pt x="35" y="80"/>
                  <a:pt x="37" y="78"/>
                </a:cubicBezTo>
                <a:cubicBezTo>
                  <a:pt x="37" y="78"/>
                  <a:pt x="37" y="78"/>
                  <a:pt x="37" y="76"/>
                </a:cubicBezTo>
                <a:cubicBezTo>
                  <a:pt x="37" y="74"/>
                  <a:pt x="37" y="74"/>
                  <a:pt x="37" y="72"/>
                </a:cubicBezTo>
                <a:cubicBezTo>
                  <a:pt x="37" y="70"/>
                  <a:pt x="37" y="70"/>
                  <a:pt x="37" y="70"/>
                </a:cubicBezTo>
                <a:cubicBezTo>
                  <a:pt x="39" y="68"/>
                  <a:pt x="41" y="68"/>
                  <a:pt x="39" y="68"/>
                </a:cubicBezTo>
                <a:cubicBezTo>
                  <a:pt x="37" y="68"/>
                  <a:pt x="37" y="68"/>
                  <a:pt x="37" y="68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2"/>
                  <a:pt x="33" y="72"/>
                </a:cubicBezTo>
                <a:cubicBezTo>
                  <a:pt x="33" y="70"/>
                  <a:pt x="33" y="70"/>
                  <a:pt x="33" y="70"/>
                </a:cubicBezTo>
                <a:cubicBezTo>
                  <a:pt x="35" y="68"/>
                  <a:pt x="33" y="68"/>
                  <a:pt x="33" y="68"/>
                </a:cubicBezTo>
                <a:cubicBezTo>
                  <a:pt x="31" y="68"/>
                  <a:pt x="33" y="68"/>
                  <a:pt x="31" y="70"/>
                </a:cubicBezTo>
                <a:cubicBezTo>
                  <a:pt x="31" y="72"/>
                  <a:pt x="31" y="72"/>
                  <a:pt x="29" y="72"/>
                </a:cubicBezTo>
                <a:cubicBezTo>
                  <a:pt x="29" y="74"/>
                  <a:pt x="26" y="74"/>
                  <a:pt x="26" y="76"/>
                </a:cubicBezTo>
                <a:cubicBezTo>
                  <a:pt x="26" y="76"/>
                  <a:pt x="26" y="78"/>
                  <a:pt x="24" y="78"/>
                </a:cubicBezTo>
                <a:cubicBezTo>
                  <a:pt x="24" y="78"/>
                  <a:pt x="22" y="76"/>
                  <a:pt x="22" y="78"/>
                </a:cubicBezTo>
                <a:cubicBezTo>
                  <a:pt x="22" y="80"/>
                  <a:pt x="22" y="80"/>
                  <a:pt x="22" y="80"/>
                </a:cubicBezTo>
                <a:cubicBezTo>
                  <a:pt x="22" y="82"/>
                  <a:pt x="22" y="82"/>
                  <a:pt x="20" y="82"/>
                </a:cubicBezTo>
                <a:cubicBezTo>
                  <a:pt x="20" y="82"/>
                  <a:pt x="20" y="82"/>
                  <a:pt x="20" y="80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8"/>
                  <a:pt x="20" y="76"/>
                  <a:pt x="22" y="76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3"/>
                  <a:pt x="22" y="73"/>
                  <a:pt x="22" y="72"/>
                </a:cubicBezTo>
                <a:cubicBezTo>
                  <a:pt x="20" y="72"/>
                  <a:pt x="20" y="74"/>
                  <a:pt x="20" y="74"/>
                </a:cubicBezTo>
                <a:cubicBezTo>
                  <a:pt x="20" y="76"/>
                  <a:pt x="20" y="76"/>
                  <a:pt x="20" y="76"/>
                </a:cubicBezTo>
                <a:cubicBezTo>
                  <a:pt x="18" y="78"/>
                  <a:pt x="18" y="78"/>
                  <a:pt x="18" y="78"/>
                </a:cubicBezTo>
                <a:cubicBezTo>
                  <a:pt x="22" y="68"/>
                  <a:pt x="26" y="59"/>
                  <a:pt x="35" y="51"/>
                </a:cubicBezTo>
                <a:cubicBezTo>
                  <a:pt x="37" y="51"/>
                  <a:pt x="39" y="51"/>
                  <a:pt x="39" y="49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7"/>
                  <a:pt x="41" y="47"/>
                  <a:pt x="43" y="47"/>
                </a:cubicBezTo>
                <a:cubicBezTo>
                  <a:pt x="43" y="44"/>
                  <a:pt x="43" y="42"/>
                  <a:pt x="45" y="44"/>
                </a:cubicBezTo>
                <a:cubicBezTo>
                  <a:pt x="45" y="44"/>
                  <a:pt x="45" y="44"/>
                  <a:pt x="47" y="44"/>
                </a:cubicBezTo>
                <a:cubicBezTo>
                  <a:pt x="47" y="44"/>
                  <a:pt x="47" y="42"/>
                  <a:pt x="49" y="42"/>
                </a:cubicBezTo>
                <a:cubicBezTo>
                  <a:pt x="52" y="42"/>
                  <a:pt x="52" y="40"/>
                  <a:pt x="52" y="40"/>
                </a:cubicBezTo>
                <a:cubicBezTo>
                  <a:pt x="49" y="40"/>
                  <a:pt x="49" y="42"/>
                  <a:pt x="47" y="42"/>
                </a:cubicBezTo>
                <a:cubicBezTo>
                  <a:pt x="45" y="42"/>
                  <a:pt x="45" y="40"/>
                  <a:pt x="45" y="40"/>
                </a:cubicBezTo>
                <a:cubicBezTo>
                  <a:pt x="43" y="40"/>
                  <a:pt x="43" y="42"/>
                  <a:pt x="41" y="44"/>
                </a:cubicBezTo>
                <a:cubicBezTo>
                  <a:pt x="39" y="44"/>
                  <a:pt x="37" y="49"/>
                  <a:pt x="37" y="47"/>
                </a:cubicBezTo>
                <a:cubicBezTo>
                  <a:pt x="39" y="44"/>
                  <a:pt x="39" y="44"/>
                  <a:pt x="41" y="42"/>
                </a:cubicBezTo>
                <a:cubicBezTo>
                  <a:pt x="47" y="36"/>
                  <a:pt x="54" y="32"/>
                  <a:pt x="60" y="28"/>
                </a:cubicBezTo>
                <a:cubicBezTo>
                  <a:pt x="60" y="25"/>
                  <a:pt x="62" y="25"/>
                  <a:pt x="62" y="25"/>
                </a:cubicBezTo>
                <a:cubicBezTo>
                  <a:pt x="64" y="25"/>
                  <a:pt x="66" y="23"/>
                  <a:pt x="66" y="23"/>
                </a:cubicBezTo>
                <a:cubicBezTo>
                  <a:pt x="68" y="23"/>
                  <a:pt x="66" y="25"/>
                  <a:pt x="66" y="25"/>
                </a:cubicBezTo>
                <a:cubicBezTo>
                  <a:pt x="66" y="28"/>
                  <a:pt x="66" y="28"/>
                  <a:pt x="66" y="30"/>
                </a:cubicBezTo>
                <a:cubicBezTo>
                  <a:pt x="68" y="30"/>
                  <a:pt x="66" y="32"/>
                  <a:pt x="64" y="32"/>
                </a:cubicBezTo>
                <a:cubicBezTo>
                  <a:pt x="64" y="32"/>
                  <a:pt x="64" y="32"/>
                  <a:pt x="62" y="32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4"/>
                  <a:pt x="58" y="34"/>
                  <a:pt x="58" y="36"/>
                </a:cubicBezTo>
                <a:cubicBezTo>
                  <a:pt x="58" y="36"/>
                  <a:pt x="58" y="36"/>
                  <a:pt x="60" y="36"/>
                </a:cubicBezTo>
                <a:cubicBezTo>
                  <a:pt x="62" y="36"/>
                  <a:pt x="62" y="34"/>
                  <a:pt x="64" y="34"/>
                </a:cubicBezTo>
                <a:cubicBezTo>
                  <a:pt x="64" y="32"/>
                  <a:pt x="64" y="32"/>
                  <a:pt x="66" y="32"/>
                </a:cubicBezTo>
                <a:cubicBezTo>
                  <a:pt x="68" y="34"/>
                  <a:pt x="68" y="32"/>
                  <a:pt x="70" y="32"/>
                </a:cubicBezTo>
                <a:cubicBezTo>
                  <a:pt x="73" y="30"/>
                  <a:pt x="73" y="30"/>
                  <a:pt x="73" y="30"/>
                </a:cubicBezTo>
                <a:cubicBezTo>
                  <a:pt x="75" y="30"/>
                  <a:pt x="75" y="30"/>
                  <a:pt x="77" y="30"/>
                </a:cubicBezTo>
                <a:cubicBezTo>
                  <a:pt x="79" y="30"/>
                  <a:pt x="79" y="30"/>
                  <a:pt x="79" y="30"/>
                </a:cubicBezTo>
                <a:cubicBezTo>
                  <a:pt x="81" y="30"/>
                  <a:pt x="81" y="30"/>
                  <a:pt x="83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87" y="30"/>
                  <a:pt x="87" y="30"/>
                  <a:pt x="87" y="30"/>
                </a:cubicBezTo>
                <a:cubicBezTo>
                  <a:pt x="89" y="28"/>
                  <a:pt x="87" y="28"/>
                  <a:pt x="89" y="25"/>
                </a:cubicBezTo>
                <a:cubicBezTo>
                  <a:pt x="89" y="25"/>
                  <a:pt x="89" y="25"/>
                  <a:pt x="91" y="23"/>
                </a:cubicBezTo>
                <a:cubicBezTo>
                  <a:pt x="94" y="23"/>
                  <a:pt x="91" y="23"/>
                  <a:pt x="94" y="21"/>
                </a:cubicBezTo>
                <a:cubicBezTo>
                  <a:pt x="96" y="21"/>
                  <a:pt x="96" y="21"/>
                  <a:pt x="96" y="23"/>
                </a:cubicBezTo>
                <a:cubicBezTo>
                  <a:pt x="94" y="25"/>
                  <a:pt x="94" y="25"/>
                  <a:pt x="94" y="25"/>
                </a:cubicBezTo>
                <a:cubicBezTo>
                  <a:pt x="91" y="25"/>
                  <a:pt x="91" y="28"/>
                  <a:pt x="91" y="28"/>
                </a:cubicBezTo>
                <a:cubicBezTo>
                  <a:pt x="91" y="30"/>
                  <a:pt x="89" y="30"/>
                  <a:pt x="91" y="30"/>
                </a:cubicBezTo>
                <a:cubicBezTo>
                  <a:pt x="94" y="30"/>
                  <a:pt x="94" y="30"/>
                  <a:pt x="94" y="30"/>
                </a:cubicBezTo>
                <a:cubicBezTo>
                  <a:pt x="94" y="28"/>
                  <a:pt x="94" y="28"/>
                  <a:pt x="96" y="25"/>
                </a:cubicBezTo>
                <a:cubicBezTo>
                  <a:pt x="96" y="25"/>
                  <a:pt x="96" y="25"/>
                  <a:pt x="98" y="25"/>
                </a:cubicBezTo>
                <a:cubicBezTo>
                  <a:pt x="100" y="25"/>
                  <a:pt x="100" y="25"/>
                  <a:pt x="102" y="25"/>
                </a:cubicBezTo>
                <a:cubicBezTo>
                  <a:pt x="102" y="23"/>
                  <a:pt x="100" y="21"/>
                  <a:pt x="102" y="21"/>
                </a:cubicBezTo>
                <a:cubicBezTo>
                  <a:pt x="104" y="21"/>
                  <a:pt x="106" y="21"/>
                  <a:pt x="108" y="21"/>
                </a:cubicBezTo>
                <a:cubicBezTo>
                  <a:pt x="108" y="19"/>
                  <a:pt x="106" y="19"/>
                  <a:pt x="110" y="17"/>
                </a:cubicBezTo>
                <a:cubicBezTo>
                  <a:pt x="112" y="17"/>
                  <a:pt x="115" y="17"/>
                  <a:pt x="115" y="17"/>
                </a:cubicBezTo>
                <a:cubicBezTo>
                  <a:pt x="115" y="17"/>
                  <a:pt x="117" y="17"/>
                  <a:pt x="119" y="15"/>
                </a:cubicBezTo>
                <a:cubicBezTo>
                  <a:pt x="119" y="15"/>
                  <a:pt x="119" y="15"/>
                  <a:pt x="121" y="15"/>
                </a:cubicBezTo>
                <a:cubicBezTo>
                  <a:pt x="121" y="17"/>
                  <a:pt x="123" y="17"/>
                  <a:pt x="123" y="17"/>
                </a:cubicBezTo>
                <a:cubicBezTo>
                  <a:pt x="125" y="17"/>
                  <a:pt x="125" y="19"/>
                  <a:pt x="125" y="19"/>
                </a:cubicBezTo>
                <a:cubicBezTo>
                  <a:pt x="123" y="19"/>
                  <a:pt x="123" y="19"/>
                  <a:pt x="121" y="21"/>
                </a:cubicBezTo>
                <a:cubicBezTo>
                  <a:pt x="121" y="21"/>
                  <a:pt x="119" y="21"/>
                  <a:pt x="119" y="23"/>
                </a:cubicBezTo>
                <a:cubicBezTo>
                  <a:pt x="121" y="23"/>
                  <a:pt x="121" y="23"/>
                  <a:pt x="123" y="21"/>
                </a:cubicBezTo>
                <a:cubicBezTo>
                  <a:pt x="125" y="21"/>
                  <a:pt x="125" y="21"/>
                  <a:pt x="125" y="21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9" y="21"/>
                  <a:pt x="129" y="21"/>
                  <a:pt x="129" y="21"/>
                </a:cubicBezTo>
                <a:cubicBezTo>
                  <a:pt x="131" y="21"/>
                  <a:pt x="131" y="21"/>
                  <a:pt x="133" y="21"/>
                </a:cubicBezTo>
                <a:cubicBezTo>
                  <a:pt x="133" y="21"/>
                  <a:pt x="136" y="21"/>
                  <a:pt x="136" y="23"/>
                </a:cubicBezTo>
                <a:cubicBezTo>
                  <a:pt x="138" y="23"/>
                  <a:pt x="136" y="25"/>
                  <a:pt x="138" y="25"/>
                </a:cubicBezTo>
                <a:cubicBezTo>
                  <a:pt x="140" y="25"/>
                  <a:pt x="140" y="25"/>
                  <a:pt x="140" y="25"/>
                </a:cubicBezTo>
                <a:cubicBezTo>
                  <a:pt x="142" y="25"/>
                  <a:pt x="142" y="25"/>
                  <a:pt x="144" y="25"/>
                </a:cubicBezTo>
                <a:cubicBezTo>
                  <a:pt x="144" y="25"/>
                  <a:pt x="146" y="25"/>
                  <a:pt x="146" y="23"/>
                </a:cubicBezTo>
                <a:cubicBezTo>
                  <a:pt x="146" y="23"/>
                  <a:pt x="148" y="23"/>
                  <a:pt x="150" y="23"/>
                </a:cubicBezTo>
                <a:cubicBezTo>
                  <a:pt x="152" y="23"/>
                  <a:pt x="152" y="25"/>
                  <a:pt x="154" y="25"/>
                </a:cubicBezTo>
                <a:cubicBezTo>
                  <a:pt x="157" y="25"/>
                  <a:pt x="154" y="25"/>
                  <a:pt x="159" y="25"/>
                </a:cubicBezTo>
                <a:cubicBezTo>
                  <a:pt x="161" y="25"/>
                  <a:pt x="161" y="25"/>
                  <a:pt x="163" y="28"/>
                </a:cubicBezTo>
                <a:cubicBezTo>
                  <a:pt x="165" y="28"/>
                  <a:pt x="165" y="28"/>
                  <a:pt x="167" y="28"/>
                </a:cubicBezTo>
                <a:cubicBezTo>
                  <a:pt x="167" y="28"/>
                  <a:pt x="169" y="30"/>
                  <a:pt x="169" y="28"/>
                </a:cubicBezTo>
                <a:cubicBezTo>
                  <a:pt x="169" y="28"/>
                  <a:pt x="169" y="28"/>
                  <a:pt x="169" y="25"/>
                </a:cubicBezTo>
                <a:cubicBezTo>
                  <a:pt x="171" y="25"/>
                  <a:pt x="171" y="25"/>
                  <a:pt x="173" y="28"/>
                </a:cubicBezTo>
                <a:cubicBezTo>
                  <a:pt x="175" y="28"/>
                  <a:pt x="178" y="28"/>
                  <a:pt x="178" y="30"/>
                </a:cubicBezTo>
                <a:cubicBezTo>
                  <a:pt x="180" y="30"/>
                  <a:pt x="180" y="30"/>
                  <a:pt x="182" y="30"/>
                </a:cubicBezTo>
                <a:cubicBezTo>
                  <a:pt x="184" y="32"/>
                  <a:pt x="184" y="32"/>
                  <a:pt x="184" y="32"/>
                </a:cubicBezTo>
                <a:cubicBezTo>
                  <a:pt x="184" y="34"/>
                  <a:pt x="186" y="34"/>
                  <a:pt x="184" y="34"/>
                </a:cubicBezTo>
                <a:cubicBezTo>
                  <a:pt x="182" y="32"/>
                  <a:pt x="182" y="32"/>
                  <a:pt x="182" y="32"/>
                </a:cubicBezTo>
                <a:cubicBezTo>
                  <a:pt x="180" y="32"/>
                  <a:pt x="182" y="34"/>
                  <a:pt x="182" y="34"/>
                </a:cubicBezTo>
                <a:cubicBezTo>
                  <a:pt x="180" y="34"/>
                  <a:pt x="180" y="34"/>
                  <a:pt x="180" y="34"/>
                </a:cubicBezTo>
                <a:cubicBezTo>
                  <a:pt x="182" y="36"/>
                  <a:pt x="182" y="36"/>
                  <a:pt x="184" y="36"/>
                </a:cubicBezTo>
                <a:cubicBezTo>
                  <a:pt x="186" y="38"/>
                  <a:pt x="186" y="38"/>
                  <a:pt x="186" y="38"/>
                </a:cubicBezTo>
                <a:cubicBezTo>
                  <a:pt x="186" y="40"/>
                  <a:pt x="184" y="38"/>
                  <a:pt x="184" y="40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2" y="42"/>
                  <a:pt x="182" y="42"/>
                  <a:pt x="182" y="42"/>
                </a:cubicBezTo>
                <a:cubicBezTo>
                  <a:pt x="180" y="42"/>
                  <a:pt x="180" y="42"/>
                  <a:pt x="180" y="44"/>
                </a:cubicBezTo>
                <a:cubicBezTo>
                  <a:pt x="180" y="47"/>
                  <a:pt x="180" y="49"/>
                  <a:pt x="180" y="49"/>
                </a:cubicBezTo>
                <a:cubicBezTo>
                  <a:pt x="182" y="49"/>
                  <a:pt x="182" y="49"/>
                  <a:pt x="182" y="51"/>
                </a:cubicBezTo>
                <a:cubicBezTo>
                  <a:pt x="182" y="51"/>
                  <a:pt x="182" y="51"/>
                  <a:pt x="184" y="51"/>
                </a:cubicBezTo>
                <a:cubicBezTo>
                  <a:pt x="184" y="53"/>
                  <a:pt x="182" y="53"/>
                  <a:pt x="184" y="53"/>
                </a:cubicBezTo>
                <a:cubicBezTo>
                  <a:pt x="184" y="55"/>
                  <a:pt x="184" y="55"/>
                  <a:pt x="184" y="55"/>
                </a:cubicBezTo>
                <a:cubicBezTo>
                  <a:pt x="182" y="55"/>
                  <a:pt x="184" y="57"/>
                  <a:pt x="184" y="57"/>
                </a:cubicBezTo>
                <a:cubicBezTo>
                  <a:pt x="184" y="59"/>
                  <a:pt x="184" y="59"/>
                  <a:pt x="184" y="59"/>
                </a:cubicBezTo>
                <a:cubicBezTo>
                  <a:pt x="184" y="61"/>
                  <a:pt x="184" y="61"/>
                  <a:pt x="184" y="61"/>
                </a:cubicBezTo>
                <a:cubicBezTo>
                  <a:pt x="182" y="63"/>
                  <a:pt x="182" y="61"/>
                  <a:pt x="182" y="61"/>
                </a:cubicBezTo>
                <a:cubicBezTo>
                  <a:pt x="180" y="59"/>
                  <a:pt x="178" y="57"/>
                  <a:pt x="178" y="55"/>
                </a:cubicBezTo>
                <a:cubicBezTo>
                  <a:pt x="175" y="53"/>
                  <a:pt x="175" y="51"/>
                  <a:pt x="175" y="49"/>
                </a:cubicBezTo>
                <a:cubicBezTo>
                  <a:pt x="178" y="47"/>
                  <a:pt x="178" y="47"/>
                  <a:pt x="178" y="47"/>
                </a:cubicBezTo>
                <a:cubicBezTo>
                  <a:pt x="178" y="44"/>
                  <a:pt x="178" y="42"/>
                  <a:pt x="178" y="42"/>
                </a:cubicBezTo>
                <a:cubicBezTo>
                  <a:pt x="178" y="40"/>
                  <a:pt x="178" y="40"/>
                  <a:pt x="175" y="40"/>
                </a:cubicBezTo>
                <a:cubicBezTo>
                  <a:pt x="175" y="42"/>
                  <a:pt x="175" y="42"/>
                  <a:pt x="175" y="42"/>
                </a:cubicBezTo>
                <a:cubicBezTo>
                  <a:pt x="175" y="42"/>
                  <a:pt x="175" y="40"/>
                  <a:pt x="173" y="40"/>
                </a:cubicBezTo>
                <a:cubicBezTo>
                  <a:pt x="171" y="40"/>
                  <a:pt x="171" y="40"/>
                  <a:pt x="171" y="42"/>
                </a:cubicBezTo>
                <a:cubicBezTo>
                  <a:pt x="171" y="44"/>
                  <a:pt x="173" y="44"/>
                  <a:pt x="173" y="47"/>
                </a:cubicBezTo>
                <a:cubicBezTo>
                  <a:pt x="173" y="47"/>
                  <a:pt x="171" y="47"/>
                  <a:pt x="169" y="47"/>
                </a:cubicBezTo>
                <a:cubicBezTo>
                  <a:pt x="169" y="47"/>
                  <a:pt x="169" y="44"/>
                  <a:pt x="167" y="44"/>
                </a:cubicBezTo>
                <a:cubicBezTo>
                  <a:pt x="165" y="47"/>
                  <a:pt x="165" y="47"/>
                  <a:pt x="165" y="47"/>
                </a:cubicBezTo>
                <a:cubicBezTo>
                  <a:pt x="163" y="47"/>
                  <a:pt x="161" y="47"/>
                  <a:pt x="161" y="47"/>
                </a:cubicBezTo>
                <a:cubicBezTo>
                  <a:pt x="159" y="49"/>
                  <a:pt x="159" y="51"/>
                  <a:pt x="159" y="51"/>
                </a:cubicBezTo>
                <a:cubicBezTo>
                  <a:pt x="159" y="53"/>
                  <a:pt x="157" y="55"/>
                  <a:pt x="157" y="55"/>
                </a:cubicBezTo>
                <a:cubicBezTo>
                  <a:pt x="154" y="57"/>
                  <a:pt x="157" y="57"/>
                  <a:pt x="159" y="57"/>
                </a:cubicBezTo>
                <a:cubicBezTo>
                  <a:pt x="159" y="57"/>
                  <a:pt x="159" y="57"/>
                  <a:pt x="159" y="59"/>
                </a:cubicBezTo>
                <a:cubicBezTo>
                  <a:pt x="161" y="59"/>
                  <a:pt x="159" y="57"/>
                  <a:pt x="161" y="57"/>
                </a:cubicBezTo>
                <a:cubicBezTo>
                  <a:pt x="163" y="57"/>
                  <a:pt x="163" y="57"/>
                  <a:pt x="163" y="59"/>
                </a:cubicBezTo>
                <a:cubicBezTo>
                  <a:pt x="165" y="59"/>
                  <a:pt x="165" y="61"/>
                  <a:pt x="165" y="63"/>
                </a:cubicBezTo>
                <a:cubicBezTo>
                  <a:pt x="165" y="66"/>
                  <a:pt x="165" y="66"/>
                  <a:pt x="165" y="68"/>
                </a:cubicBezTo>
                <a:cubicBezTo>
                  <a:pt x="165" y="70"/>
                  <a:pt x="165" y="70"/>
                  <a:pt x="165" y="72"/>
                </a:cubicBezTo>
                <a:cubicBezTo>
                  <a:pt x="163" y="76"/>
                  <a:pt x="163" y="76"/>
                  <a:pt x="161" y="78"/>
                </a:cubicBezTo>
                <a:cubicBezTo>
                  <a:pt x="161" y="80"/>
                  <a:pt x="159" y="78"/>
                  <a:pt x="157" y="80"/>
                </a:cubicBezTo>
                <a:cubicBezTo>
                  <a:pt x="154" y="82"/>
                  <a:pt x="154" y="82"/>
                  <a:pt x="154" y="84"/>
                </a:cubicBezTo>
                <a:cubicBezTo>
                  <a:pt x="154" y="87"/>
                  <a:pt x="154" y="87"/>
                  <a:pt x="154" y="89"/>
                </a:cubicBezTo>
                <a:cubicBezTo>
                  <a:pt x="154" y="89"/>
                  <a:pt x="157" y="91"/>
                  <a:pt x="157" y="93"/>
                </a:cubicBezTo>
                <a:cubicBezTo>
                  <a:pt x="157" y="95"/>
                  <a:pt x="157" y="95"/>
                  <a:pt x="157" y="95"/>
                </a:cubicBezTo>
                <a:cubicBezTo>
                  <a:pt x="157" y="97"/>
                  <a:pt x="154" y="97"/>
                  <a:pt x="152" y="97"/>
                </a:cubicBezTo>
                <a:cubicBezTo>
                  <a:pt x="150" y="97"/>
                  <a:pt x="150" y="97"/>
                  <a:pt x="150" y="97"/>
                </a:cubicBezTo>
                <a:cubicBezTo>
                  <a:pt x="152" y="95"/>
                  <a:pt x="152" y="93"/>
                  <a:pt x="152" y="93"/>
                </a:cubicBezTo>
                <a:cubicBezTo>
                  <a:pt x="152" y="91"/>
                  <a:pt x="148" y="93"/>
                  <a:pt x="148" y="91"/>
                </a:cubicBezTo>
                <a:cubicBezTo>
                  <a:pt x="148" y="89"/>
                  <a:pt x="150" y="89"/>
                  <a:pt x="148" y="87"/>
                </a:cubicBezTo>
                <a:cubicBezTo>
                  <a:pt x="148" y="87"/>
                  <a:pt x="148" y="87"/>
                  <a:pt x="146" y="89"/>
                </a:cubicBezTo>
                <a:cubicBezTo>
                  <a:pt x="142" y="89"/>
                  <a:pt x="144" y="87"/>
                  <a:pt x="144" y="87"/>
                </a:cubicBezTo>
                <a:cubicBezTo>
                  <a:pt x="144" y="84"/>
                  <a:pt x="142" y="84"/>
                  <a:pt x="142" y="87"/>
                </a:cubicBezTo>
                <a:cubicBezTo>
                  <a:pt x="140" y="87"/>
                  <a:pt x="138" y="87"/>
                  <a:pt x="138" y="89"/>
                </a:cubicBezTo>
                <a:cubicBezTo>
                  <a:pt x="138" y="91"/>
                  <a:pt x="140" y="91"/>
                  <a:pt x="140" y="91"/>
                </a:cubicBezTo>
                <a:cubicBezTo>
                  <a:pt x="142" y="93"/>
                  <a:pt x="140" y="93"/>
                  <a:pt x="140" y="93"/>
                </a:cubicBezTo>
                <a:cubicBezTo>
                  <a:pt x="142" y="93"/>
                  <a:pt x="142" y="93"/>
                  <a:pt x="144" y="93"/>
                </a:cubicBezTo>
                <a:cubicBezTo>
                  <a:pt x="144" y="91"/>
                  <a:pt x="146" y="93"/>
                  <a:pt x="146" y="93"/>
                </a:cubicBezTo>
                <a:cubicBezTo>
                  <a:pt x="144" y="93"/>
                  <a:pt x="144" y="93"/>
                  <a:pt x="144" y="93"/>
                </a:cubicBezTo>
                <a:cubicBezTo>
                  <a:pt x="142" y="95"/>
                  <a:pt x="140" y="97"/>
                  <a:pt x="140" y="97"/>
                </a:cubicBezTo>
                <a:cubicBezTo>
                  <a:pt x="142" y="99"/>
                  <a:pt x="144" y="97"/>
                  <a:pt x="144" y="101"/>
                </a:cubicBezTo>
                <a:cubicBezTo>
                  <a:pt x="144" y="103"/>
                  <a:pt x="144" y="103"/>
                  <a:pt x="144" y="106"/>
                </a:cubicBezTo>
                <a:cubicBezTo>
                  <a:pt x="144" y="106"/>
                  <a:pt x="146" y="106"/>
                  <a:pt x="146" y="108"/>
                </a:cubicBezTo>
                <a:cubicBezTo>
                  <a:pt x="146" y="110"/>
                  <a:pt x="144" y="110"/>
                  <a:pt x="142" y="112"/>
                </a:cubicBezTo>
                <a:cubicBezTo>
                  <a:pt x="142" y="114"/>
                  <a:pt x="142" y="114"/>
                  <a:pt x="140" y="116"/>
                </a:cubicBezTo>
                <a:cubicBezTo>
                  <a:pt x="140" y="118"/>
                  <a:pt x="138" y="120"/>
                  <a:pt x="136" y="120"/>
                </a:cubicBezTo>
                <a:cubicBezTo>
                  <a:pt x="133" y="120"/>
                  <a:pt x="133" y="120"/>
                  <a:pt x="131" y="120"/>
                </a:cubicBezTo>
                <a:cubicBezTo>
                  <a:pt x="129" y="122"/>
                  <a:pt x="127" y="122"/>
                  <a:pt x="127" y="122"/>
                </a:cubicBezTo>
                <a:cubicBezTo>
                  <a:pt x="127" y="125"/>
                  <a:pt x="125" y="125"/>
                  <a:pt x="125" y="125"/>
                </a:cubicBezTo>
                <a:cubicBezTo>
                  <a:pt x="123" y="122"/>
                  <a:pt x="123" y="122"/>
                  <a:pt x="123" y="122"/>
                </a:cubicBezTo>
                <a:cubicBezTo>
                  <a:pt x="121" y="122"/>
                  <a:pt x="121" y="125"/>
                  <a:pt x="119" y="127"/>
                </a:cubicBezTo>
                <a:cubicBezTo>
                  <a:pt x="119" y="129"/>
                  <a:pt x="123" y="131"/>
                  <a:pt x="123" y="133"/>
                </a:cubicBezTo>
                <a:cubicBezTo>
                  <a:pt x="125" y="135"/>
                  <a:pt x="125" y="137"/>
                  <a:pt x="125" y="139"/>
                </a:cubicBezTo>
                <a:cubicBezTo>
                  <a:pt x="125" y="139"/>
                  <a:pt x="125" y="141"/>
                  <a:pt x="123" y="143"/>
                </a:cubicBezTo>
                <a:cubicBezTo>
                  <a:pt x="121" y="143"/>
                  <a:pt x="121" y="146"/>
                  <a:pt x="119" y="146"/>
                </a:cubicBezTo>
                <a:close/>
                <a:moveTo>
                  <a:pt x="159" y="97"/>
                </a:moveTo>
                <a:cubicBezTo>
                  <a:pt x="161" y="95"/>
                  <a:pt x="161" y="95"/>
                  <a:pt x="161" y="95"/>
                </a:cubicBezTo>
                <a:cubicBezTo>
                  <a:pt x="165" y="95"/>
                  <a:pt x="165" y="95"/>
                  <a:pt x="165" y="95"/>
                </a:cubicBezTo>
                <a:cubicBezTo>
                  <a:pt x="167" y="93"/>
                  <a:pt x="167" y="91"/>
                  <a:pt x="169" y="91"/>
                </a:cubicBezTo>
                <a:cubicBezTo>
                  <a:pt x="169" y="89"/>
                  <a:pt x="169" y="89"/>
                  <a:pt x="169" y="84"/>
                </a:cubicBezTo>
                <a:cubicBezTo>
                  <a:pt x="169" y="84"/>
                  <a:pt x="169" y="82"/>
                  <a:pt x="171" y="82"/>
                </a:cubicBezTo>
                <a:cubicBezTo>
                  <a:pt x="171" y="84"/>
                  <a:pt x="171" y="84"/>
                  <a:pt x="171" y="84"/>
                </a:cubicBezTo>
                <a:cubicBezTo>
                  <a:pt x="173" y="87"/>
                  <a:pt x="173" y="87"/>
                  <a:pt x="171" y="89"/>
                </a:cubicBezTo>
                <a:cubicBezTo>
                  <a:pt x="171" y="91"/>
                  <a:pt x="171" y="91"/>
                  <a:pt x="171" y="91"/>
                </a:cubicBezTo>
                <a:cubicBezTo>
                  <a:pt x="171" y="93"/>
                  <a:pt x="171" y="95"/>
                  <a:pt x="171" y="95"/>
                </a:cubicBezTo>
                <a:cubicBezTo>
                  <a:pt x="169" y="97"/>
                  <a:pt x="169" y="95"/>
                  <a:pt x="169" y="95"/>
                </a:cubicBezTo>
                <a:cubicBezTo>
                  <a:pt x="167" y="97"/>
                  <a:pt x="167" y="97"/>
                  <a:pt x="165" y="97"/>
                </a:cubicBezTo>
                <a:cubicBezTo>
                  <a:pt x="165" y="97"/>
                  <a:pt x="165" y="97"/>
                  <a:pt x="163" y="97"/>
                </a:cubicBezTo>
                <a:cubicBezTo>
                  <a:pt x="161" y="97"/>
                  <a:pt x="161" y="99"/>
                  <a:pt x="159" y="97"/>
                </a:cubicBezTo>
                <a:close/>
                <a:moveTo>
                  <a:pt x="161" y="101"/>
                </a:moveTo>
                <a:cubicBezTo>
                  <a:pt x="161" y="101"/>
                  <a:pt x="161" y="103"/>
                  <a:pt x="159" y="106"/>
                </a:cubicBezTo>
                <a:cubicBezTo>
                  <a:pt x="159" y="106"/>
                  <a:pt x="159" y="106"/>
                  <a:pt x="157" y="103"/>
                </a:cubicBezTo>
                <a:cubicBezTo>
                  <a:pt x="159" y="101"/>
                  <a:pt x="159" y="101"/>
                  <a:pt x="159" y="101"/>
                </a:cubicBezTo>
                <a:cubicBezTo>
                  <a:pt x="159" y="99"/>
                  <a:pt x="161" y="99"/>
                  <a:pt x="161" y="101"/>
                </a:cubicBezTo>
                <a:close/>
                <a:moveTo>
                  <a:pt x="169" y="63"/>
                </a:moveTo>
                <a:cubicBezTo>
                  <a:pt x="169" y="66"/>
                  <a:pt x="169" y="66"/>
                  <a:pt x="169" y="68"/>
                </a:cubicBezTo>
                <a:cubicBezTo>
                  <a:pt x="169" y="68"/>
                  <a:pt x="169" y="68"/>
                  <a:pt x="169" y="70"/>
                </a:cubicBezTo>
                <a:cubicBezTo>
                  <a:pt x="169" y="72"/>
                  <a:pt x="171" y="72"/>
                  <a:pt x="171" y="72"/>
                </a:cubicBezTo>
                <a:cubicBezTo>
                  <a:pt x="169" y="72"/>
                  <a:pt x="169" y="72"/>
                  <a:pt x="169" y="72"/>
                </a:cubicBezTo>
                <a:cubicBezTo>
                  <a:pt x="169" y="70"/>
                  <a:pt x="169" y="70"/>
                  <a:pt x="167" y="68"/>
                </a:cubicBezTo>
                <a:cubicBezTo>
                  <a:pt x="167" y="66"/>
                  <a:pt x="167" y="66"/>
                  <a:pt x="167" y="66"/>
                </a:cubicBezTo>
                <a:cubicBezTo>
                  <a:pt x="167" y="63"/>
                  <a:pt x="167" y="63"/>
                  <a:pt x="167" y="61"/>
                </a:cubicBezTo>
                <a:cubicBezTo>
                  <a:pt x="165" y="59"/>
                  <a:pt x="165" y="59"/>
                  <a:pt x="165" y="57"/>
                </a:cubicBezTo>
                <a:cubicBezTo>
                  <a:pt x="165" y="57"/>
                  <a:pt x="167" y="57"/>
                  <a:pt x="167" y="59"/>
                </a:cubicBezTo>
                <a:cubicBezTo>
                  <a:pt x="167" y="59"/>
                  <a:pt x="167" y="59"/>
                  <a:pt x="167" y="61"/>
                </a:cubicBezTo>
                <a:lnTo>
                  <a:pt x="169" y="63"/>
                </a:lnTo>
                <a:close/>
                <a:moveTo>
                  <a:pt x="171" y="80"/>
                </a:moveTo>
                <a:cubicBezTo>
                  <a:pt x="169" y="82"/>
                  <a:pt x="169" y="82"/>
                  <a:pt x="169" y="80"/>
                </a:cubicBezTo>
                <a:cubicBezTo>
                  <a:pt x="169" y="80"/>
                  <a:pt x="169" y="80"/>
                  <a:pt x="169" y="78"/>
                </a:cubicBezTo>
                <a:cubicBezTo>
                  <a:pt x="171" y="78"/>
                  <a:pt x="169" y="78"/>
                  <a:pt x="169" y="7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71" y="76"/>
                  <a:pt x="171" y="76"/>
                  <a:pt x="173" y="78"/>
                </a:cubicBezTo>
                <a:cubicBezTo>
                  <a:pt x="175" y="78"/>
                  <a:pt x="175" y="78"/>
                  <a:pt x="175" y="78"/>
                </a:cubicBezTo>
                <a:cubicBezTo>
                  <a:pt x="173" y="80"/>
                  <a:pt x="173" y="80"/>
                  <a:pt x="173" y="80"/>
                </a:cubicBezTo>
                <a:cubicBezTo>
                  <a:pt x="171" y="80"/>
                  <a:pt x="171" y="80"/>
                  <a:pt x="171" y="80"/>
                </a:cubicBezTo>
                <a:close/>
                <a:moveTo>
                  <a:pt x="140" y="162"/>
                </a:moveTo>
                <a:cubicBezTo>
                  <a:pt x="138" y="162"/>
                  <a:pt x="138" y="162"/>
                  <a:pt x="138" y="165"/>
                </a:cubicBezTo>
                <a:cubicBezTo>
                  <a:pt x="136" y="165"/>
                  <a:pt x="136" y="167"/>
                  <a:pt x="136" y="167"/>
                </a:cubicBezTo>
                <a:cubicBezTo>
                  <a:pt x="136" y="167"/>
                  <a:pt x="133" y="167"/>
                  <a:pt x="131" y="167"/>
                </a:cubicBezTo>
                <a:cubicBezTo>
                  <a:pt x="129" y="167"/>
                  <a:pt x="129" y="167"/>
                  <a:pt x="127" y="165"/>
                </a:cubicBezTo>
                <a:cubicBezTo>
                  <a:pt x="125" y="165"/>
                  <a:pt x="127" y="165"/>
                  <a:pt x="127" y="162"/>
                </a:cubicBezTo>
                <a:cubicBezTo>
                  <a:pt x="125" y="162"/>
                  <a:pt x="125" y="160"/>
                  <a:pt x="125" y="160"/>
                </a:cubicBezTo>
                <a:cubicBezTo>
                  <a:pt x="125" y="158"/>
                  <a:pt x="125" y="158"/>
                  <a:pt x="127" y="158"/>
                </a:cubicBezTo>
                <a:cubicBezTo>
                  <a:pt x="129" y="158"/>
                  <a:pt x="129" y="158"/>
                  <a:pt x="129" y="158"/>
                </a:cubicBezTo>
                <a:cubicBezTo>
                  <a:pt x="129" y="156"/>
                  <a:pt x="129" y="156"/>
                  <a:pt x="131" y="156"/>
                </a:cubicBezTo>
                <a:cubicBezTo>
                  <a:pt x="133" y="156"/>
                  <a:pt x="131" y="156"/>
                  <a:pt x="133" y="154"/>
                </a:cubicBezTo>
                <a:cubicBezTo>
                  <a:pt x="133" y="152"/>
                  <a:pt x="136" y="150"/>
                  <a:pt x="138" y="150"/>
                </a:cubicBezTo>
                <a:cubicBezTo>
                  <a:pt x="138" y="148"/>
                  <a:pt x="140" y="150"/>
                  <a:pt x="140" y="150"/>
                </a:cubicBezTo>
                <a:cubicBezTo>
                  <a:pt x="140" y="150"/>
                  <a:pt x="140" y="152"/>
                  <a:pt x="142" y="152"/>
                </a:cubicBezTo>
                <a:cubicBezTo>
                  <a:pt x="144" y="152"/>
                  <a:pt x="142" y="154"/>
                  <a:pt x="140" y="154"/>
                </a:cubicBezTo>
                <a:cubicBezTo>
                  <a:pt x="140" y="156"/>
                  <a:pt x="140" y="156"/>
                  <a:pt x="140" y="156"/>
                </a:cubicBezTo>
                <a:cubicBezTo>
                  <a:pt x="142" y="158"/>
                  <a:pt x="142" y="158"/>
                  <a:pt x="142" y="158"/>
                </a:cubicBezTo>
                <a:cubicBezTo>
                  <a:pt x="142" y="158"/>
                  <a:pt x="140" y="158"/>
                  <a:pt x="140" y="160"/>
                </a:cubicBezTo>
                <a:cubicBezTo>
                  <a:pt x="138" y="160"/>
                  <a:pt x="140" y="160"/>
                  <a:pt x="140" y="162"/>
                </a:cubicBezTo>
                <a:close/>
                <a:moveTo>
                  <a:pt x="144" y="116"/>
                </a:moveTo>
                <a:cubicBezTo>
                  <a:pt x="146" y="116"/>
                  <a:pt x="146" y="116"/>
                  <a:pt x="146" y="116"/>
                </a:cubicBezTo>
                <a:cubicBezTo>
                  <a:pt x="146" y="118"/>
                  <a:pt x="146" y="118"/>
                  <a:pt x="146" y="120"/>
                </a:cubicBezTo>
                <a:cubicBezTo>
                  <a:pt x="144" y="120"/>
                  <a:pt x="144" y="122"/>
                  <a:pt x="144" y="122"/>
                </a:cubicBezTo>
                <a:cubicBezTo>
                  <a:pt x="144" y="122"/>
                  <a:pt x="144" y="120"/>
                  <a:pt x="144" y="118"/>
                </a:cubicBezTo>
                <a:cubicBezTo>
                  <a:pt x="142" y="118"/>
                  <a:pt x="144" y="118"/>
                  <a:pt x="144" y="116"/>
                </a:cubicBezTo>
                <a:close/>
                <a:moveTo>
                  <a:pt x="144" y="129"/>
                </a:moveTo>
                <a:cubicBezTo>
                  <a:pt x="144" y="127"/>
                  <a:pt x="146" y="129"/>
                  <a:pt x="148" y="129"/>
                </a:cubicBezTo>
                <a:cubicBezTo>
                  <a:pt x="148" y="131"/>
                  <a:pt x="148" y="131"/>
                  <a:pt x="146" y="133"/>
                </a:cubicBezTo>
                <a:cubicBezTo>
                  <a:pt x="146" y="137"/>
                  <a:pt x="146" y="137"/>
                  <a:pt x="144" y="137"/>
                </a:cubicBezTo>
                <a:cubicBezTo>
                  <a:pt x="144" y="137"/>
                  <a:pt x="144" y="135"/>
                  <a:pt x="144" y="133"/>
                </a:cubicBezTo>
                <a:cubicBezTo>
                  <a:pt x="142" y="131"/>
                  <a:pt x="144" y="131"/>
                  <a:pt x="144" y="129"/>
                </a:cubicBezTo>
                <a:close/>
                <a:moveTo>
                  <a:pt x="144" y="139"/>
                </a:moveTo>
                <a:cubicBezTo>
                  <a:pt x="146" y="137"/>
                  <a:pt x="146" y="137"/>
                  <a:pt x="148" y="139"/>
                </a:cubicBezTo>
                <a:cubicBezTo>
                  <a:pt x="148" y="141"/>
                  <a:pt x="150" y="141"/>
                  <a:pt x="150" y="141"/>
                </a:cubicBezTo>
                <a:cubicBezTo>
                  <a:pt x="148" y="143"/>
                  <a:pt x="148" y="139"/>
                  <a:pt x="146" y="141"/>
                </a:cubicBezTo>
                <a:cubicBezTo>
                  <a:pt x="144" y="141"/>
                  <a:pt x="144" y="141"/>
                  <a:pt x="144" y="143"/>
                </a:cubicBezTo>
                <a:cubicBezTo>
                  <a:pt x="142" y="146"/>
                  <a:pt x="140" y="146"/>
                  <a:pt x="142" y="143"/>
                </a:cubicBezTo>
                <a:cubicBezTo>
                  <a:pt x="144" y="141"/>
                  <a:pt x="144" y="139"/>
                  <a:pt x="144" y="139"/>
                </a:cubicBezTo>
                <a:close/>
                <a:moveTo>
                  <a:pt x="142" y="165"/>
                </a:moveTo>
                <a:cubicBezTo>
                  <a:pt x="142" y="162"/>
                  <a:pt x="142" y="160"/>
                  <a:pt x="142" y="160"/>
                </a:cubicBezTo>
                <a:cubicBezTo>
                  <a:pt x="142" y="158"/>
                  <a:pt x="144" y="158"/>
                  <a:pt x="144" y="158"/>
                </a:cubicBezTo>
                <a:cubicBezTo>
                  <a:pt x="146" y="158"/>
                  <a:pt x="148" y="158"/>
                  <a:pt x="150" y="158"/>
                </a:cubicBezTo>
                <a:cubicBezTo>
                  <a:pt x="150" y="158"/>
                  <a:pt x="150" y="160"/>
                  <a:pt x="148" y="160"/>
                </a:cubicBezTo>
                <a:cubicBezTo>
                  <a:pt x="148" y="160"/>
                  <a:pt x="146" y="160"/>
                  <a:pt x="144" y="160"/>
                </a:cubicBezTo>
                <a:cubicBezTo>
                  <a:pt x="144" y="160"/>
                  <a:pt x="144" y="160"/>
                  <a:pt x="144" y="162"/>
                </a:cubicBezTo>
                <a:cubicBezTo>
                  <a:pt x="144" y="162"/>
                  <a:pt x="144" y="162"/>
                  <a:pt x="146" y="162"/>
                </a:cubicBezTo>
                <a:cubicBezTo>
                  <a:pt x="146" y="162"/>
                  <a:pt x="148" y="160"/>
                  <a:pt x="148" y="162"/>
                </a:cubicBezTo>
                <a:cubicBezTo>
                  <a:pt x="148" y="162"/>
                  <a:pt x="148" y="162"/>
                  <a:pt x="146" y="162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7"/>
                  <a:pt x="148" y="167"/>
                  <a:pt x="148" y="167"/>
                </a:cubicBezTo>
                <a:cubicBezTo>
                  <a:pt x="146" y="169"/>
                  <a:pt x="146" y="167"/>
                  <a:pt x="146" y="167"/>
                </a:cubicBezTo>
                <a:cubicBezTo>
                  <a:pt x="144" y="165"/>
                  <a:pt x="144" y="165"/>
                  <a:pt x="144" y="167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2" y="169"/>
                  <a:pt x="142" y="169"/>
                  <a:pt x="142" y="167"/>
                </a:cubicBezTo>
                <a:cubicBezTo>
                  <a:pt x="142" y="167"/>
                  <a:pt x="142" y="167"/>
                  <a:pt x="142" y="165"/>
                </a:cubicBezTo>
                <a:close/>
                <a:moveTo>
                  <a:pt x="148" y="175"/>
                </a:moveTo>
                <a:cubicBezTo>
                  <a:pt x="148" y="175"/>
                  <a:pt x="148" y="175"/>
                  <a:pt x="150" y="175"/>
                </a:cubicBezTo>
                <a:cubicBezTo>
                  <a:pt x="150" y="173"/>
                  <a:pt x="152" y="173"/>
                  <a:pt x="152" y="173"/>
                </a:cubicBezTo>
                <a:cubicBezTo>
                  <a:pt x="154" y="175"/>
                  <a:pt x="152" y="175"/>
                  <a:pt x="150" y="175"/>
                </a:cubicBezTo>
                <a:cubicBezTo>
                  <a:pt x="150" y="177"/>
                  <a:pt x="148" y="177"/>
                  <a:pt x="148" y="177"/>
                </a:cubicBezTo>
                <a:cubicBezTo>
                  <a:pt x="146" y="177"/>
                  <a:pt x="148" y="177"/>
                  <a:pt x="148" y="175"/>
                </a:cubicBezTo>
                <a:close/>
                <a:moveTo>
                  <a:pt x="152" y="150"/>
                </a:moveTo>
                <a:cubicBezTo>
                  <a:pt x="152" y="150"/>
                  <a:pt x="152" y="150"/>
                  <a:pt x="150" y="150"/>
                </a:cubicBezTo>
                <a:cubicBezTo>
                  <a:pt x="150" y="148"/>
                  <a:pt x="150" y="148"/>
                  <a:pt x="150" y="148"/>
                </a:cubicBezTo>
                <a:cubicBezTo>
                  <a:pt x="150" y="148"/>
                  <a:pt x="148" y="148"/>
                  <a:pt x="146" y="148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150" y="146"/>
                  <a:pt x="150" y="146"/>
                  <a:pt x="152" y="146"/>
                </a:cubicBezTo>
                <a:cubicBezTo>
                  <a:pt x="154" y="143"/>
                  <a:pt x="154" y="146"/>
                  <a:pt x="154" y="146"/>
                </a:cubicBezTo>
                <a:cubicBezTo>
                  <a:pt x="154" y="148"/>
                  <a:pt x="154" y="148"/>
                  <a:pt x="152" y="150"/>
                </a:cubicBezTo>
                <a:close/>
                <a:moveTo>
                  <a:pt x="152" y="139"/>
                </a:moveTo>
                <a:cubicBezTo>
                  <a:pt x="150" y="139"/>
                  <a:pt x="152" y="139"/>
                  <a:pt x="150" y="139"/>
                </a:cubicBezTo>
                <a:cubicBezTo>
                  <a:pt x="150" y="137"/>
                  <a:pt x="152" y="137"/>
                  <a:pt x="152" y="137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4" y="141"/>
                  <a:pt x="152" y="139"/>
                  <a:pt x="152" y="139"/>
                </a:cubicBezTo>
                <a:close/>
                <a:moveTo>
                  <a:pt x="123" y="173"/>
                </a:moveTo>
                <a:cubicBezTo>
                  <a:pt x="121" y="173"/>
                  <a:pt x="121" y="171"/>
                  <a:pt x="121" y="171"/>
                </a:cubicBezTo>
                <a:cubicBezTo>
                  <a:pt x="121" y="171"/>
                  <a:pt x="121" y="171"/>
                  <a:pt x="123" y="171"/>
                </a:cubicBezTo>
                <a:cubicBezTo>
                  <a:pt x="123" y="171"/>
                  <a:pt x="123" y="171"/>
                  <a:pt x="125" y="171"/>
                </a:cubicBezTo>
                <a:cubicBezTo>
                  <a:pt x="127" y="171"/>
                  <a:pt x="127" y="171"/>
                  <a:pt x="129" y="173"/>
                </a:cubicBezTo>
                <a:cubicBezTo>
                  <a:pt x="131" y="173"/>
                  <a:pt x="131" y="173"/>
                  <a:pt x="133" y="173"/>
                </a:cubicBezTo>
                <a:cubicBezTo>
                  <a:pt x="136" y="175"/>
                  <a:pt x="136" y="173"/>
                  <a:pt x="133" y="175"/>
                </a:cubicBezTo>
                <a:cubicBezTo>
                  <a:pt x="133" y="175"/>
                  <a:pt x="133" y="175"/>
                  <a:pt x="131" y="175"/>
                </a:cubicBezTo>
                <a:cubicBezTo>
                  <a:pt x="131" y="175"/>
                  <a:pt x="129" y="175"/>
                  <a:pt x="127" y="175"/>
                </a:cubicBezTo>
                <a:cubicBezTo>
                  <a:pt x="127" y="173"/>
                  <a:pt x="125" y="173"/>
                  <a:pt x="123" y="173"/>
                </a:cubicBezTo>
                <a:close/>
                <a:moveTo>
                  <a:pt x="165" y="217"/>
                </a:moveTo>
                <a:cubicBezTo>
                  <a:pt x="165" y="217"/>
                  <a:pt x="165" y="217"/>
                  <a:pt x="165" y="215"/>
                </a:cubicBezTo>
                <a:cubicBezTo>
                  <a:pt x="165" y="215"/>
                  <a:pt x="165" y="215"/>
                  <a:pt x="167" y="215"/>
                </a:cubicBezTo>
                <a:cubicBezTo>
                  <a:pt x="167" y="217"/>
                  <a:pt x="165" y="217"/>
                  <a:pt x="165" y="217"/>
                </a:cubicBezTo>
                <a:close/>
                <a:moveTo>
                  <a:pt x="182" y="198"/>
                </a:moveTo>
                <a:cubicBezTo>
                  <a:pt x="182" y="200"/>
                  <a:pt x="180" y="202"/>
                  <a:pt x="178" y="205"/>
                </a:cubicBezTo>
                <a:cubicBezTo>
                  <a:pt x="175" y="207"/>
                  <a:pt x="173" y="209"/>
                  <a:pt x="173" y="209"/>
                </a:cubicBezTo>
                <a:cubicBezTo>
                  <a:pt x="171" y="211"/>
                  <a:pt x="169" y="211"/>
                  <a:pt x="167" y="211"/>
                </a:cubicBezTo>
                <a:cubicBezTo>
                  <a:pt x="165" y="211"/>
                  <a:pt x="165" y="211"/>
                  <a:pt x="165" y="211"/>
                </a:cubicBezTo>
                <a:cubicBezTo>
                  <a:pt x="163" y="211"/>
                  <a:pt x="163" y="211"/>
                  <a:pt x="163" y="209"/>
                </a:cubicBezTo>
                <a:cubicBezTo>
                  <a:pt x="163" y="209"/>
                  <a:pt x="163" y="207"/>
                  <a:pt x="161" y="207"/>
                </a:cubicBezTo>
                <a:cubicBezTo>
                  <a:pt x="161" y="209"/>
                  <a:pt x="161" y="209"/>
                  <a:pt x="159" y="209"/>
                </a:cubicBezTo>
                <a:cubicBezTo>
                  <a:pt x="157" y="209"/>
                  <a:pt x="159" y="207"/>
                  <a:pt x="157" y="207"/>
                </a:cubicBezTo>
                <a:cubicBezTo>
                  <a:pt x="154" y="205"/>
                  <a:pt x="152" y="207"/>
                  <a:pt x="150" y="207"/>
                </a:cubicBezTo>
                <a:cubicBezTo>
                  <a:pt x="148" y="207"/>
                  <a:pt x="148" y="207"/>
                  <a:pt x="146" y="209"/>
                </a:cubicBezTo>
                <a:cubicBezTo>
                  <a:pt x="145" y="209"/>
                  <a:pt x="144" y="209"/>
                  <a:pt x="144" y="209"/>
                </a:cubicBezTo>
                <a:cubicBezTo>
                  <a:pt x="142" y="211"/>
                  <a:pt x="142" y="209"/>
                  <a:pt x="140" y="211"/>
                </a:cubicBezTo>
                <a:cubicBezTo>
                  <a:pt x="136" y="211"/>
                  <a:pt x="138" y="211"/>
                  <a:pt x="136" y="211"/>
                </a:cubicBezTo>
                <a:cubicBezTo>
                  <a:pt x="133" y="213"/>
                  <a:pt x="131" y="211"/>
                  <a:pt x="133" y="209"/>
                </a:cubicBezTo>
                <a:cubicBezTo>
                  <a:pt x="133" y="209"/>
                  <a:pt x="133" y="207"/>
                  <a:pt x="133" y="205"/>
                </a:cubicBezTo>
                <a:cubicBezTo>
                  <a:pt x="131" y="205"/>
                  <a:pt x="131" y="202"/>
                  <a:pt x="131" y="200"/>
                </a:cubicBezTo>
                <a:cubicBezTo>
                  <a:pt x="131" y="200"/>
                  <a:pt x="131" y="200"/>
                  <a:pt x="131" y="198"/>
                </a:cubicBezTo>
                <a:cubicBezTo>
                  <a:pt x="131" y="196"/>
                  <a:pt x="133" y="194"/>
                  <a:pt x="136" y="194"/>
                </a:cubicBezTo>
                <a:cubicBezTo>
                  <a:pt x="136" y="192"/>
                  <a:pt x="138" y="192"/>
                  <a:pt x="140" y="192"/>
                </a:cubicBezTo>
                <a:cubicBezTo>
                  <a:pt x="142" y="192"/>
                  <a:pt x="144" y="190"/>
                  <a:pt x="144" y="190"/>
                </a:cubicBezTo>
                <a:cubicBezTo>
                  <a:pt x="144" y="190"/>
                  <a:pt x="144" y="188"/>
                  <a:pt x="146" y="188"/>
                </a:cubicBezTo>
                <a:cubicBezTo>
                  <a:pt x="146" y="186"/>
                  <a:pt x="146" y="188"/>
                  <a:pt x="148" y="188"/>
                </a:cubicBezTo>
                <a:cubicBezTo>
                  <a:pt x="148" y="186"/>
                  <a:pt x="148" y="186"/>
                  <a:pt x="150" y="184"/>
                </a:cubicBezTo>
                <a:cubicBezTo>
                  <a:pt x="152" y="181"/>
                  <a:pt x="152" y="181"/>
                  <a:pt x="154" y="184"/>
                </a:cubicBezTo>
                <a:cubicBezTo>
                  <a:pt x="154" y="184"/>
                  <a:pt x="154" y="184"/>
                  <a:pt x="157" y="184"/>
                </a:cubicBezTo>
                <a:cubicBezTo>
                  <a:pt x="157" y="181"/>
                  <a:pt x="157" y="181"/>
                  <a:pt x="159" y="179"/>
                </a:cubicBezTo>
                <a:cubicBezTo>
                  <a:pt x="161" y="179"/>
                  <a:pt x="163" y="177"/>
                  <a:pt x="165" y="177"/>
                </a:cubicBezTo>
                <a:cubicBezTo>
                  <a:pt x="167" y="177"/>
                  <a:pt x="167" y="177"/>
                  <a:pt x="167" y="177"/>
                </a:cubicBezTo>
                <a:cubicBezTo>
                  <a:pt x="169" y="177"/>
                  <a:pt x="167" y="179"/>
                  <a:pt x="167" y="179"/>
                </a:cubicBezTo>
                <a:cubicBezTo>
                  <a:pt x="165" y="181"/>
                  <a:pt x="165" y="181"/>
                  <a:pt x="167" y="184"/>
                </a:cubicBezTo>
                <a:cubicBezTo>
                  <a:pt x="169" y="184"/>
                  <a:pt x="169" y="184"/>
                  <a:pt x="169" y="184"/>
                </a:cubicBezTo>
                <a:cubicBezTo>
                  <a:pt x="171" y="186"/>
                  <a:pt x="171" y="186"/>
                  <a:pt x="171" y="186"/>
                </a:cubicBezTo>
                <a:cubicBezTo>
                  <a:pt x="173" y="184"/>
                  <a:pt x="173" y="184"/>
                  <a:pt x="173" y="181"/>
                </a:cubicBezTo>
                <a:cubicBezTo>
                  <a:pt x="173" y="179"/>
                  <a:pt x="175" y="177"/>
                  <a:pt x="175" y="177"/>
                </a:cubicBezTo>
                <a:cubicBezTo>
                  <a:pt x="175" y="175"/>
                  <a:pt x="175" y="175"/>
                  <a:pt x="178" y="175"/>
                </a:cubicBezTo>
                <a:cubicBezTo>
                  <a:pt x="178" y="177"/>
                  <a:pt x="178" y="179"/>
                  <a:pt x="178" y="179"/>
                </a:cubicBezTo>
                <a:cubicBezTo>
                  <a:pt x="178" y="181"/>
                  <a:pt x="178" y="181"/>
                  <a:pt x="180" y="184"/>
                </a:cubicBezTo>
                <a:cubicBezTo>
                  <a:pt x="180" y="186"/>
                  <a:pt x="180" y="186"/>
                  <a:pt x="180" y="186"/>
                </a:cubicBezTo>
                <a:cubicBezTo>
                  <a:pt x="180" y="188"/>
                  <a:pt x="182" y="188"/>
                  <a:pt x="182" y="188"/>
                </a:cubicBezTo>
                <a:cubicBezTo>
                  <a:pt x="182" y="190"/>
                  <a:pt x="182" y="190"/>
                  <a:pt x="182" y="192"/>
                </a:cubicBezTo>
                <a:cubicBezTo>
                  <a:pt x="184" y="194"/>
                  <a:pt x="182" y="194"/>
                  <a:pt x="182" y="198"/>
                </a:cubicBezTo>
                <a:close/>
                <a:moveTo>
                  <a:pt x="186" y="169"/>
                </a:moveTo>
                <a:cubicBezTo>
                  <a:pt x="186" y="171"/>
                  <a:pt x="186" y="171"/>
                  <a:pt x="186" y="171"/>
                </a:cubicBezTo>
                <a:cubicBezTo>
                  <a:pt x="186" y="173"/>
                  <a:pt x="186" y="173"/>
                  <a:pt x="184" y="173"/>
                </a:cubicBezTo>
                <a:cubicBezTo>
                  <a:pt x="184" y="173"/>
                  <a:pt x="184" y="171"/>
                  <a:pt x="182" y="171"/>
                </a:cubicBezTo>
                <a:cubicBezTo>
                  <a:pt x="180" y="169"/>
                  <a:pt x="180" y="173"/>
                  <a:pt x="178" y="173"/>
                </a:cubicBezTo>
                <a:cubicBezTo>
                  <a:pt x="175" y="173"/>
                  <a:pt x="175" y="171"/>
                  <a:pt x="173" y="171"/>
                </a:cubicBezTo>
                <a:cubicBezTo>
                  <a:pt x="173" y="171"/>
                  <a:pt x="173" y="173"/>
                  <a:pt x="171" y="171"/>
                </a:cubicBezTo>
                <a:cubicBezTo>
                  <a:pt x="169" y="171"/>
                  <a:pt x="171" y="171"/>
                  <a:pt x="171" y="169"/>
                </a:cubicBezTo>
                <a:cubicBezTo>
                  <a:pt x="171" y="169"/>
                  <a:pt x="171" y="167"/>
                  <a:pt x="169" y="167"/>
                </a:cubicBezTo>
                <a:cubicBezTo>
                  <a:pt x="167" y="167"/>
                  <a:pt x="167" y="167"/>
                  <a:pt x="165" y="165"/>
                </a:cubicBezTo>
                <a:cubicBezTo>
                  <a:pt x="165" y="165"/>
                  <a:pt x="165" y="165"/>
                  <a:pt x="163" y="162"/>
                </a:cubicBezTo>
                <a:cubicBezTo>
                  <a:pt x="161" y="162"/>
                  <a:pt x="161" y="160"/>
                  <a:pt x="163" y="160"/>
                </a:cubicBezTo>
                <a:cubicBezTo>
                  <a:pt x="165" y="160"/>
                  <a:pt x="165" y="160"/>
                  <a:pt x="165" y="162"/>
                </a:cubicBezTo>
                <a:cubicBezTo>
                  <a:pt x="167" y="165"/>
                  <a:pt x="167" y="165"/>
                  <a:pt x="167" y="165"/>
                </a:cubicBezTo>
                <a:cubicBezTo>
                  <a:pt x="169" y="165"/>
                  <a:pt x="169" y="162"/>
                  <a:pt x="169" y="162"/>
                </a:cubicBezTo>
                <a:cubicBezTo>
                  <a:pt x="171" y="160"/>
                  <a:pt x="173" y="162"/>
                  <a:pt x="175" y="162"/>
                </a:cubicBezTo>
                <a:cubicBezTo>
                  <a:pt x="180" y="162"/>
                  <a:pt x="180" y="162"/>
                  <a:pt x="180" y="162"/>
                </a:cubicBezTo>
                <a:cubicBezTo>
                  <a:pt x="182" y="165"/>
                  <a:pt x="182" y="167"/>
                  <a:pt x="184" y="167"/>
                </a:cubicBezTo>
                <a:cubicBezTo>
                  <a:pt x="186" y="167"/>
                  <a:pt x="188" y="167"/>
                  <a:pt x="186" y="169"/>
                </a:cubicBezTo>
                <a:close/>
                <a:moveTo>
                  <a:pt x="194" y="202"/>
                </a:moveTo>
                <a:cubicBezTo>
                  <a:pt x="194" y="200"/>
                  <a:pt x="194" y="200"/>
                  <a:pt x="194" y="200"/>
                </a:cubicBezTo>
                <a:cubicBezTo>
                  <a:pt x="196" y="200"/>
                  <a:pt x="196" y="200"/>
                  <a:pt x="196" y="200"/>
                </a:cubicBezTo>
                <a:cubicBezTo>
                  <a:pt x="196" y="202"/>
                  <a:pt x="194" y="202"/>
                  <a:pt x="194" y="202"/>
                </a:cubicBezTo>
                <a:close/>
                <a:moveTo>
                  <a:pt x="196" y="42"/>
                </a:moveTo>
                <a:cubicBezTo>
                  <a:pt x="196" y="40"/>
                  <a:pt x="196" y="40"/>
                  <a:pt x="196" y="40"/>
                </a:cubicBezTo>
                <a:cubicBezTo>
                  <a:pt x="196" y="40"/>
                  <a:pt x="196" y="40"/>
                  <a:pt x="199" y="42"/>
                </a:cubicBezTo>
                <a:cubicBezTo>
                  <a:pt x="199" y="42"/>
                  <a:pt x="199" y="42"/>
                  <a:pt x="196" y="42"/>
                </a:cubicBezTo>
                <a:close/>
                <a:moveTo>
                  <a:pt x="205" y="55"/>
                </a:moveTo>
                <a:cubicBezTo>
                  <a:pt x="205" y="55"/>
                  <a:pt x="205" y="55"/>
                  <a:pt x="205" y="51"/>
                </a:cubicBezTo>
                <a:cubicBezTo>
                  <a:pt x="205" y="51"/>
                  <a:pt x="205" y="51"/>
                  <a:pt x="205" y="49"/>
                </a:cubicBezTo>
                <a:cubicBezTo>
                  <a:pt x="205" y="49"/>
                  <a:pt x="205" y="49"/>
                  <a:pt x="207" y="51"/>
                </a:cubicBezTo>
                <a:cubicBezTo>
                  <a:pt x="207" y="53"/>
                  <a:pt x="207" y="53"/>
                  <a:pt x="207" y="53"/>
                </a:cubicBezTo>
                <a:lnTo>
                  <a:pt x="205" y="55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C8DC55F-F82C-0BE5-2487-111E65EAE82F}"/>
              </a:ext>
            </a:extLst>
          </p:cNvPr>
          <p:cNvGrpSpPr>
            <a:grpSpLocks noChangeAspect="1"/>
          </p:cNvGrpSpPr>
          <p:nvPr/>
        </p:nvGrpSpPr>
        <p:grpSpPr>
          <a:xfrm>
            <a:off x="2704113" y="3245263"/>
            <a:ext cx="360114" cy="359178"/>
            <a:chOff x="7635874" y="1724025"/>
            <a:chExt cx="611188" cy="609600"/>
          </a:xfrm>
        </p:grpSpPr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3713A51F-7C1D-91ED-892D-5455EB18B7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5874" y="1724025"/>
              <a:ext cx="609600" cy="339725"/>
            </a:xfrm>
            <a:custGeom>
              <a:avLst/>
              <a:gdLst>
                <a:gd name="T0" fmla="*/ 275 w 384"/>
                <a:gd name="T1" fmla="*/ 21 h 214"/>
                <a:gd name="T2" fmla="*/ 233 w 384"/>
                <a:gd name="T3" fmla="*/ 0 h 214"/>
                <a:gd name="T4" fmla="*/ 0 w 384"/>
                <a:gd name="T5" fmla="*/ 138 h 214"/>
                <a:gd name="T6" fmla="*/ 151 w 384"/>
                <a:gd name="T7" fmla="*/ 214 h 214"/>
                <a:gd name="T8" fmla="*/ 187 w 384"/>
                <a:gd name="T9" fmla="*/ 193 h 214"/>
                <a:gd name="T10" fmla="*/ 384 w 384"/>
                <a:gd name="T11" fmla="*/ 76 h 214"/>
                <a:gd name="T12" fmla="*/ 275 w 384"/>
                <a:gd name="T13" fmla="*/ 21 h 214"/>
                <a:gd name="T14" fmla="*/ 151 w 384"/>
                <a:gd name="T15" fmla="*/ 193 h 214"/>
                <a:gd name="T16" fmla="*/ 38 w 384"/>
                <a:gd name="T17" fmla="*/ 138 h 214"/>
                <a:gd name="T18" fmla="*/ 233 w 384"/>
                <a:gd name="T19" fmla="*/ 21 h 214"/>
                <a:gd name="T20" fmla="*/ 347 w 384"/>
                <a:gd name="T21" fmla="*/ 78 h 214"/>
                <a:gd name="T22" fmla="*/ 151 w 384"/>
                <a:gd name="T23" fmla="*/ 19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214">
                  <a:moveTo>
                    <a:pt x="275" y="21"/>
                  </a:moveTo>
                  <a:lnTo>
                    <a:pt x="233" y="0"/>
                  </a:lnTo>
                  <a:lnTo>
                    <a:pt x="0" y="138"/>
                  </a:lnTo>
                  <a:lnTo>
                    <a:pt x="151" y="214"/>
                  </a:lnTo>
                  <a:lnTo>
                    <a:pt x="187" y="193"/>
                  </a:lnTo>
                  <a:lnTo>
                    <a:pt x="384" y="76"/>
                  </a:lnTo>
                  <a:lnTo>
                    <a:pt x="275" y="21"/>
                  </a:lnTo>
                  <a:close/>
                  <a:moveTo>
                    <a:pt x="151" y="193"/>
                  </a:moveTo>
                  <a:lnTo>
                    <a:pt x="38" y="138"/>
                  </a:lnTo>
                  <a:lnTo>
                    <a:pt x="233" y="21"/>
                  </a:lnTo>
                  <a:lnTo>
                    <a:pt x="347" y="78"/>
                  </a:lnTo>
                  <a:lnTo>
                    <a:pt x="151" y="19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7546E883-B697-9276-AB2E-DF31D2114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4" y="1943100"/>
              <a:ext cx="609600" cy="250825"/>
            </a:xfrm>
            <a:custGeom>
              <a:avLst/>
              <a:gdLst>
                <a:gd name="T0" fmla="*/ 151 w 384"/>
                <a:gd name="T1" fmla="*/ 137 h 158"/>
                <a:gd name="T2" fmla="*/ 0 w 384"/>
                <a:gd name="T3" fmla="*/ 63 h 158"/>
                <a:gd name="T4" fmla="*/ 0 w 384"/>
                <a:gd name="T5" fmla="*/ 82 h 158"/>
                <a:gd name="T6" fmla="*/ 151 w 384"/>
                <a:gd name="T7" fmla="*/ 158 h 158"/>
                <a:gd name="T8" fmla="*/ 187 w 384"/>
                <a:gd name="T9" fmla="*/ 137 h 158"/>
                <a:gd name="T10" fmla="*/ 384 w 384"/>
                <a:gd name="T11" fmla="*/ 21 h 158"/>
                <a:gd name="T12" fmla="*/ 384 w 384"/>
                <a:gd name="T13" fmla="*/ 0 h 158"/>
                <a:gd name="T14" fmla="*/ 151 w 384"/>
                <a:gd name="T15" fmla="*/ 13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58">
                  <a:moveTo>
                    <a:pt x="151" y="137"/>
                  </a:moveTo>
                  <a:lnTo>
                    <a:pt x="0" y="63"/>
                  </a:lnTo>
                  <a:lnTo>
                    <a:pt x="0" y="82"/>
                  </a:lnTo>
                  <a:lnTo>
                    <a:pt x="151" y="158"/>
                  </a:lnTo>
                  <a:lnTo>
                    <a:pt x="187" y="137"/>
                  </a:lnTo>
                  <a:lnTo>
                    <a:pt x="384" y="21"/>
                  </a:lnTo>
                  <a:lnTo>
                    <a:pt x="384" y="0"/>
                  </a:lnTo>
                  <a:lnTo>
                    <a:pt x="151" y="137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1DAFE7E7-3E0B-4F8D-BFC5-49021BD39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4" y="1873250"/>
              <a:ext cx="609600" cy="250825"/>
            </a:xfrm>
            <a:custGeom>
              <a:avLst/>
              <a:gdLst>
                <a:gd name="T0" fmla="*/ 151 w 384"/>
                <a:gd name="T1" fmla="*/ 137 h 158"/>
                <a:gd name="T2" fmla="*/ 0 w 384"/>
                <a:gd name="T3" fmla="*/ 63 h 158"/>
                <a:gd name="T4" fmla="*/ 0 w 384"/>
                <a:gd name="T5" fmla="*/ 82 h 158"/>
                <a:gd name="T6" fmla="*/ 151 w 384"/>
                <a:gd name="T7" fmla="*/ 158 h 158"/>
                <a:gd name="T8" fmla="*/ 187 w 384"/>
                <a:gd name="T9" fmla="*/ 137 h 158"/>
                <a:gd name="T10" fmla="*/ 384 w 384"/>
                <a:gd name="T11" fmla="*/ 21 h 158"/>
                <a:gd name="T12" fmla="*/ 384 w 384"/>
                <a:gd name="T13" fmla="*/ 0 h 158"/>
                <a:gd name="T14" fmla="*/ 151 w 384"/>
                <a:gd name="T15" fmla="*/ 13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58">
                  <a:moveTo>
                    <a:pt x="151" y="137"/>
                  </a:moveTo>
                  <a:lnTo>
                    <a:pt x="0" y="63"/>
                  </a:lnTo>
                  <a:lnTo>
                    <a:pt x="0" y="82"/>
                  </a:lnTo>
                  <a:lnTo>
                    <a:pt x="151" y="158"/>
                  </a:lnTo>
                  <a:lnTo>
                    <a:pt x="187" y="137"/>
                  </a:lnTo>
                  <a:lnTo>
                    <a:pt x="384" y="21"/>
                  </a:lnTo>
                  <a:lnTo>
                    <a:pt x="384" y="0"/>
                  </a:lnTo>
                  <a:lnTo>
                    <a:pt x="151" y="137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89DC0DCD-174B-A8AC-E817-FB657ACB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3837" y="1836738"/>
              <a:ext cx="195263" cy="114300"/>
            </a:xfrm>
            <a:custGeom>
              <a:avLst/>
              <a:gdLst>
                <a:gd name="T0" fmla="*/ 63 w 64"/>
                <a:gd name="T1" fmla="*/ 20 h 38"/>
                <a:gd name="T2" fmla="*/ 31 w 64"/>
                <a:gd name="T3" fmla="*/ 38 h 38"/>
                <a:gd name="T4" fmla="*/ 0 w 64"/>
                <a:gd name="T5" fmla="*/ 18 h 38"/>
                <a:gd name="T6" fmla="*/ 33 w 64"/>
                <a:gd name="T7" fmla="*/ 0 h 38"/>
                <a:gd name="T8" fmla="*/ 63 w 64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8">
                  <a:moveTo>
                    <a:pt x="63" y="20"/>
                  </a:moveTo>
                  <a:cubicBezTo>
                    <a:pt x="63" y="31"/>
                    <a:pt x="48" y="38"/>
                    <a:pt x="31" y="38"/>
                  </a:cubicBezTo>
                  <a:cubicBezTo>
                    <a:pt x="14" y="37"/>
                    <a:pt x="0" y="28"/>
                    <a:pt x="0" y="18"/>
                  </a:cubicBezTo>
                  <a:cubicBezTo>
                    <a:pt x="1" y="7"/>
                    <a:pt x="15" y="0"/>
                    <a:pt x="33" y="0"/>
                  </a:cubicBezTo>
                  <a:cubicBezTo>
                    <a:pt x="50" y="1"/>
                    <a:pt x="64" y="10"/>
                    <a:pt x="63" y="20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9388A72A-8C4F-118F-1A06-79EFFF03D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7" y="2266950"/>
              <a:ext cx="131763" cy="66675"/>
            </a:xfrm>
            <a:custGeom>
              <a:avLst/>
              <a:gdLst>
                <a:gd name="T0" fmla="*/ 83 w 83"/>
                <a:gd name="T1" fmla="*/ 0 h 42"/>
                <a:gd name="T2" fmla="*/ 0 w 83"/>
                <a:gd name="T3" fmla="*/ 0 h 42"/>
                <a:gd name="T4" fmla="*/ 42 w 83"/>
                <a:gd name="T5" fmla="*/ 42 h 42"/>
                <a:gd name="T6" fmla="*/ 83 w 83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2">
                  <a:moveTo>
                    <a:pt x="83" y="0"/>
                  </a:moveTo>
                  <a:lnTo>
                    <a:pt x="0" y="0"/>
                  </a:lnTo>
                  <a:lnTo>
                    <a:pt x="42" y="42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B165595A-4EDE-7DEE-7598-F18B5680D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0349" y="2266950"/>
              <a:ext cx="130175" cy="66675"/>
            </a:xfrm>
            <a:custGeom>
              <a:avLst/>
              <a:gdLst>
                <a:gd name="T0" fmla="*/ 82 w 82"/>
                <a:gd name="T1" fmla="*/ 0 h 42"/>
                <a:gd name="T2" fmla="*/ 0 w 82"/>
                <a:gd name="T3" fmla="*/ 0 h 42"/>
                <a:gd name="T4" fmla="*/ 40 w 82"/>
                <a:gd name="T5" fmla="*/ 42 h 42"/>
                <a:gd name="T6" fmla="*/ 82 w 8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2">
                  <a:moveTo>
                    <a:pt x="82" y="0"/>
                  </a:moveTo>
                  <a:lnTo>
                    <a:pt x="0" y="0"/>
                  </a:lnTo>
                  <a:lnTo>
                    <a:pt x="40" y="4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447CC152-6EFC-0F5D-B8BC-EA225AFF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7" y="2266950"/>
              <a:ext cx="130175" cy="66675"/>
            </a:xfrm>
            <a:custGeom>
              <a:avLst/>
              <a:gdLst>
                <a:gd name="T0" fmla="*/ 82 w 82"/>
                <a:gd name="T1" fmla="*/ 0 h 42"/>
                <a:gd name="T2" fmla="*/ 0 w 82"/>
                <a:gd name="T3" fmla="*/ 0 h 42"/>
                <a:gd name="T4" fmla="*/ 40 w 82"/>
                <a:gd name="T5" fmla="*/ 42 h 42"/>
                <a:gd name="T6" fmla="*/ 82 w 8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2">
                  <a:moveTo>
                    <a:pt x="82" y="0"/>
                  </a:moveTo>
                  <a:lnTo>
                    <a:pt x="0" y="0"/>
                  </a:lnTo>
                  <a:lnTo>
                    <a:pt x="40" y="4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3B8A7935-9C17-8A9C-0999-6AE1625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224" y="2014538"/>
              <a:ext cx="63500" cy="252413"/>
            </a:xfrm>
            <a:custGeom>
              <a:avLst/>
              <a:gdLst>
                <a:gd name="T0" fmla="*/ 40 w 40"/>
                <a:gd name="T1" fmla="*/ 0 h 159"/>
                <a:gd name="T2" fmla="*/ 0 w 40"/>
                <a:gd name="T3" fmla="*/ 25 h 159"/>
                <a:gd name="T4" fmla="*/ 0 w 40"/>
                <a:gd name="T5" fmla="*/ 159 h 159"/>
                <a:gd name="T6" fmla="*/ 40 w 40"/>
                <a:gd name="T7" fmla="*/ 159 h 159"/>
                <a:gd name="T8" fmla="*/ 40 w 40"/>
                <a:gd name="T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59">
                  <a:moveTo>
                    <a:pt x="40" y="0"/>
                  </a:moveTo>
                  <a:lnTo>
                    <a:pt x="0" y="25"/>
                  </a:lnTo>
                  <a:lnTo>
                    <a:pt x="0" y="159"/>
                  </a:lnTo>
                  <a:lnTo>
                    <a:pt x="40" y="15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54BAE74A-62A8-CA8D-00D5-EB4E78DE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3974" y="2116138"/>
              <a:ext cx="66675" cy="150813"/>
            </a:xfrm>
            <a:custGeom>
              <a:avLst/>
              <a:gdLst>
                <a:gd name="T0" fmla="*/ 0 w 42"/>
                <a:gd name="T1" fmla="*/ 0 h 95"/>
                <a:gd name="T2" fmla="*/ 0 w 42"/>
                <a:gd name="T3" fmla="*/ 95 h 95"/>
                <a:gd name="T4" fmla="*/ 42 w 42"/>
                <a:gd name="T5" fmla="*/ 95 h 95"/>
                <a:gd name="T6" fmla="*/ 42 w 42"/>
                <a:gd name="T7" fmla="*/ 21 h 95"/>
                <a:gd name="T8" fmla="*/ 0 w 42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95">
                  <a:moveTo>
                    <a:pt x="0" y="0"/>
                  </a:moveTo>
                  <a:lnTo>
                    <a:pt x="0" y="95"/>
                  </a:lnTo>
                  <a:lnTo>
                    <a:pt x="42" y="95"/>
                  </a:lnTo>
                  <a:lnTo>
                    <a:pt x="42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31E8215A-F071-7049-82BC-34181A546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2" y="2157413"/>
              <a:ext cx="66675" cy="109538"/>
            </a:xfrm>
            <a:custGeom>
              <a:avLst/>
              <a:gdLst>
                <a:gd name="T0" fmla="*/ 42 w 42"/>
                <a:gd name="T1" fmla="*/ 0 h 69"/>
                <a:gd name="T2" fmla="*/ 0 w 42"/>
                <a:gd name="T3" fmla="*/ 23 h 69"/>
                <a:gd name="T4" fmla="*/ 0 w 42"/>
                <a:gd name="T5" fmla="*/ 69 h 69"/>
                <a:gd name="T6" fmla="*/ 42 w 42"/>
                <a:gd name="T7" fmla="*/ 69 h 69"/>
                <a:gd name="T8" fmla="*/ 42 w 42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9">
                  <a:moveTo>
                    <a:pt x="42" y="0"/>
                  </a:moveTo>
                  <a:lnTo>
                    <a:pt x="0" y="23"/>
                  </a:lnTo>
                  <a:lnTo>
                    <a:pt x="0" y="69"/>
                  </a:lnTo>
                  <a:lnTo>
                    <a:pt x="42" y="6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3A1D821-C7BA-AFCB-16A0-0B9D1AA56C87}"/>
              </a:ext>
            </a:extLst>
          </p:cNvPr>
          <p:cNvGrpSpPr>
            <a:grpSpLocks noChangeAspect="1"/>
          </p:cNvGrpSpPr>
          <p:nvPr/>
        </p:nvGrpSpPr>
        <p:grpSpPr>
          <a:xfrm>
            <a:off x="2703645" y="5563950"/>
            <a:ext cx="361049" cy="359178"/>
            <a:chOff x="5802312" y="4532312"/>
            <a:chExt cx="612776" cy="609600"/>
          </a:xfrm>
        </p:grpSpPr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A3685FDC-70F0-1B93-6E39-B815967E8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2312" y="4672012"/>
              <a:ext cx="609600" cy="339725"/>
            </a:xfrm>
            <a:custGeom>
              <a:avLst/>
              <a:gdLst>
                <a:gd name="T0" fmla="*/ 273 w 384"/>
                <a:gd name="T1" fmla="*/ 21 h 214"/>
                <a:gd name="T2" fmla="*/ 233 w 384"/>
                <a:gd name="T3" fmla="*/ 0 h 214"/>
                <a:gd name="T4" fmla="*/ 0 w 384"/>
                <a:gd name="T5" fmla="*/ 138 h 214"/>
                <a:gd name="T6" fmla="*/ 151 w 384"/>
                <a:gd name="T7" fmla="*/ 214 h 214"/>
                <a:gd name="T8" fmla="*/ 185 w 384"/>
                <a:gd name="T9" fmla="*/ 193 h 214"/>
                <a:gd name="T10" fmla="*/ 384 w 384"/>
                <a:gd name="T11" fmla="*/ 76 h 214"/>
                <a:gd name="T12" fmla="*/ 273 w 384"/>
                <a:gd name="T13" fmla="*/ 21 h 214"/>
                <a:gd name="T14" fmla="*/ 151 w 384"/>
                <a:gd name="T15" fmla="*/ 193 h 214"/>
                <a:gd name="T16" fmla="*/ 38 w 384"/>
                <a:gd name="T17" fmla="*/ 136 h 214"/>
                <a:gd name="T18" fmla="*/ 233 w 384"/>
                <a:gd name="T19" fmla="*/ 21 h 214"/>
                <a:gd name="T20" fmla="*/ 345 w 384"/>
                <a:gd name="T21" fmla="*/ 78 h 214"/>
                <a:gd name="T22" fmla="*/ 151 w 384"/>
                <a:gd name="T23" fmla="*/ 19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214">
                  <a:moveTo>
                    <a:pt x="273" y="21"/>
                  </a:moveTo>
                  <a:lnTo>
                    <a:pt x="233" y="0"/>
                  </a:lnTo>
                  <a:lnTo>
                    <a:pt x="0" y="138"/>
                  </a:lnTo>
                  <a:lnTo>
                    <a:pt x="151" y="214"/>
                  </a:lnTo>
                  <a:lnTo>
                    <a:pt x="185" y="193"/>
                  </a:lnTo>
                  <a:lnTo>
                    <a:pt x="384" y="76"/>
                  </a:lnTo>
                  <a:lnTo>
                    <a:pt x="273" y="21"/>
                  </a:lnTo>
                  <a:close/>
                  <a:moveTo>
                    <a:pt x="151" y="193"/>
                  </a:moveTo>
                  <a:lnTo>
                    <a:pt x="38" y="136"/>
                  </a:lnTo>
                  <a:lnTo>
                    <a:pt x="233" y="21"/>
                  </a:lnTo>
                  <a:lnTo>
                    <a:pt x="345" y="78"/>
                  </a:lnTo>
                  <a:lnTo>
                    <a:pt x="151" y="19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21E748C9-3297-42FE-7787-EB4A858C1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2" y="4891087"/>
              <a:ext cx="609600" cy="250825"/>
            </a:xfrm>
            <a:custGeom>
              <a:avLst/>
              <a:gdLst>
                <a:gd name="T0" fmla="*/ 151 w 384"/>
                <a:gd name="T1" fmla="*/ 137 h 158"/>
                <a:gd name="T2" fmla="*/ 0 w 384"/>
                <a:gd name="T3" fmla="*/ 61 h 158"/>
                <a:gd name="T4" fmla="*/ 0 w 384"/>
                <a:gd name="T5" fmla="*/ 82 h 158"/>
                <a:gd name="T6" fmla="*/ 151 w 384"/>
                <a:gd name="T7" fmla="*/ 158 h 158"/>
                <a:gd name="T8" fmla="*/ 185 w 384"/>
                <a:gd name="T9" fmla="*/ 137 h 158"/>
                <a:gd name="T10" fmla="*/ 384 w 384"/>
                <a:gd name="T11" fmla="*/ 21 h 158"/>
                <a:gd name="T12" fmla="*/ 384 w 384"/>
                <a:gd name="T13" fmla="*/ 0 h 158"/>
                <a:gd name="T14" fmla="*/ 151 w 384"/>
                <a:gd name="T15" fmla="*/ 13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58">
                  <a:moveTo>
                    <a:pt x="151" y="137"/>
                  </a:moveTo>
                  <a:lnTo>
                    <a:pt x="0" y="61"/>
                  </a:lnTo>
                  <a:lnTo>
                    <a:pt x="0" y="82"/>
                  </a:lnTo>
                  <a:lnTo>
                    <a:pt x="151" y="158"/>
                  </a:lnTo>
                  <a:lnTo>
                    <a:pt x="185" y="137"/>
                  </a:lnTo>
                  <a:lnTo>
                    <a:pt x="384" y="21"/>
                  </a:lnTo>
                  <a:lnTo>
                    <a:pt x="384" y="0"/>
                  </a:lnTo>
                  <a:lnTo>
                    <a:pt x="151" y="137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id="{38C280FC-28DA-D330-87F9-7AF4FF564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2" y="4829175"/>
              <a:ext cx="609600" cy="242888"/>
            </a:xfrm>
            <a:custGeom>
              <a:avLst/>
              <a:gdLst>
                <a:gd name="T0" fmla="*/ 151 w 384"/>
                <a:gd name="T1" fmla="*/ 134 h 153"/>
                <a:gd name="T2" fmla="*/ 0 w 384"/>
                <a:gd name="T3" fmla="*/ 60 h 153"/>
                <a:gd name="T4" fmla="*/ 0 w 384"/>
                <a:gd name="T5" fmla="*/ 81 h 153"/>
                <a:gd name="T6" fmla="*/ 151 w 384"/>
                <a:gd name="T7" fmla="*/ 153 h 153"/>
                <a:gd name="T8" fmla="*/ 185 w 384"/>
                <a:gd name="T9" fmla="*/ 134 h 153"/>
                <a:gd name="T10" fmla="*/ 384 w 384"/>
                <a:gd name="T11" fmla="*/ 20 h 153"/>
                <a:gd name="T12" fmla="*/ 384 w 384"/>
                <a:gd name="T13" fmla="*/ 0 h 153"/>
                <a:gd name="T14" fmla="*/ 151 w 384"/>
                <a:gd name="T15" fmla="*/ 1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53">
                  <a:moveTo>
                    <a:pt x="151" y="134"/>
                  </a:moveTo>
                  <a:lnTo>
                    <a:pt x="0" y="60"/>
                  </a:lnTo>
                  <a:lnTo>
                    <a:pt x="0" y="81"/>
                  </a:lnTo>
                  <a:lnTo>
                    <a:pt x="151" y="153"/>
                  </a:lnTo>
                  <a:lnTo>
                    <a:pt x="185" y="134"/>
                  </a:lnTo>
                  <a:lnTo>
                    <a:pt x="384" y="20"/>
                  </a:lnTo>
                  <a:lnTo>
                    <a:pt x="384" y="0"/>
                  </a:lnTo>
                  <a:lnTo>
                    <a:pt x="151" y="13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1CA01DCC-EEA2-6EDE-99D6-6C2C377BD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687" y="4781550"/>
              <a:ext cx="193675" cy="117475"/>
            </a:xfrm>
            <a:custGeom>
              <a:avLst/>
              <a:gdLst>
                <a:gd name="T0" fmla="*/ 64 w 64"/>
                <a:gd name="T1" fmla="*/ 21 h 39"/>
                <a:gd name="T2" fmla="*/ 32 w 64"/>
                <a:gd name="T3" fmla="*/ 38 h 39"/>
                <a:gd name="T4" fmla="*/ 1 w 64"/>
                <a:gd name="T5" fmla="*/ 18 h 39"/>
                <a:gd name="T6" fmla="*/ 33 w 64"/>
                <a:gd name="T7" fmla="*/ 1 h 39"/>
                <a:gd name="T8" fmla="*/ 64 w 64"/>
                <a:gd name="T9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39">
                  <a:moveTo>
                    <a:pt x="64" y="21"/>
                  </a:moveTo>
                  <a:cubicBezTo>
                    <a:pt x="63" y="32"/>
                    <a:pt x="49" y="39"/>
                    <a:pt x="32" y="38"/>
                  </a:cubicBezTo>
                  <a:cubicBezTo>
                    <a:pt x="14" y="38"/>
                    <a:pt x="0" y="29"/>
                    <a:pt x="1" y="18"/>
                  </a:cubicBezTo>
                  <a:cubicBezTo>
                    <a:pt x="1" y="8"/>
                    <a:pt x="16" y="0"/>
                    <a:pt x="33" y="1"/>
                  </a:cubicBezTo>
                  <a:cubicBezTo>
                    <a:pt x="51" y="2"/>
                    <a:pt x="64" y="11"/>
                    <a:pt x="64" y="21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54A4B368-D876-71E3-2E7E-23FE1DE91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5" y="4532312"/>
              <a:ext cx="131763" cy="66675"/>
            </a:xfrm>
            <a:custGeom>
              <a:avLst/>
              <a:gdLst>
                <a:gd name="T0" fmla="*/ 0 w 83"/>
                <a:gd name="T1" fmla="*/ 42 h 42"/>
                <a:gd name="T2" fmla="*/ 83 w 83"/>
                <a:gd name="T3" fmla="*/ 42 h 42"/>
                <a:gd name="T4" fmla="*/ 40 w 83"/>
                <a:gd name="T5" fmla="*/ 0 h 42"/>
                <a:gd name="T6" fmla="*/ 0 w 8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2">
                  <a:moveTo>
                    <a:pt x="0" y="42"/>
                  </a:moveTo>
                  <a:lnTo>
                    <a:pt x="83" y="42"/>
                  </a:lnTo>
                  <a:lnTo>
                    <a:pt x="40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8F4800CA-3BD3-20D2-4BC6-854A0A396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612" y="4532312"/>
              <a:ext cx="131763" cy="66675"/>
            </a:xfrm>
            <a:custGeom>
              <a:avLst/>
              <a:gdLst>
                <a:gd name="T0" fmla="*/ 0 w 83"/>
                <a:gd name="T1" fmla="*/ 42 h 42"/>
                <a:gd name="T2" fmla="*/ 83 w 83"/>
                <a:gd name="T3" fmla="*/ 42 h 42"/>
                <a:gd name="T4" fmla="*/ 43 w 83"/>
                <a:gd name="T5" fmla="*/ 0 h 42"/>
                <a:gd name="T6" fmla="*/ 0 w 8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2">
                  <a:moveTo>
                    <a:pt x="0" y="42"/>
                  </a:moveTo>
                  <a:lnTo>
                    <a:pt x="83" y="42"/>
                  </a:lnTo>
                  <a:lnTo>
                    <a:pt x="43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1">
              <a:extLst>
                <a:ext uri="{FF2B5EF4-FFF2-40B4-BE49-F238E27FC236}">
                  <a16:creationId xmlns:a16="http://schemas.microsoft.com/office/drawing/2014/main" id="{3419A6EC-9087-4D4A-2881-C696834D3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2" y="4532312"/>
              <a:ext cx="130175" cy="66675"/>
            </a:xfrm>
            <a:custGeom>
              <a:avLst/>
              <a:gdLst>
                <a:gd name="T0" fmla="*/ 0 w 82"/>
                <a:gd name="T1" fmla="*/ 42 h 42"/>
                <a:gd name="T2" fmla="*/ 82 w 82"/>
                <a:gd name="T3" fmla="*/ 42 h 42"/>
                <a:gd name="T4" fmla="*/ 40 w 82"/>
                <a:gd name="T5" fmla="*/ 0 h 42"/>
                <a:gd name="T6" fmla="*/ 0 w 8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2">
                  <a:moveTo>
                    <a:pt x="0" y="42"/>
                  </a:moveTo>
                  <a:lnTo>
                    <a:pt x="82" y="42"/>
                  </a:lnTo>
                  <a:lnTo>
                    <a:pt x="40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24E7F160-9D1A-3889-FE30-87E5B1C74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0" y="4598987"/>
              <a:ext cx="63500" cy="246063"/>
            </a:xfrm>
            <a:custGeom>
              <a:avLst/>
              <a:gdLst>
                <a:gd name="T0" fmla="*/ 0 w 40"/>
                <a:gd name="T1" fmla="*/ 155 h 155"/>
                <a:gd name="T2" fmla="*/ 40 w 40"/>
                <a:gd name="T3" fmla="*/ 132 h 155"/>
                <a:gd name="T4" fmla="*/ 40 w 40"/>
                <a:gd name="T5" fmla="*/ 0 h 155"/>
                <a:gd name="T6" fmla="*/ 0 w 40"/>
                <a:gd name="T7" fmla="*/ 0 h 155"/>
                <a:gd name="T8" fmla="*/ 0 w 40"/>
                <a:gd name="T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55">
                  <a:moveTo>
                    <a:pt x="0" y="155"/>
                  </a:moveTo>
                  <a:lnTo>
                    <a:pt x="40" y="132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50410C28-81AA-F0A3-9FB4-CF5A82051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7" y="4598987"/>
              <a:ext cx="66675" cy="155575"/>
            </a:xfrm>
            <a:custGeom>
              <a:avLst/>
              <a:gdLst>
                <a:gd name="T0" fmla="*/ 42 w 42"/>
                <a:gd name="T1" fmla="*/ 98 h 98"/>
                <a:gd name="T2" fmla="*/ 42 w 42"/>
                <a:gd name="T3" fmla="*/ 0 h 98"/>
                <a:gd name="T4" fmla="*/ 0 w 42"/>
                <a:gd name="T5" fmla="*/ 0 h 98"/>
                <a:gd name="T6" fmla="*/ 0 w 42"/>
                <a:gd name="T7" fmla="*/ 78 h 98"/>
                <a:gd name="T8" fmla="*/ 42 w 42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98">
                  <a:moveTo>
                    <a:pt x="42" y="98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42" y="98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4">
              <a:extLst>
                <a:ext uri="{FF2B5EF4-FFF2-40B4-BE49-F238E27FC236}">
                  <a16:creationId xmlns:a16="http://schemas.microsoft.com/office/drawing/2014/main" id="{999C1080-A75D-D469-BEB7-F6652B011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0" y="4598987"/>
              <a:ext cx="68263" cy="106363"/>
            </a:xfrm>
            <a:custGeom>
              <a:avLst/>
              <a:gdLst>
                <a:gd name="T0" fmla="*/ 0 w 43"/>
                <a:gd name="T1" fmla="*/ 67 h 67"/>
                <a:gd name="T2" fmla="*/ 43 w 43"/>
                <a:gd name="T3" fmla="*/ 44 h 67"/>
                <a:gd name="T4" fmla="*/ 43 w 43"/>
                <a:gd name="T5" fmla="*/ 0 h 67"/>
                <a:gd name="T6" fmla="*/ 0 w 43"/>
                <a:gd name="T7" fmla="*/ 0 h 67"/>
                <a:gd name="T8" fmla="*/ 0 w 43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7">
                  <a:moveTo>
                    <a:pt x="0" y="67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" name="Freeform 148">
            <a:extLst>
              <a:ext uri="{FF2B5EF4-FFF2-40B4-BE49-F238E27FC236}">
                <a16:creationId xmlns:a16="http://schemas.microsoft.com/office/drawing/2014/main" id="{A7268326-C639-7D72-6213-C722407B5C6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15877" y="4786017"/>
            <a:ext cx="336585" cy="369254"/>
          </a:xfrm>
          <a:custGeom>
            <a:avLst/>
            <a:gdLst>
              <a:gd name="T0" fmla="*/ 42 w 143"/>
              <a:gd name="T1" fmla="*/ 51 h 157"/>
              <a:gd name="T2" fmla="*/ 121 w 143"/>
              <a:gd name="T3" fmla="*/ 43 h 157"/>
              <a:gd name="T4" fmla="*/ 18 w 143"/>
              <a:gd name="T5" fmla="*/ 37 h 157"/>
              <a:gd name="T6" fmla="*/ 88 w 143"/>
              <a:gd name="T7" fmla="*/ 45 h 157"/>
              <a:gd name="T8" fmla="*/ 12 w 143"/>
              <a:gd name="T9" fmla="*/ 47 h 157"/>
              <a:gd name="T10" fmla="*/ 26 w 143"/>
              <a:gd name="T11" fmla="*/ 63 h 157"/>
              <a:gd name="T12" fmla="*/ 31 w 143"/>
              <a:gd name="T13" fmla="*/ 66 h 157"/>
              <a:gd name="T14" fmla="*/ 116 w 143"/>
              <a:gd name="T15" fmla="*/ 71 h 157"/>
              <a:gd name="T16" fmla="*/ 43 w 143"/>
              <a:gd name="T17" fmla="*/ 57 h 157"/>
              <a:gd name="T18" fmla="*/ 57 w 143"/>
              <a:gd name="T19" fmla="*/ 76 h 157"/>
              <a:gd name="T20" fmla="*/ 90 w 143"/>
              <a:gd name="T21" fmla="*/ 69 h 157"/>
              <a:gd name="T22" fmla="*/ 29 w 143"/>
              <a:gd name="T23" fmla="*/ 73 h 157"/>
              <a:gd name="T24" fmla="*/ 44 w 143"/>
              <a:gd name="T25" fmla="*/ 77 h 157"/>
              <a:gd name="T26" fmla="*/ 61 w 143"/>
              <a:gd name="T27" fmla="*/ 90 h 157"/>
              <a:gd name="T28" fmla="*/ 116 w 143"/>
              <a:gd name="T29" fmla="*/ 81 h 157"/>
              <a:gd name="T30" fmla="*/ 51 w 143"/>
              <a:gd name="T31" fmla="*/ 79 h 157"/>
              <a:gd name="T32" fmla="*/ 71 w 143"/>
              <a:gd name="T33" fmla="*/ 92 h 157"/>
              <a:gd name="T34" fmla="*/ 78 w 143"/>
              <a:gd name="T35" fmla="*/ 90 h 157"/>
              <a:gd name="T36" fmla="*/ 44 w 143"/>
              <a:gd name="T37" fmla="*/ 95 h 157"/>
              <a:gd name="T38" fmla="*/ 44 w 143"/>
              <a:gd name="T39" fmla="*/ 89 h 157"/>
              <a:gd name="T40" fmla="*/ 74 w 143"/>
              <a:gd name="T41" fmla="*/ 102 h 157"/>
              <a:gd name="T42" fmla="*/ 107 w 143"/>
              <a:gd name="T43" fmla="*/ 96 h 157"/>
              <a:gd name="T44" fmla="*/ 53 w 143"/>
              <a:gd name="T45" fmla="*/ 103 h 157"/>
              <a:gd name="T46" fmla="*/ 76 w 143"/>
              <a:gd name="T47" fmla="*/ 106 h 157"/>
              <a:gd name="T48" fmla="*/ 58 w 143"/>
              <a:gd name="T49" fmla="*/ 113 h 157"/>
              <a:gd name="T50" fmla="*/ 63 w 143"/>
              <a:gd name="T51" fmla="*/ 116 h 157"/>
              <a:gd name="T52" fmla="*/ 101 w 143"/>
              <a:gd name="T53" fmla="*/ 116 h 157"/>
              <a:gd name="T54" fmla="*/ 66 w 143"/>
              <a:gd name="T55" fmla="*/ 111 h 157"/>
              <a:gd name="T56" fmla="*/ 80 w 143"/>
              <a:gd name="T57" fmla="*/ 121 h 157"/>
              <a:gd name="T58" fmla="*/ 64 w 143"/>
              <a:gd name="T59" fmla="*/ 122 h 157"/>
              <a:gd name="T60" fmla="*/ 64 w 143"/>
              <a:gd name="T61" fmla="*/ 122 h 157"/>
              <a:gd name="T62" fmla="*/ 100 w 143"/>
              <a:gd name="T63" fmla="*/ 126 h 157"/>
              <a:gd name="T64" fmla="*/ 72 w 143"/>
              <a:gd name="T65" fmla="*/ 130 h 157"/>
              <a:gd name="T66" fmla="*/ 68 w 143"/>
              <a:gd name="T67" fmla="*/ 137 h 157"/>
              <a:gd name="T68" fmla="*/ 57 w 143"/>
              <a:gd name="T69" fmla="*/ 119 h 157"/>
              <a:gd name="T70" fmla="*/ 38 w 143"/>
              <a:gd name="T71" fmla="*/ 96 h 157"/>
              <a:gd name="T72" fmla="*/ 23 w 143"/>
              <a:gd name="T73" fmla="*/ 68 h 157"/>
              <a:gd name="T74" fmla="*/ 11 w 143"/>
              <a:gd name="T75" fmla="*/ 37 h 157"/>
              <a:gd name="T76" fmla="*/ 6 w 143"/>
              <a:gd name="T77" fmla="*/ 19 h 157"/>
              <a:gd name="T78" fmla="*/ 138 w 143"/>
              <a:gd name="T79" fmla="*/ 23 h 157"/>
              <a:gd name="T80" fmla="*/ 120 w 143"/>
              <a:gd name="T81" fmla="*/ 75 h 157"/>
              <a:gd name="T82" fmla="*/ 113 w 143"/>
              <a:gd name="T83" fmla="*/ 95 h 157"/>
              <a:gd name="T84" fmla="*/ 105 w 143"/>
              <a:gd name="T85" fmla="*/ 119 h 157"/>
              <a:gd name="T86" fmla="*/ 73 w 143"/>
              <a:gd name="T87" fmla="*/ 136 h 157"/>
              <a:gd name="T88" fmla="*/ 89 w 143"/>
              <a:gd name="T89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3" h="157">
                <a:moveTo>
                  <a:pt x="18" y="37"/>
                </a:moveTo>
                <a:cubicBezTo>
                  <a:pt x="23" y="42"/>
                  <a:pt x="30" y="47"/>
                  <a:pt x="39" y="50"/>
                </a:cubicBezTo>
                <a:cubicBezTo>
                  <a:pt x="40" y="51"/>
                  <a:pt x="41" y="51"/>
                  <a:pt x="42" y="51"/>
                </a:cubicBezTo>
                <a:cubicBezTo>
                  <a:pt x="54" y="45"/>
                  <a:pt x="70" y="41"/>
                  <a:pt x="87" y="40"/>
                </a:cubicBezTo>
                <a:cubicBezTo>
                  <a:pt x="102" y="39"/>
                  <a:pt x="112" y="41"/>
                  <a:pt x="119" y="44"/>
                </a:cubicBezTo>
                <a:cubicBezTo>
                  <a:pt x="119" y="44"/>
                  <a:pt x="120" y="44"/>
                  <a:pt x="121" y="43"/>
                </a:cubicBezTo>
                <a:cubicBezTo>
                  <a:pt x="132" y="39"/>
                  <a:pt x="136" y="32"/>
                  <a:pt x="133" y="24"/>
                </a:cubicBezTo>
                <a:cubicBezTo>
                  <a:pt x="127" y="13"/>
                  <a:pt x="102" y="6"/>
                  <a:pt x="59" y="17"/>
                </a:cubicBezTo>
                <a:cubicBezTo>
                  <a:pt x="40" y="22"/>
                  <a:pt x="26" y="29"/>
                  <a:pt x="18" y="37"/>
                </a:cubicBezTo>
                <a:moveTo>
                  <a:pt x="50" y="53"/>
                </a:moveTo>
                <a:cubicBezTo>
                  <a:pt x="67" y="57"/>
                  <a:pt x="88" y="55"/>
                  <a:pt x="112" y="47"/>
                </a:cubicBezTo>
                <a:cubicBezTo>
                  <a:pt x="106" y="45"/>
                  <a:pt x="98" y="44"/>
                  <a:pt x="88" y="45"/>
                </a:cubicBezTo>
                <a:cubicBezTo>
                  <a:pt x="74" y="46"/>
                  <a:pt x="60" y="49"/>
                  <a:pt x="50" y="53"/>
                </a:cubicBezTo>
                <a:moveTo>
                  <a:pt x="15" y="41"/>
                </a:moveTo>
                <a:cubicBezTo>
                  <a:pt x="13" y="43"/>
                  <a:pt x="13" y="45"/>
                  <a:pt x="12" y="47"/>
                </a:cubicBezTo>
                <a:cubicBezTo>
                  <a:pt x="11" y="53"/>
                  <a:pt x="17" y="58"/>
                  <a:pt x="22" y="61"/>
                </a:cubicBezTo>
                <a:cubicBezTo>
                  <a:pt x="23" y="62"/>
                  <a:pt x="24" y="62"/>
                  <a:pt x="2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8" y="60"/>
                  <a:pt x="32" y="57"/>
                  <a:pt x="36" y="54"/>
                </a:cubicBezTo>
                <a:cubicBezTo>
                  <a:pt x="27" y="51"/>
                  <a:pt x="20" y="46"/>
                  <a:pt x="15" y="41"/>
                </a:cubicBezTo>
                <a:moveTo>
                  <a:pt x="31" y="66"/>
                </a:moveTo>
                <a:cubicBezTo>
                  <a:pt x="36" y="69"/>
                  <a:pt x="42" y="71"/>
                  <a:pt x="50" y="74"/>
                </a:cubicBezTo>
                <a:cubicBezTo>
                  <a:pt x="59" y="68"/>
                  <a:pt x="73" y="65"/>
                  <a:pt x="89" y="65"/>
                </a:cubicBezTo>
                <a:cubicBezTo>
                  <a:pt x="101" y="64"/>
                  <a:pt x="110" y="67"/>
                  <a:pt x="116" y="71"/>
                </a:cubicBezTo>
                <a:cubicBezTo>
                  <a:pt x="122" y="68"/>
                  <a:pt x="125" y="62"/>
                  <a:pt x="124" y="58"/>
                </a:cubicBezTo>
                <a:cubicBezTo>
                  <a:pt x="123" y="55"/>
                  <a:pt x="121" y="52"/>
                  <a:pt x="118" y="50"/>
                </a:cubicBezTo>
                <a:cubicBezTo>
                  <a:pt x="89" y="60"/>
                  <a:pt x="63" y="63"/>
                  <a:pt x="43" y="57"/>
                </a:cubicBezTo>
                <a:cubicBezTo>
                  <a:pt x="37" y="59"/>
                  <a:pt x="33" y="62"/>
                  <a:pt x="31" y="65"/>
                </a:cubicBezTo>
                <a:cubicBezTo>
                  <a:pt x="31" y="65"/>
                  <a:pt x="31" y="66"/>
                  <a:pt x="31" y="66"/>
                </a:cubicBezTo>
                <a:moveTo>
                  <a:pt x="57" y="76"/>
                </a:moveTo>
                <a:cubicBezTo>
                  <a:pt x="69" y="78"/>
                  <a:pt x="84" y="79"/>
                  <a:pt x="103" y="76"/>
                </a:cubicBezTo>
                <a:cubicBezTo>
                  <a:pt x="106" y="75"/>
                  <a:pt x="108" y="75"/>
                  <a:pt x="111" y="74"/>
                </a:cubicBezTo>
                <a:cubicBezTo>
                  <a:pt x="106" y="71"/>
                  <a:pt x="99" y="69"/>
                  <a:pt x="90" y="69"/>
                </a:cubicBezTo>
                <a:cubicBezTo>
                  <a:pt x="77" y="70"/>
                  <a:pt x="65" y="72"/>
                  <a:pt x="57" y="76"/>
                </a:cubicBezTo>
                <a:moveTo>
                  <a:pt x="29" y="71"/>
                </a:moveTo>
                <a:cubicBezTo>
                  <a:pt x="29" y="71"/>
                  <a:pt x="29" y="72"/>
                  <a:pt x="29" y="73"/>
                </a:cubicBezTo>
                <a:cubicBezTo>
                  <a:pt x="31" y="77"/>
                  <a:pt x="35" y="80"/>
                  <a:pt x="40" y="82"/>
                </a:cubicBezTo>
                <a:cubicBezTo>
                  <a:pt x="41" y="81"/>
                  <a:pt x="41" y="80"/>
                  <a:pt x="42" y="79"/>
                </a:cubicBezTo>
                <a:cubicBezTo>
                  <a:pt x="43" y="79"/>
                  <a:pt x="44" y="78"/>
                  <a:pt x="44" y="77"/>
                </a:cubicBezTo>
                <a:cubicBezTo>
                  <a:pt x="39" y="75"/>
                  <a:pt x="34" y="73"/>
                  <a:pt x="29" y="71"/>
                </a:cubicBezTo>
                <a:moveTo>
                  <a:pt x="45" y="85"/>
                </a:moveTo>
                <a:cubicBezTo>
                  <a:pt x="50" y="87"/>
                  <a:pt x="56" y="89"/>
                  <a:pt x="61" y="90"/>
                </a:cubicBezTo>
                <a:cubicBezTo>
                  <a:pt x="65" y="88"/>
                  <a:pt x="70" y="87"/>
                  <a:pt x="77" y="86"/>
                </a:cubicBezTo>
                <a:cubicBezTo>
                  <a:pt x="92" y="83"/>
                  <a:pt x="103" y="85"/>
                  <a:pt x="109" y="90"/>
                </a:cubicBezTo>
                <a:cubicBezTo>
                  <a:pt x="114" y="87"/>
                  <a:pt x="116" y="84"/>
                  <a:pt x="116" y="81"/>
                </a:cubicBezTo>
                <a:cubicBezTo>
                  <a:pt x="116" y="80"/>
                  <a:pt x="115" y="79"/>
                  <a:pt x="115" y="78"/>
                </a:cubicBezTo>
                <a:cubicBezTo>
                  <a:pt x="112" y="79"/>
                  <a:pt x="108" y="80"/>
                  <a:pt x="104" y="81"/>
                </a:cubicBezTo>
                <a:cubicBezTo>
                  <a:pt x="81" y="84"/>
                  <a:pt x="64" y="83"/>
                  <a:pt x="51" y="79"/>
                </a:cubicBezTo>
                <a:cubicBezTo>
                  <a:pt x="49" y="80"/>
                  <a:pt x="48" y="81"/>
                  <a:pt x="47" y="82"/>
                </a:cubicBezTo>
                <a:cubicBezTo>
                  <a:pt x="46" y="83"/>
                  <a:pt x="46" y="84"/>
                  <a:pt x="45" y="85"/>
                </a:cubicBezTo>
                <a:moveTo>
                  <a:pt x="71" y="92"/>
                </a:moveTo>
                <a:cubicBezTo>
                  <a:pt x="80" y="93"/>
                  <a:pt x="88" y="94"/>
                  <a:pt x="95" y="93"/>
                </a:cubicBezTo>
                <a:cubicBezTo>
                  <a:pt x="98" y="93"/>
                  <a:pt x="101" y="92"/>
                  <a:pt x="103" y="92"/>
                </a:cubicBezTo>
                <a:cubicBezTo>
                  <a:pt x="98" y="89"/>
                  <a:pt x="90" y="88"/>
                  <a:pt x="78" y="90"/>
                </a:cubicBezTo>
                <a:cubicBezTo>
                  <a:pt x="76" y="91"/>
                  <a:pt x="73" y="91"/>
                  <a:pt x="71" y="92"/>
                </a:cubicBezTo>
                <a:moveTo>
                  <a:pt x="44" y="89"/>
                </a:moveTo>
                <a:cubicBezTo>
                  <a:pt x="43" y="91"/>
                  <a:pt x="43" y="93"/>
                  <a:pt x="44" y="95"/>
                </a:cubicBezTo>
                <a:cubicBezTo>
                  <a:pt x="45" y="97"/>
                  <a:pt x="46" y="99"/>
                  <a:pt x="48" y="100"/>
                </a:cubicBezTo>
                <a:cubicBezTo>
                  <a:pt x="49" y="98"/>
                  <a:pt x="51" y="96"/>
                  <a:pt x="55" y="93"/>
                </a:cubicBezTo>
                <a:cubicBezTo>
                  <a:pt x="51" y="92"/>
                  <a:pt x="47" y="91"/>
                  <a:pt x="44" y="89"/>
                </a:cubicBezTo>
                <a:moveTo>
                  <a:pt x="53" y="103"/>
                </a:moveTo>
                <a:cubicBezTo>
                  <a:pt x="56" y="104"/>
                  <a:pt x="60" y="105"/>
                  <a:pt x="64" y="106"/>
                </a:cubicBezTo>
                <a:cubicBezTo>
                  <a:pt x="67" y="104"/>
                  <a:pt x="70" y="103"/>
                  <a:pt x="74" y="102"/>
                </a:cubicBezTo>
                <a:cubicBezTo>
                  <a:pt x="85" y="99"/>
                  <a:pt x="97" y="100"/>
                  <a:pt x="104" y="105"/>
                </a:cubicBezTo>
                <a:cubicBezTo>
                  <a:pt x="107" y="103"/>
                  <a:pt x="109" y="100"/>
                  <a:pt x="108" y="96"/>
                </a:cubicBezTo>
                <a:cubicBezTo>
                  <a:pt x="108" y="96"/>
                  <a:pt x="107" y="96"/>
                  <a:pt x="107" y="96"/>
                </a:cubicBezTo>
                <a:cubicBezTo>
                  <a:pt x="104" y="97"/>
                  <a:pt x="100" y="98"/>
                  <a:pt x="96" y="98"/>
                </a:cubicBezTo>
                <a:cubicBezTo>
                  <a:pt x="87" y="99"/>
                  <a:pt x="74" y="98"/>
                  <a:pt x="62" y="95"/>
                </a:cubicBezTo>
                <a:cubicBezTo>
                  <a:pt x="58" y="97"/>
                  <a:pt x="54" y="100"/>
                  <a:pt x="53" y="103"/>
                </a:cubicBezTo>
                <a:moveTo>
                  <a:pt x="73" y="107"/>
                </a:moveTo>
                <a:cubicBezTo>
                  <a:pt x="82" y="108"/>
                  <a:pt x="92" y="108"/>
                  <a:pt x="97" y="107"/>
                </a:cubicBezTo>
                <a:cubicBezTo>
                  <a:pt x="92" y="105"/>
                  <a:pt x="84" y="104"/>
                  <a:pt x="76" y="106"/>
                </a:cubicBezTo>
                <a:cubicBezTo>
                  <a:pt x="75" y="107"/>
                  <a:pt x="74" y="107"/>
                  <a:pt x="73" y="107"/>
                </a:cubicBezTo>
                <a:moveTo>
                  <a:pt x="53" y="108"/>
                </a:moveTo>
                <a:cubicBezTo>
                  <a:pt x="54" y="110"/>
                  <a:pt x="56" y="112"/>
                  <a:pt x="58" y="113"/>
                </a:cubicBezTo>
                <a:cubicBezTo>
                  <a:pt x="58" y="112"/>
                  <a:pt x="59" y="111"/>
                  <a:pt x="60" y="110"/>
                </a:cubicBezTo>
                <a:cubicBezTo>
                  <a:pt x="57" y="110"/>
                  <a:pt x="55" y="109"/>
                  <a:pt x="53" y="108"/>
                </a:cubicBezTo>
                <a:moveTo>
                  <a:pt x="63" y="116"/>
                </a:moveTo>
                <a:cubicBezTo>
                  <a:pt x="66" y="118"/>
                  <a:pt x="69" y="119"/>
                  <a:pt x="72" y="120"/>
                </a:cubicBezTo>
                <a:cubicBezTo>
                  <a:pt x="74" y="119"/>
                  <a:pt x="75" y="118"/>
                  <a:pt x="77" y="117"/>
                </a:cubicBezTo>
                <a:cubicBezTo>
                  <a:pt x="84" y="113"/>
                  <a:pt x="94" y="112"/>
                  <a:pt x="101" y="116"/>
                </a:cubicBezTo>
                <a:cubicBezTo>
                  <a:pt x="101" y="116"/>
                  <a:pt x="101" y="116"/>
                  <a:pt x="101" y="116"/>
                </a:cubicBezTo>
                <a:cubicBezTo>
                  <a:pt x="103" y="114"/>
                  <a:pt x="103" y="112"/>
                  <a:pt x="102" y="111"/>
                </a:cubicBezTo>
                <a:cubicBezTo>
                  <a:pt x="96" y="113"/>
                  <a:pt x="80" y="114"/>
                  <a:pt x="66" y="111"/>
                </a:cubicBezTo>
                <a:cubicBezTo>
                  <a:pt x="64" y="113"/>
                  <a:pt x="63" y="114"/>
                  <a:pt x="63" y="116"/>
                </a:cubicBezTo>
                <a:cubicBezTo>
                  <a:pt x="63" y="116"/>
                  <a:pt x="63" y="116"/>
                  <a:pt x="63" y="116"/>
                </a:cubicBezTo>
                <a:moveTo>
                  <a:pt x="80" y="121"/>
                </a:moveTo>
                <a:cubicBezTo>
                  <a:pt x="86" y="121"/>
                  <a:pt x="92" y="121"/>
                  <a:pt x="96" y="119"/>
                </a:cubicBezTo>
                <a:cubicBezTo>
                  <a:pt x="91" y="118"/>
                  <a:pt x="85" y="118"/>
                  <a:pt x="80" y="121"/>
                </a:cubicBezTo>
                <a:moveTo>
                  <a:pt x="64" y="122"/>
                </a:moveTo>
                <a:cubicBezTo>
                  <a:pt x="64" y="124"/>
                  <a:pt x="66" y="125"/>
                  <a:pt x="67" y="127"/>
                </a:cubicBezTo>
                <a:cubicBezTo>
                  <a:pt x="68" y="126"/>
                  <a:pt x="68" y="125"/>
                  <a:pt x="69" y="124"/>
                </a:cubicBezTo>
                <a:cubicBezTo>
                  <a:pt x="67" y="123"/>
                  <a:pt x="65" y="123"/>
                  <a:pt x="64" y="122"/>
                </a:cubicBezTo>
                <a:moveTo>
                  <a:pt x="72" y="130"/>
                </a:moveTo>
                <a:cubicBezTo>
                  <a:pt x="76" y="131"/>
                  <a:pt x="79" y="132"/>
                  <a:pt x="81" y="133"/>
                </a:cubicBezTo>
                <a:cubicBezTo>
                  <a:pt x="91" y="134"/>
                  <a:pt x="98" y="130"/>
                  <a:pt x="100" y="126"/>
                </a:cubicBezTo>
                <a:cubicBezTo>
                  <a:pt x="101" y="125"/>
                  <a:pt x="101" y="124"/>
                  <a:pt x="101" y="123"/>
                </a:cubicBezTo>
                <a:cubicBezTo>
                  <a:pt x="94" y="126"/>
                  <a:pt x="85" y="127"/>
                  <a:pt x="75" y="125"/>
                </a:cubicBezTo>
                <a:cubicBezTo>
                  <a:pt x="74" y="127"/>
                  <a:pt x="73" y="128"/>
                  <a:pt x="72" y="130"/>
                </a:cubicBezTo>
                <a:moveTo>
                  <a:pt x="89" y="157"/>
                </a:moveTo>
                <a:cubicBezTo>
                  <a:pt x="89" y="157"/>
                  <a:pt x="88" y="156"/>
                  <a:pt x="88" y="156"/>
                </a:cubicBezTo>
                <a:cubicBezTo>
                  <a:pt x="87" y="156"/>
                  <a:pt x="73" y="151"/>
                  <a:pt x="68" y="137"/>
                </a:cubicBezTo>
                <a:cubicBezTo>
                  <a:pt x="67" y="135"/>
                  <a:pt x="67" y="134"/>
                  <a:pt x="67" y="133"/>
                </a:cubicBezTo>
                <a:cubicBezTo>
                  <a:pt x="66" y="132"/>
                  <a:pt x="65" y="131"/>
                  <a:pt x="64" y="131"/>
                </a:cubicBezTo>
                <a:cubicBezTo>
                  <a:pt x="60" y="128"/>
                  <a:pt x="57" y="123"/>
                  <a:pt x="57" y="119"/>
                </a:cubicBezTo>
                <a:cubicBezTo>
                  <a:pt x="57" y="119"/>
                  <a:pt x="57" y="119"/>
                  <a:pt x="57" y="119"/>
                </a:cubicBezTo>
                <a:cubicBezTo>
                  <a:pt x="51" y="115"/>
                  <a:pt x="47" y="110"/>
                  <a:pt x="47" y="106"/>
                </a:cubicBezTo>
                <a:cubicBezTo>
                  <a:pt x="42" y="103"/>
                  <a:pt x="39" y="100"/>
                  <a:pt x="38" y="96"/>
                </a:cubicBezTo>
                <a:cubicBezTo>
                  <a:pt x="38" y="93"/>
                  <a:pt x="37" y="90"/>
                  <a:pt x="38" y="87"/>
                </a:cubicBezTo>
                <a:cubicBezTo>
                  <a:pt x="31" y="84"/>
                  <a:pt x="26" y="79"/>
                  <a:pt x="24" y="75"/>
                </a:cubicBezTo>
                <a:cubicBezTo>
                  <a:pt x="23" y="73"/>
                  <a:pt x="23" y="70"/>
                  <a:pt x="23" y="68"/>
                </a:cubicBezTo>
                <a:cubicBezTo>
                  <a:pt x="22" y="67"/>
                  <a:pt x="20" y="66"/>
                  <a:pt x="19" y="65"/>
                </a:cubicBezTo>
                <a:cubicBezTo>
                  <a:pt x="10" y="60"/>
                  <a:pt x="6" y="53"/>
                  <a:pt x="7" y="46"/>
                </a:cubicBezTo>
                <a:cubicBezTo>
                  <a:pt x="7" y="43"/>
                  <a:pt x="8" y="40"/>
                  <a:pt x="11" y="37"/>
                </a:cubicBezTo>
                <a:cubicBezTo>
                  <a:pt x="3" y="29"/>
                  <a:pt x="1" y="21"/>
                  <a:pt x="0" y="21"/>
                </a:cubicBezTo>
                <a:cubicBezTo>
                  <a:pt x="0" y="20"/>
                  <a:pt x="1" y="18"/>
                  <a:pt x="2" y="18"/>
                </a:cubicBezTo>
                <a:cubicBezTo>
                  <a:pt x="4" y="17"/>
                  <a:pt x="5" y="18"/>
                  <a:pt x="6" y="19"/>
                </a:cubicBezTo>
                <a:cubicBezTo>
                  <a:pt x="6" y="20"/>
                  <a:pt x="8" y="26"/>
                  <a:pt x="14" y="33"/>
                </a:cubicBezTo>
                <a:cubicBezTo>
                  <a:pt x="23" y="25"/>
                  <a:pt x="37" y="18"/>
                  <a:pt x="57" y="13"/>
                </a:cubicBezTo>
                <a:cubicBezTo>
                  <a:pt x="104" y="0"/>
                  <a:pt x="132" y="9"/>
                  <a:pt x="138" y="23"/>
                </a:cubicBezTo>
                <a:cubicBezTo>
                  <a:pt x="143" y="32"/>
                  <a:pt x="137" y="43"/>
                  <a:pt x="124" y="48"/>
                </a:cubicBezTo>
                <a:cubicBezTo>
                  <a:pt x="127" y="51"/>
                  <a:pt x="129" y="54"/>
                  <a:pt x="129" y="57"/>
                </a:cubicBezTo>
                <a:cubicBezTo>
                  <a:pt x="131" y="63"/>
                  <a:pt x="127" y="70"/>
                  <a:pt x="120" y="75"/>
                </a:cubicBezTo>
                <a:cubicBezTo>
                  <a:pt x="121" y="77"/>
                  <a:pt x="121" y="79"/>
                  <a:pt x="122" y="80"/>
                </a:cubicBezTo>
                <a:cubicBezTo>
                  <a:pt x="122" y="85"/>
                  <a:pt x="120" y="90"/>
                  <a:pt x="112" y="94"/>
                </a:cubicBezTo>
                <a:cubicBezTo>
                  <a:pt x="113" y="94"/>
                  <a:pt x="113" y="95"/>
                  <a:pt x="113" y="95"/>
                </a:cubicBezTo>
                <a:cubicBezTo>
                  <a:pt x="115" y="100"/>
                  <a:pt x="113" y="105"/>
                  <a:pt x="107" y="109"/>
                </a:cubicBezTo>
                <a:cubicBezTo>
                  <a:pt x="109" y="112"/>
                  <a:pt x="109" y="115"/>
                  <a:pt x="106" y="118"/>
                </a:cubicBezTo>
                <a:cubicBezTo>
                  <a:pt x="106" y="119"/>
                  <a:pt x="106" y="119"/>
                  <a:pt x="105" y="119"/>
                </a:cubicBezTo>
                <a:cubicBezTo>
                  <a:pt x="107" y="122"/>
                  <a:pt x="107" y="125"/>
                  <a:pt x="105" y="128"/>
                </a:cubicBezTo>
                <a:cubicBezTo>
                  <a:pt x="102" y="134"/>
                  <a:pt x="93" y="139"/>
                  <a:pt x="80" y="138"/>
                </a:cubicBezTo>
                <a:cubicBezTo>
                  <a:pt x="79" y="137"/>
                  <a:pt x="76" y="137"/>
                  <a:pt x="73" y="136"/>
                </a:cubicBezTo>
                <a:cubicBezTo>
                  <a:pt x="78" y="147"/>
                  <a:pt x="90" y="152"/>
                  <a:pt x="90" y="152"/>
                </a:cubicBezTo>
                <a:cubicBezTo>
                  <a:pt x="92" y="152"/>
                  <a:pt x="92" y="154"/>
                  <a:pt x="92" y="155"/>
                </a:cubicBezTo>
                <a:cubicBezTo>
                  <a:pt x="91" y="156"/>
                  <a:pt x="90" y="157"/>
                  <a:pt x="89" y="157"/>
                </a:cubicBezTo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7" name="Line 155">
            <a:extLst>
              <a:ext uri="{FF2B5EF4-FFF2-40B4-BE49-F238E27FC236}">
                <a16:creationId xmlns:a16="http://schemas.microsoft.com/office/drawing/2014/main" id="{F4337A13-8FDF-2CFC-6808-7008E475E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5190" y="5196225"/>
            <a:ext cx="0" cy="0"/>
          </a:xfrm>
          <a:prstGeom prst="line">
            <a:avLst/>
          </a:prstGeom>
          <a:noFill/>
          <a:ln w="15875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9B920A-E4A2-F6F4-ABE7-439255F38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517" y="118978"/>
            <a:ext cx="1298807" cy="1301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B68D3-F30E-AF89-AF85-3A1888FE8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2" grpId="0"/>
      <p:bldP spid="17" grpId="0"/>
      <p:bldP spid="19" grpId="0" animBg="1"/>
      <p:bldP spid="22" grpId="0" animBg="1"/>
      <p:bldP spid="27" grpId="0" animBg="1"/>
      <p:bldP spid="32" grpId="0" animBg="1"/>
      <p:bldP spid="40" grpId="0" animBg="1"/>
      <p:bldP spid="48" grpId="0"/>
      <p:bldP spid="51" grpId="0"/>
      <p:bldP spid="60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findings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77EF2-057F-46CC-94C0-B92D11824111}"/>
              </a:ext>
            </a:extLst>
          </p:cNvPr>
          <p:cNvSpPr txBox="1">
            <a:spLocks/>
          </p:cNvSpPr>
          <p:nvPr/>
        </p:nvSpPr>
        <p:spPr>
          <a:xfrm>
            <a:off x="2343107" y="1414829"/>
            <a:ext cx="8739153" cy="4881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Security of electricity supply in Belgium is a major source of concern, in a context of significant demand growth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4FC64E-73C0-6BEB-A401-9B4C252B7C38}"/>
              </a:ext>
            </a:extLst>
          </p:cNvPr>
          <p:cNvSpPr>
            <a:spLocks/>
          </p:cNvSpPr>
          <p:nvPr/>
        </p:nvSpPr>
        <p:spPr>
          <a:xfrm>
            <a:off x="1192710" y="5468796"/>
            <a:ext cx="8608836" cy="378675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nl-BE" sz="1500" err="1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4C5494-444E-7814-BD27-4F52BE105A3B}"/>
              </a:ext>
            </a:extLst>
          </p:cNvPr>
          <p:cNvSpPr txBox="1">
            <a:spLocks/>
          </p:cNvSpPr>
          <p:nvPr/>
        </p:nvSpPr>
        <p:spPr>
          <a:xfrm>
            <a:off x="862795" y="5410907"/>
            <a:ext cx="9218850" cy="47608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400" b="1" dirty="0">
                <a:solidFill>
                  <a:schemeClr val="tx2"/>
                </a:solidFill>
              </a:rPr>
              <a:t>Security of supply concerns relate both to production capacity as well as to the grid</a:t>
            </a:r>
            <a:endParaRPr lang="en-GB" sz="1400" b="1" dirty="0">
              <a:solidFill>
                <a:srgbClr val="00338D"/>
              </a:solidFill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5098F012-AD7D-E4FB-46E7-6840CC6A2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00" y="1095846"/>
            <a:ext cx="1199774" cy="11445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F89F1D-1912-3DC5-CD2E-71131FA7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3435" y="1423252"/>
            <a:ext cx="489704" cy="489704"/>
          </a:xfrm>
          <a:prstGeom prst="rect">
            <a:avLst/>
          </a:prstGeom>
        </p:spPr>
      </p:pic>
      <p:grpSp>
        <p:nvGrpSpPr>
          <p:cNvPr id="13" name="Grupo 560">
            <a:extLst>
              <a:ext uri="{FF2B5EF4-FFF2-40B4-BE49-F238E27FC236}">
                <a16:creationId xmlns:a16="http://schemas.microsoft.com/office/drawing/2014/main" id="{DBB395F2-9223-0900-C0B1-B3F8AB2E63A0}"/>
              </a:ext>
            </a:extLst>
          </p:cNvPr>
          <p:cNvGrpSpPr>
            <a:grpSpLocks noChangeAspect="1"/>
          </p:cNvGrpSpPr>
          <p:nvPr/>
        </p:nvGrpSpPr>
        <p:grpSpPr>
          <a:xfrm>
            <a:off x="626317" y="5401755"/>
            <a:ext cx="472955" cy="488783"/>
            <a:chOff x="174626" y="2497138"/>
            <a:chExt cx="806450" cy="833438"/>
          </a:xfrm>
        </p:grpSpPr>
        <p:sp>
          <p:nvSpPr>
            <p:cNvPr id="14" name="Freeform 59">
              <a:extLst>
                <a:ext uri="{FF2B5EF4-FFF2-40B4-BE49-F238E27FC236}">
                  <a16:creationId xmlns:a16="http://schemas.microsoft.com/office/drawing/2014/main" id="{BA66CA03-49BC-984F-615D-6C657887F3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238" y="2497138"/>
              <a:ext cx="660400" cy="833438"/>
            </a:xfrm>
            <a:custGeom>
              <a:avLst/>
              <a:gdLst>
                <a:gd name="T0" fmla="*/ 102 w 175"/>
                <a:gd name="T1" fmla="*/ 211 h 221"/>
                <a:gd name="T2" fmla="*/ 102 w 175"/>
                <a:gd name="T3" fmla="*/ 211 h 221"/>
                <a:gd name="T4" fmla="*/ 83 w 175"/>
                <a:gd name="T5" fmla="*/ 220 h 221"/>
                <a:gd name="T6" fmla="*/ 73 w 175"/>
                <a:gd name="T7" fmla="*/ 211 h 221"/>
                <a:gd name="T8" fmla="*/ 64 w 175"/>
                <a:gd name="T9" fmla="*/ 211 h 221"/>
                <a:gd name="T10" fmla="*/ 54 w 175"/>
                <a:gd name="T11" fmla="*/ 201 h 221"/>
                <a:gd name="T12" fmla="*/ 53 w 175"/>
                <a:gd name="T13" fmla="*/ 157 h 221"/>
                <a:gd name="T14" fmla="*/ 42 w 175"/>
                <a:gd name="T15" fmla="*/ 148 h 221"/>
                <a:gd name="T16" fmla="*/ 30 w 175"/>
                <a:gd name="T17" fmla="*/ 34 h 221"/>
                <a:gd name="T18" fmla="*/ 144 w 175"/>
                <a:gd name="T19" fmla="*/ 34 h 221"/>
                <a:gd name="T20" fmla="*/ 133 w 175"/>
                <a:gd name="T21" fmla="*/ 148 h 221"/>
                <a:gd name="T22" fmla="*/ 122 w 175"/>
                <a:gd name="T23" fmla="*/ 157 h 221"/>
                <a:gd name="T24" fmla="*/ 121 w 175"/>
                <a:gd name="T25" fmla="*/ 201 h 221"/>
                <a:gd name="T26" fmla="*/ 111 w 175"/>
                <a:gd name="T27" fmla="*/ 211 h 221"/>
                <a:gd name="T28" fmla="*/ 102 w 175"/>
                <a:gd name="T29" fmla="*/ 211 h 221"/>
                <a:gd name="T30" fmla="*/ 68 w 175"/>
                <a:gd name="T31" fmla="*/ 158 h 221"/>
                <a:gd name="T32" fmla="*/ 68 w 175"/>
                <a:gd name="T33" fmla="*/ 158 h 221"/>
                <a:gd name="T34" fmla="*/ 74 w 175"/>
                <a:gd name="T35" fmla="*/ 164 h 221"/>
                <a:gd name="T36" fmla="*/ 101 w 175"/>
                <a:gd name="T37" fmla="*/ 164 h 221"/>
                <a:gd name="T38" fmla="*/ 108 w 175"/>
                <a:gd name="T39" fmla="*/ 153 h 221"/>
                <a:gd name="T40" fmla="*/ 115 w 175"/>
                <a:gd name="T41" fmla="*/ 142 h 221"/>
                <a:gd name="T42" fmla="*/ 124 w 175"/>
                <a:gd name="T43" fmla="*/ 136 h 221"/>
                <a:gd name="T44" fmla="*/ 149 w 175"/>
                <a:gd name="T45" fmla="*/ 94 h 221"/>
                <a:gd name="T46" fmla="*/ 53 w 175"/>
                <a:gd name="T47" fmla="*/ 34 h 221"/>
                <a:gd name="T48" fmla="*/ 36 w 175"/>
                <a:gd name="T49" fmla="*/ 121 h 221"/>
                <a:gd name="T50" fmla="*/ 54 w 175"/>
                <a:gd name="T51" fmla="*/ 139 h 221"/>
                <a:gd name="T52" fmla="*/ 68 w 175"/>
                <a:gd name="T53" fmla="*/ 15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5" h="221">
                  <a:moveTo>
                    <a:pt x="102" y="211"/>
                  </a:moveTo>
                  <a:cubicBezTo>
                    <a:pt x="102" y="211"/>
                    <a:pt x="102" y="211"/>
                    <a:pt x="102" y="211"/>
                  </a:cubicBezTo>
                  <a:cubicBezTo>
                    <a:pt x="99" y="221"/>
                    <a:pt x="91" y="220"/>
                    <a:pt x="83" y="220"/>
                  </a:cubicBezTo>
                  <a:cubicBezTo>
                    <a:pt x="78" y="220"/>
                    <a:pt x="74" y="216"/>
                    <a:pt x="73" y="211"/>
                  </a:cubicBezTo>
                  <a:cubicBezTo>
                    <a:pt x="70" y="211"/>
                    <a:pt x="66" y="212"/>
                    <a:pt x="64" y="211"/>
                  </a:cubicBezTo>
                  <a:cubicBezTo>
                    <a:pt x="59" y="209"/>
                    <a:pt x="55" y="205"/>
                    <a:pt x="54" y="201"/>
                  </a:cubicBezTo>
                  <a:cubicBezTo>
                    <a:pt x="52" y="197"/>
                    <a:pt x="54" y="161"/>
                    <a:pt x="53" y="157"/>
                  </a:cubicBezTo>
                  <a:cubicBezTo>
                    <a:pt x="51" y="153"/>
                    <a:pt x="45" y="151"/>
                    <a:pt x="42" y="148"/>
                  </a:cubicBezTo>
                  <a:cubicBezTo>
                    <a:pt x="6" y="121"/>
                    <a:pt x="0" y="67"/>
                    <a:pt x="30" y="34"/>
                  </a:cubicBezTo>
                  <a:cubicBezTo>
                    <a:pt x="60" y="0"/>
                    <a:pt x="115" y="0"/>
                    <a:pt x="144" y="34"/>
                  </a:cubicBezTo>
                  <a:cubicBezTo>
                    <a:pt x="175" y="67"/>
                    <a:pt x="169" y="122"/>
                    <a:pt x="133" y="148"/>
                  </a:cubicBezTo>
                  <a:cubicBezTo>
                    <a:pt x="130" y="151"/>
                    <a:pt x="124" y="153"/>
                    <a:pt x="122" y="157"/>
                  </a:cubicBezTo>
                  <a:cubicBezTo>
                    <a:pt x="122" y="161"/>
                    <a:pt x="122" y="197"/>
                    <a:pt x="121" y="201"/>
                  </a:cubicBezTo>
                  <a:cubicBezTo>
                    <a:pt x="120" y="205"/>
                    <a:pt x="115" y="209"/>
                    <a:pt x="111" y="211"/>
                  </a:cubicBezTo>
                  <a:cubicBezTo>
                    <a:pt x="108" y="212"/>
                    <a:pt x="105" y="211"/>
                    <a:pt x="102" y="211"/>
                  </a:cubicBezTo>
                  <a:close/>
                  <a:moveTo>
                    <a:pt x="68" y="158"/>
                  </a:moveTo>
                  <a:cubicBezTo>
                    <a:pt x="68" y="158"/>
                    <a:pt x="68" y="158"/>
                    <a:pt x="68" y="158"/>
                  </a:cubicBezTo>
                  <a:cubicBezTo>
                    <a:pt x="68" y="161"/>
                    <a:pt x="71" y="163"/>
                    <a:pt x="74" y="164"/>
                  </a:cubicBezTo>
                  <a:cubicBezTo>
                    <a:pt x="76" y="164"/>
                    <a:pt x="99" y="164"/>
                    <a:pt x="101" y="164"/>
                  </a:cubicBezTo>
                  <a:cubicBezTo>
                    <a:pt x="107" y="162"/>
                    <a:pt x="107" y="158"/>
                    <a:pt x="108" y="153"/>
                  </a:cubicBezTo>
                  <a:cubicBezTo>
                    <a:pt x="109" y="149"/>
                    <a:pt x="112" y="145"/>
                    <a:pt x="115" y="142"/>
                  </a:cubicBezTo>
                  <a:cubicBezTo>
                    <a:pt x="118" y="141"/>
                    <a:pt x="122" y="138"/>
                    <a:pt x="124" y="136"/>
                  </a:cubicBezTo>
                  <a:cubicBezTo>
                    <a:pt x="138" y="126"/>
                    <a:pt x="147" y="111"/>
                    <a:pt x="149" y="94"/>
                  </a:cubicBezTo>
                  <a:cubicBezTo>
                    <a:pt x="156" y="41"/>
                    <a:pt x="98" y="4"/>
                    <a:pt x="53" y="34"/>
                  </a:cubicBezTo>
                  <a:cubicBezTo>
                    <a:pt x="24" y="53"/>
                    <a:pt x="17" y="93"/>
                    <a:pt x="36" y="121"/>
                  </a:cubicBezTo>
                  <a:cubicBezTo>
                    <a:pt x="41" y="128"/>
                    <a:pt x="47" y="134"/>
                    <a:pt x="54" y="139"/>
                  </a:cubicBezTo>
                  <a:cubicBezTo>
                    <a:pt x="62" y="142"/>
                    <a:pt x="67" y="149"/>
                    <a:pt x="68" y="158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0">
              <a:extLst>
                <a:ext uri="{FF2B5EF4-FFF2-40B4-BE49-F238E27FC236}">
                  <a16:creationId xmlns:a16="http://schemas.microsoft.com/office/drawing/2014/main" id="{FBCC1DA3-F69A-11DC-57E2-1598FC16C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626" y="2606675"/>
              <a:ext cx="806450" cy="425450"/>
            </a:xfrm>
            <a:custGeom>
              <a:avLst/>
              <a:gdLst>
                <a:gd name="T0" fmla="*/ 18 w 214"/>
                <a:gd name="T1" fmla="*/ 51 h 113"/>
                <a:gd name="T2" fmla="*/ 18 w 214"/>
                <a:gd name="T3" fmla="*/ 51 h 113"/>
                <a:gd name="T4" fmla="*/ 21 w 214"/>
                <a:gd name="T5" fmla="*/ 53 h 113"/>
                <a:gd name="T6" fmla="*/ 21 w 214"/>
                <a:gd name="T7" fmla="*/ 60 h 113"/>
                <a:gd name="T8" fmla="*/ 6 w 214"/>
                <a:gd name="T9" fmla="*/ 61 h 113"/>
                <a:gd name="T10" fmla="*/ 3 w 214"/>
                <a:gd name="T11" fmla="*/ 53 h 113"/>
                <a:gd name="T12" fmla="*/ 18 w 214"/>
                <a:gd name="T13" fmla="*/ 51 h 113"/>
                <a:gd name="T14" fmla="*/ 27 w 214"/>
                <a:gd name="T15" fmla="*/ 97 h 113"/>
                <a:gd name="T16" fmla="*/ 27 w 214"/>
                <a:gd name="T17" fmla="*/ 97 h 113"/>
                <a:gd name="T18" fmla="*/ 31 w 214"/>
                <a:gd name="T19" fmla="*/ 96 h 113"/>
                <a:gd name="T20" fmla="*/ 33 w 214"/>
                <a:gd name="T21" fmla="*/ 97 h 113"/>
                <a:gd name="T22" fmla="*/ 35 w 214"/>
                <a:gd name="T23" fmla="*/ 101 h 113"/>
                <a:gd name="T24" fmla="*/ 32 w 214"/>
                <a:gd name="T25" fmla="*/ 105 h 113"/>
                <a:gd name="T26" fmla="*/ 20 w 214"/>
                <a:gd name="T27" fmla="*/ 111 h 113"/>
                <a:gd name="T28" fmla="*/ 15 w 214"/>
                <a:gd name="T29" fmla="*/ 106 h 113"/>
                <a:gd name="T30" fmla="*/ 27 w 214"/>
                <a:gd name="T31" fmla="*/ 97 h 113"/>
                <a:gd name="T32" fmla="*/ 32 w 214"/>
                <a:gd name="T33" fmla="*/ 7 h 113"/>
                <a:gd name="T34" fmla="*/ 32 w 214"/>
                <a:gd name="T35" fmla="*/ 7 h 113"/>
                <a:gd name="T36" fmla="*/ 30 w 214"/>
                <a:gd name="T37" fmla="*/ 16 h 113"/>
                <a:gd name="T38" fmla="*/ 18 w 214"/>
                <a:gd name="T39" fmla="*/ 10 h 113"/>
                <a:gd name="T40" fmla="*/ 15 w 214"/>
                <a:gd name="T41" fmla="*/ 7 h 113"/>
                <a:gd name="T42" fmla="*/ 20 w 214"/>
                <a:gd name="T43" fmla="*/ 1 h 113"/>
                <a:gd name="T44" fmla="*/ 32 w 214"/>
                <a:gd name="T45" fmla="*/ 7 h 113"/>
                <a:gd name="T46" fmla="*/ 197 w 214"/>
                <a:gd name="T47" fmla="*/ 61 h 113"/>
                <a:gd name="T48" fmla="*/ 194 w 214"/>
                <a:gd name="T49" fmla="*/ 53 h 113"/>
                <a:gd name="T50" fmla="*/ 208 w 214"/>
                <a:gd name="T51" fmla="*/ 51 h 113"/>
                <a:gd name="T52" fmla="*/ 212 w 214"/>
                <a:gd name="T53" fmla="*/ 54 h 113"/>
                <a:gd name="T54" fmla="*/ 210 w 214"/>
                <a:gd name="T55" fmla="*/ 61 h 113"/>
                <a:gd name="T56" fmla="*/ 197 w 214"/>
                <a:gd name="T57" fmla="*/ 61 h 113"/>
                <a:gd name="T58" fmla="*/ 188 w 214"/>
                <a:gd name="T59" fmla="*/ 16 h 113"/>
                <a:gd name="T60" fmla="*/ 181 w 214"/>
                <a:gd name="T61" fmla="*/ 8 h 113"/>
                <a:gd name="T62" fmla="*/ 192 w 214"/>
                <a:gd name="T63" fmla="*/ 2 h 113"/>
                <a:gd name="T64" fmla="*/ 195 w 214"/>
                <a:gd name="T65" fmla="*/ 1 h 113"/>
                <a:gd name="T66" fmla="*/ 199 w 214"/>
                <a:gd name="T67" fmla="*/ 9 h 113"/>
                <a:gd name="T68" fmla="*/ 188 w 214"/>
                <a:gd name="T69" fmla="*/ 16 h 113"/>
                <a:gd name="T70" fmla="*/ 183 w 214"/>
                <a:gd name="T71" fmla="*/ 105 h 113"/>
                <a:gd name="T72" fmla="*/ 183 w 214"/>
                <a:gd name="T73" fmla="*/ 105 h 113"/>
                <a:gd name="T74" fmla="*/ 184 w 214"/>
                <a:gd name="T75" fmla="*/ 96 h 113"/>
                <a:gd name="T76" fmla="*/ 197 w 214"/>
                <a:gd name="T77" fmla="*/ 102 h 113"/>
                <a:gd name="T78" fmla="*/ 199 w 214"/>
                <a:gd name="T79" fmla="*/ 105 h 113"/>
                <a:gd name="T80" fmla="*/ 196 w 214"/>
                <a:gd name="T81" fmla="*/ 111 h 113"/>
                <a:gd name="T82" fmla="*/ 183 w 214"/>
                <a:gd name="T83" fmla="*/ 10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113"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9" y="52"/>
                    <a:pt x="20" y="52"/>
                    <a:pt x="21" y="53"/>
                  </a:cubicBezTo>
                  <a:cubicBezTo>
                    <a:pt x="23" y="55"/>
                    <a:pt x="23" y="58"/>
                    <a:pt x="21" y="60"/>
                  </a:cubicBezTo>
                  <a:cubicBezTo>
                    <a:pt x="19" y="63"/>
                    <a:pt x="9" y="61"/>
                    <a:pt x="6" y="61"/>
                  </a:cubicBezTo>
                  <a:cubicBezTo>
                    <a:pt x="2" y="60"/>
                    <a:pt x="0" y="56"/>
                    <a:pt x="3" y="53"/>
                  </a:cubicBezTo>
                  <a:cubicBezTo>
                    <a:pt x="5" y="50"/>
                    <a:pt x="15" y="52"/>
                    <a:pt x="18" y="51"/>
                  </a:cubicBezTo>
                  <a:close/>
                  <a:moveTo>
                    <a:pt x="27" y="97"/>
                  </a:moveTo>
                  <a:cubicBezTo>
                    <a:pt x="27" y="97"/>
                    <a:pt x="27" y="97"/>
                    <a:pt x="27" y="97"/>
                  </a:cubicBezTo>
                  <a:cubicBezTo>
                    <a:pt x="28" y="96"/>
                    <a:pt x="30" y="96"/>
                    <a:pt x="31" y="96"/>
                  </a:cubicBezTo>
                  <a:cubicBezTo>
                    <a:pt x="31" y="97"/>
                    <a:pt x="32" y="97"/>
                    <a:pt x="33" y="97"/>
                  </a:cubicBezTo>
                  <a:cubicBezTo>
                    <a:pt x="34" y="98"/>
                    <a:pt x="35" y="99"/>
                    <a:pt x="35" y="101"/>
                  </a:cubicBezTo>
                  <a:cubicBezTo>
                    <a:pt x="35" y="102"/>
                    <a:pt x="34" y="104"/>
                    <a:pt x="32" y="105"/>
                  </a:cubicBezTo>
                  <a:cubicBezTo>
                    <a:pt x="30" y="106"/>
                    <a:pt x="22" y="112"/>
                    <a:pt x="20" y="111"/>
                  </a:cubicBezTo>
                  <a:cubicBezTo>
                    <a:pt x="17" y="111"/>
                    <a:pt x="15" y="109"/>
                    <a:pt x="15" y="106"/>
                  </a:cubicBezTo>
                  <a:cubicBezTo>
                    <a:pt x="15" y="102"/>
                    <a:pt x="25" y="99"/>
                    <a:pt x="27" y="97"/>
                  </a:cubicBezTo>
                  <a:close/>
                  <a:moveTo>
                    <a:pt x="32" y="7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37" y="10"/>
                    <a:pt x="35" y="16"/>
                    <a:pt x="30" y="16"/>
                  </a:cubicBezTo>
                  <a:cubicBezTo>
                    <a:pt x="28" y="17"/>
                    <a:pt x="20" y="11"/>
                    <a:pt x="18" y="10"/>
                  </a:cubicBezTo>
                  <a:cubicBezTo>
                    <a:pt x="17" y="10"/>
                    <a:pt x="16" y="9"/>
                    <a:pt x="15" y="7"/>
                  </a:cubicBezTo>
                  <a:cubicBezTo>
                    <a:pt x="15" y="4"/>
                    <a:pt x="17" y="1"/>
                    <a:pt x="20" y="1"/>
                  </a:cubicBezTo>
                  <a:cubicBezTo>
                    <a:pt x="22" y="0"/>
                    <a:pt x="30" y="6"/>
                    <a:pt x="32" y="7"/>
                  </a:cubicBezTo>
                  <a:close/>
                  <a:moveTo>
                    <a:pt x="197" y="61"/>
                  </a:moveTo>
                  <a:cubicBezTo>
                    <a:pt x="193" y="61"/>
                    <a:pt x="191" y="56"/>
                    <a:pt x="194" y="53"/>
                  </a:cubicBezTo>
                  <a:cubicBezTo>
                    <a:pt x="196" y="50"/>
                    <a:pt x="205" y="52"/>
                    <a:pt x="208" y="51"/>
                  </a:cubicBezTo>
                  <a:cubicBezTo>
                    <a:pt x="210" y="52"/>
                    <a:pt x="211" y="52"/>
                    <a:pt x="212" y="54"/>
                  </a:cubicBezTo>
                  <a:cubicBezTo>
                    <a:pt x="214" y="56"/>
                    <a:pt x="213" y="60"/>
                    <a:pt x="210" y="61"/>
                  </a:cubicBezTo>
                  <a:cubicBezTo>
                    <a:pt x="209" y="62"/>
                    <a:pt x="199" y="61"/>
                    <a:pt x="197" y="61"/>
                  </a:cubicBezTo>
                  <a:close/>
                  <a:moveTo>
                    <a:pt x="188" y="16"/>
                  </a:moveTo>
                  <a:cubicBezTo>
                    <a:pt x="183" y="18"/>
                    <a:pt x="178" y="13"/>
                    <a:pt x="181" y="8"/>
                  </a:cubicBezTo>
                  <a:cubicBezTo>
                    <a:pt x="182" y="7"/>
                    <a:pt x="191" y="2"/>
                    <a:pt x="192" y="2"/>
                  </a:cubicBezTo>
                  <a:cubicBezTo>
                    <a:pt x="193" y="1"/>
                    <a:pt x="194" y="1"/>
                    <a:pt x="195" y="1"/>
                  </a:cubicBezTo>
                  <a:cubicBezTo>
                    <a:pt x="199" y="1"/>
                    <a:pt x="200" y="6"/>
                    <a:pt x="199" y="9"/>
                  </a:cubicBezTo>
                  <a:cubicBezTo>
                    <a:pt x="198" y="10"/>
                    <a:pt x="189" y="15"/>
                    <a:pt x="188" y="16"/>
                  </a:cubicBezTo>
                  <a:close/>
                  <a:moveTo>
                    <a:pt x="183" y="105"/>
                  </a:moveTo>
                  <a:cubicBezTo>
                    <a:pt x="183" y="105"/>
                    <a:pt x="183" y="105"/>
                    <a:pt x="183" y="105"/>
                  </a:cubicBezTo>
                  <a:cubicBezTo>
                    <a:pt x="179" y="103"/>
                    <a:pt x="180" y="98"/>
                    <a:pt x="184" y="96"/>
                  </a:cubicBezTo>
                  <a:cubicBezTo>
                    <a:pt x="187" y="95"/>
                    <a:pt x="194" y="101"/>
                    <a:pt x="197" y="102"/>
                  </a:cubicBezTo>
                  <a:cubicBezTo>
                    <a:pt x="198" y="103"/>
                    <a:pt x="199" y="104"/>
                    <a:pt x="199" y="105"/>
                  </a:cubicBezTo>
                  <a:cubicBezTo>
                    <a:pt x="200" y="108"/>
                    <a:pt x="199" y="111"/>
                    <a:pt x="196" y="111"/>
                  </a:cubicBezTo>
                  <a:cubicBezTo>
                    <a:pt x="193" y="113"/>
                    <a:pt x="185" y="106"/>
                    <a:pt x="183" y="105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1">
              <a:extLst>
                <a:ext uri="{FF2B5EF4-FFF2-40B4-BE49-F238E27FC236}">
                  <a16:creationId xmlns:a16="http://schemas.microsoft.com/office/drawing/2014/main" id="{9343B6C6-917B-6890-798E-9799F93BD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1" y="2692400"/>
              <a:ext cx="282575" cy="298450"/>
            </a:xfrm>
            <a:custGeom>
              <a:avLst/>
              <a:gdLst>
                <a:gd name="T0" fmla="*/ 0 w 75"/>
                <a:gd name="T1" fmla="*/ 12 h 79"/>
                <a:gd name="T2" fmla="*/ 0 w 75"/>
                <a:gd name="T3" fmla="*/ 12 h 79"/>
                <a:gd name="T4" fmla="*/ 0 w 75"/>
                <a:gd name="T5" fmla="*/ 8 h 79"/>
                <a:gd name="T6" fmla="*/ 8 w 75"/>
                <a:gd name="T7" fmla="*/ 6 h 79"/>
                <a:gd name="T8" fmla="*/ 12 w 75"/>
                <a:gd name="T9" fmla="*/ 18 h 79"/>
                <a:gd name="T10" fmla="*/ 32 w 75"/>
                <a:gd name="T11" fmla="*/ 14 h 79"/>
                <a:gd name="T12" fmla="*/ 32 w 75"/>
                <a:gd name="T13" fmla="*/ 5 h 79"/>
                <a:gd name="T14" fmla="*/ 41 w 75"/>
                <a:gd name="T15" fmla="*/ 3 h 79"/>
                <a:gd name="T16" fmla="*/ 42 w 75"/>
                <a:gd name="T17" fmla="*/ 14 h 79"/>
                <a:gd name="T18" fmla="*/ 62 w 75"/>
                <a:gd name="T19" fmla="*/ 18 h 79"/>
                <a:gd name="T20" fmla="*/ 71 w 75"/>
                <a:gd name="T21" fmla="*/ 5 h 79"/>
                <a:gd name="T22" fmla="*/ 75 w 75"/>
                <a:gd name="T23" fmla="*/ 11 h 79"/>
                <a:gd name="T24" fmla="*/ 56 w 75"/>
                <a:gd name="T25" fmla="*/ 74 h 79"/>
                <a:gd name="T26" fmla="*/ 47 w 75"/>
                <a:gd name="T27" fmla="*/ 71 h 79"/>
                <a:gd name="T28" fmla="*/ 60 w 75"/>
                <a:gd name="T29" fmla="*/ 28 h 79"/>
                <a:gd name="T30" fmla="*/ 42 w 75"/>
                <a:gd name="T31" fmla="*/ 24 h 79"/>
                <a:gd name="T32" fmla="*/ 37 w 75"/>
                <a:gd name="T33" fmla="*/ 41 h 79"/>
                <a:gd name="T34" fmla="*/ 35 w 75"/>
                <a:gd name="T35" fmla="*/ 40 h 79"/>
                <a:gd name="T36" fmla="*/ 32 w 75"/>
                <a:gd name="T37" fmla="*/ 37 h 79"/>
                <a:gd name="T38" fmla="*/ 32 w 75"/>
                <a:gd name="T39" fmla="*/ 24 h 79"/>
                <a:gd name="T40" fmla="*/ 15 w 75"/>
                <a:gd name="T41" fmla="*/ 28 h 79"/>
                <a:gd name="T42" fmla="*/ 28 w 75"/>
                <a:gd name="T43" fmla="*/ 71 h 79"/>
                <a:gd name="T44" fmla="*/ 27 w 75"/>
                <a:gd name="T45" fmla="*/ 75 h 79"/>
                <a:gd name="T46" fmla="*/ 19 w 75"/>
                <a:gd name="T47" fmla="*/ 74 h 79"/>
                <a:gd name="T48" fmla="*/ 0 w 75"/>
                <a:gd name="T49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79"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2" y="5"/>
                    <a:pt x="6" y="4"/>
                    <a:pt x="8" y="6"/>
                  </a:cubicBezTo>
                  <a:cubicBezTo>
                    <a:pt x="10" y="8"/>
                    <a:pt x="12" y="17"/>
                    <a:pt x="12" y="18"/>
                  </a:cubicBezTo>
                  <a:cubicBezTo>
                    <a:pt x="18" y="16"/>
                    <a:pt x="26" y="14"/>
                    <a:pt x="32" y="14"/>
                  </a:cubicBezTo>
                  <a:cubicBezTo>
                    <a:pt x="32" y="13"/>
                    <a:pt x="32" y="6"/>
                    <a:pt x="32" y="5"/>
                  </a:cubicBezTo>
                  <a:cubicBezTo>
                    <a:pt x="34" y="2"/>
                    <a:pt x="38" y="0"/>
                    <a:pt x="41" y="3"/>
                  </a:cubicBezTo>
                  <a:cubicBezTo>
                    <a:pt x="43" y="5"/>
                    <a:pt x="42" y="11"/>
                    <a:pt x="42" y="14"/>
                  </a:cubicBezTo>
                  <a:cubicBezTo>
                    <a:pt x="49" y="14"/>
                    <a:pt x="56" y="16"/>
                    <a:pt x="62" y="18"/>
                  </a:cubicBezTo>
                  <a:cubicBezTo>
                    <a:pt x="64" y="14"/>
                    <a:pt x="65" y="3"/>
                    <a:pt x="71" y="5"/>
                  </a:cubicBezTo>
                  <a:cubicBezTo>
                    <a:pt x="74" y="6"/>
                    <a:pt x="75" y="8"/>
                    <a:pt x="75" y="11"/>
                  </a:cubicBezTo>
                  <a:cubicBezTo>
                    <a:pt x="74" y="13"/>
                    <a:pt x="57" y="72"/>
                    <a:pt x="56" y="74"/>
                  </a:cubicBezTo>
                  <a:cubicBezTo>
                    <a:pt x="54" y="79"/>
                    <a:pt x="45" y="76"/>
                    <a:pt x="47" y="71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4" y="26"/>
                    <a:pt x="48" y="24"/>
                    <a:pt x="42" y="24"/>
                  </a:cubicBezTo>
                  <a:cubicBezTo>
                    <a:pt x="42" y="29"/>
                    <a:pt x="45" y="40"/>
                    <a:pt x="37" y="41"/>
                  </a:cubicBezTo>
                  <a:cubicBezTo>
                    <a:pt x="37" y="41"/>
                    <a:pt x="35" y="40"/>
                    <a:pt x="35" y="40"/>
                  </a:cubicBezTo>
                  <a:cubicBezTo>
                    <a:pt x="34" y="39"/>
                    <a:pt x="33" y="38"/>
                    <a:pt x="32" y="37"/>
                  </a:cubicBezTo>
                  <a:cubicBezTo>
                    <a:pt x="32" y="37"/>
                    <a:pt x="32" y="24"/>
                    <a:pt x="32" y="24"/>
                  </a:cubicBezTo>
                  <a:cubicBezTo>
                    <a:pt x="27" y="24"/>
                    <a:pt x="20" y="26"/>
                    <a:pt x="15" y="28"/>
                  </a:cubicBezTo>
                  <a:cubicBezTo>
                    <a:pt x="16" y="29"/>
                    <a:pt x="28" y="71"/>
                    <a:pt x="28" y="71"/>
                  </a:cubicBezTo>
                  <a:cubicBezTo>
                    <a:pt x="28" y="73"/>
                    <a:pt x="27" y="74"/>
                    <a:pt x="27" y="75"/>
                  </a:cubicBezTo>
                  <a:cubicBezTo>
                    <a:pt x="24" y="77"/>
                    <a:pt x="20" y="77"/>
                    <a:pt x="19" y="74"/>
                  </a:cubicBezTo>
                  <a:cubicBezTo>
                    <a:pt x="18" y="73"/>
                    <a:pt x="1" y="13"/>
                    <a:pt x="0" y="12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9C30A5-D601-C6E2-11EC-597D10DABE2C}"/>
              </a:ext>
            </a:extLst>
          </p:cNvPr>
          <p:cNvGrpSpPr>
            <a:grpSpLocks/>
          </p:cNvGrpSpPr>
          <p:nvPr/>
        </p:nvGrpSpPr>
        <p:grpSpPr>
          <a:xfrm>
            <a:off x="1048644" y="3811111"/>
            <a:ext cx="3833635" cy="1289648"/>
            <a:chOff x="1468972" y="4228287"/>
            <a:chExt cx="3833635" cy="12896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0A0176D-5B83-9DFE-FD04-EA99F4737F69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9" name="Graphic 10">
                <a:extLst>
                  <a:ext uri="{FF2B5EF4-FFF2-40B4-BE49-F238E27FC236}">
                    <a16:creationId xmlns:a16="http://schemas.microsoft.com/office/drawing/2014/main" id="{31CD2BCF-C5DD-58B5-262E-386606580252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10" name="Graphic 10">
                <a:extLst>
                  <a:ext uri="{FF2B5EF4-FFF2-40B4-BE49-F238E27FC236}">
                    <a16:creationId xmlns:a16="http://schemas.microsoft.com/office/drawing/2014/main" id="{2B095F7A-12BA-F4F8-2C60-5859960B0CF6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544846-9AE2-BB1E-307C-E9E2110CB9FB}"/>
                </a:ext>
              </a:extLst>
            </p:cNvPr>
            <p:cNvSpPr txBox="1"/>
            <p:nvPr/>
          </p:nvSpPr>
          <p:spPr>
            <a:xfrm>
              <a:off x="2198174" y="4228287"/>
              <a:ext cx="3104433" cy="12896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There are several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concerns to operate in Belgium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. …Can we be confident that there will be enough electricity available in the future?”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F3778-EA8B-F393-BEB5-1D90712AA77A}"/>
              </a:ext>
            </a:extLst>
          </p:cNvPr>
          <p:cNvGrpSpPr>
            <a:grpSpLocks/>
          </p:cNvGrpSpPr>
          <p:nvPr/>
        </p:nvGrpSpPr>
        <p:grpSpPr>
          <a:xfrm>
            <a:off x="4773846" y="2003845"/>
            <a:ext cx="3783651" cy="2533835"/>
            <a:chOff x="1468972" y="4257378"/>
            <a:chExt cx="3783651" cy="25338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AFEBE3-ABBD-4890-E178-855DEC9BD0DA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22" name="Graphic 10">
                <a:extLst>
                  <a:ext uri="{FF2B5EF4-FFF2-40B4-BE49-F238E27FC236}">
                    <a16:creationId xmlns:a16="http://schemas.microsoft.com/office/drawing/2014/main" id="{9167D2C1-2337-4FB3-6D72-D45B060A8E90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23" name="Graphic 10">
                <a:extLst>
                  <a:ext uri="{FF2B5EF4-FFF2-40B4-BE49-F238E27FC236}">
                    <a16:creationId xmlns:a16="http://schemas.microsoft.com/office/drawing/2014/main" id="{492677EC-D8DC-B081-751E-EC3839885FF9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0FD982-D9A4-4FEC-C0B1-EC27C9C7DF05}"/>
                </a:ext>
              </a:extLst>
            </p:cNvPr>
            <p:cNvSpPr txBox="1"/>
            <p:nvPr/>
          </p:nvSpPr>
          <p:spPr>
            <a:xfrm>
              <a:off x="2148190" y="4257378"/>
              <a:ext cx="3104433" cy="25338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lang="en-US" sz="1400" b="1" i="1" dirty="0">
                  <a:solidFill>
                    <a:schemeClr val="tx2">
                      <a:lumMod val="100000"/>
                    </a:schemeClr>
                  </a:solidFill>
                </a:rPr>
                <a:t>The challenge concerning security of supply is well-known, but </a:t>
              </a:r>
              <a:r>
                <a:rPr lang="en-US" sz="1400" b="1" i="1" dirty="0">
                  <a:solidFill>
                    <a:srgbClr val="00A3A1"/>
                  </a:solidFill>
                </a:rPr>
                <a:t>we do not see solutions yet</a:t>
              </a:r>
              <a:r>
                <a:rPr lang="en-US" sz="1400" b="1" i="1" dirty="0">
                  <a:solidFill>
                    <a:schemeClr val="tx2">
                      <a:lumMod val="100000"/>
                    </a:schemeClr>
                  </a:solidFill>
                </a:rPr>
                <a:t>. … As a company, we need certainty of supply and stability of prices because we cannot invest 100 to 200 million euros on decarbonization projects without the required visibility on this matter”</a:t>
              </a:r>
              <a:br>
                <a:rPr lang="en-US" sz="1400" b="1" i="1" dirty="0">
                  <a:solidFill>
                    <a:schemeClr val="tx2">
                      <a:lumMod val="100000"/>
                    </a:schemeClr>
                  </a:solidFill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0DDE6A-08CC-DB19-4C9B-CEDD739F56BF}"/>
              </a:ext>
            </a:extLst>
          </p:cNvPr>
          <p:cNvGrpSpPr>
            <a:grpSpLocks/>
          </p:cNvGrpSpPr>
          <p:nvPr/>
        </p:nvGrpSpPr>
        <p:grpSpPr>
          <a:xfrm>
            <a:off x="7747007" y="4121259"/>
            <a:ext cx="3783651" cy="1289648"/>
            <a:chOff x="1468972" y="4257378"/>
            <a:chExt cx="3783651" cy="128964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C8F712-7751-53B9-4FF3-3C1311E434AD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27" name="Graphic 10">
                <a:extLst>
                  <a:ext uri="{FF2B5EF4-FFF2-40B4-BE49-F238E27FC236}">
                    <a16:creationId xmlns:a16="http://schemas.microsoft.com/office/drawing/2014/main" id="{D4B7915C-C126-B15D-CEA6-91AB9C78EBDF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28" name="Graphic 10">
                <a:extLst>
                  <a:ext uri="{FF2B5EF4-FFF2-40B4-BE49-F238E27FC236}">
                    <a16:creationId xmlns:a16="http://schemas.microsoft.com/office/drawing/2014/main" id="{D01655D6-7213-B41C-2DB9-0D864CA72FFD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386613-26E3-9712-6E16-2587B91606FE}"/>
                </a:ext>
              </a:extLst>
            </p:cNvPr>
            <p:cNvSpPr txBox="1"/>
            <p:nvPr/>
          </p:nvSpPr>
          <p:spPr>
            <a:xfrm>
              <a:off x="2148190" y="4257378"/>
              <a:ext cx="3104433" cy="12896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lang="en-US" sz="1400" b="1" i="1" dirty="0">
                  <a:solidFill>
                    <a:schemeClr val="tx2">
                      <a:lumMod val="100000"/>
                    </a:schemeClr>
                  </a:solidFill>
                </a:rPr>
                <a:t>Intermittency of renewables is a major source of concern, as we need a </a:t>
              </a:r>
              <a:r>
                <a:rPr lang="en-US" sz="1400" b="1" i="1" dirty="0">
                  <a:solidFill>
                    <a:srgbClr val="00A3A1"/>
                  </a:solidFill>
                </a:rPr>
                <a:t>stable baseload profile </a:t>
              </a:r>
              <a:r>
                <a:rPr lang="en-US" sz="1400" b="1" i="1" dirty="0">
                  <a:solidFill>
                    <a:schemeClr val="tx2">
                      <a:lumMod val="100000"/>
                    </a:schemeClr>
                  </a:solidFill>
                </a:rPr>
                <a:t>for our operations”</a:t>
              </a:r>
              <a:br>
                <a:rPr lang="en-US" sz="1400" b="1" i="1" dirty="0">
                  <a:solidFill>
                    <a:schemeClr val="tx2">
                      <a:lumMod val="100000"/>
                    </a:schemeClr>
                  </a:solidFill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929418A-5BDC-79BD-3BA4-01B8561BD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517" y="118978"/>
            <a:ext cx="1298807" cy="1301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91A63-B29C-ECBB-04E9-00F988F65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findings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4CE6F-4656-8B49-E66E-E69E8EBFCC0C}"/>
              </a:ext>
            </a:extLst>
          </p:cNvPr>
          <p:cNvSpPr txBox="1">
            <a:spLocks/>
          </p:cNvSpPr>
          <p:nvPr/>
        </p:nvSpPr>
        <p:spPr>
          <a:xfrm>
            <a:off x="2343107" y="1550988"/>
            <a:ext cx="8748872" cy="23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500" b="1">
                <a:solidFill>
                  <a:schemeClr val="tx2"/>
                </a:solidFill>
              </a:rPr>
              <a:t>Crucial n</a:t>
            </a:r>
            <a:r>
              <a:rPr kumimoji="0" lang="en-GB" sz="15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eed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for a clear, stable, coherent energy strategy in Belgium/Europe</a:t>
            </a: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C8B58135-02D9-DDBA-63BC-D023C7AA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00" y="1095846"/>
            <a:ext cx="1199774" cy="11445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DB80A46-3237-A710-6CE1-078B44C26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4790" y="1374608"/>
            <a:ext cx="586994" cy="5869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AC5E2A-5665-E655-0924-C76E68440B7E}"/>
              </a:ext>
            </a:extLst>
          </p:cNvPr>
          <p:cNvGrpSpPr>
            <a:grpSpLocks/>
          </p:cNvGrpSpPr>
          <p:nvPr/>
        </p:nvGrpSpPr>
        <p:grpSpPr>
          <a:xfrm>
            <a:off x="1777448" y="3091004"/>
            <a:ext cx="3833635" cy="1526636"/>
            <a:chOff x="1468972" y="4228287"/>
            <a:chExt cx="3833635" cy="15266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2777A4-E99A-74EC-CB78-080E4C1030B5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14" name="Graphic 10">
                <a:extLst>
                  <a:ext uri="{FF2B5EF4-FFF2-40B4-BE49-F238E27FC236}">
                    <a16:creationId xmlns:a16="http://schemas.microsoft.com/office/drawing/2014/main" id="{E622C63D-67EA-FBC9-A655-1C329DC13428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16" name="Graphic 10">
                <a:extLst>
                  <a:ext uri="{FF2B5EF4-FFF2-40B4-BE49-F238E27FC236}">
                    <a16:creationId xmlns:a16="http://schemas.microsoft.com/office/drawing/2014/main" id="{7F45EBFA-BC31-3734-17D4-28D5D10AD1B2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9465E0-0BD5-F3FC-24E9-78820A52524A}"/>
                </a:ext>
              </a:extLst>
            </p:cNvPr>
            <p:cNvSpPr txBox="1"/>
            <p:nvPr/>
          </p:nvSpPr>
          <p:spPr>
            <a:xfrm>
              <a:off x="2198174" y="4228287"/>
              <a:ext cx="3104433" cy="1526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There has been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no clear energy strategy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for years, leading to a lot of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uncertainty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. Under these circumstances, companies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cannot easily make investment decisions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.”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76C2A-BE94-5B7D-E6D6-6517D7DD61D0}"/>
              </a:ext>
            </a:extLst>
          </p:cNvPr>
          <p:cNvGrpSpPr>
            <a:grpSpLocks/>
          </p:cNvGrpSpPr>
          <p:nvPr/>
        </p:nvGrpSpPr>
        <p:grpSpPr>
          <a:xfrm>
            <a:off x="6580919" y="2379608"/>
            <a:ext cx="3833635" cy="2237600"/>
            <a:chOff x="1468972" y="4228287"/>
            <a:chExt cx="3833635" cy="22376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5069B52-90EE-8973-BD8D-7836C83B233B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20" name="Graphic 10">
                <a:extLst>
                  <a:ext uri="{FF2B5EF4-FFF2-40B4-BE49-F238E27FC236}">
                    <a16:creationId xmlns:a16="http://schemas.microsoft.com/office/drawing/2014/main" id="{4B67DA9E-5934-EF09-D36F-9B3639A715BA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21" name="Graphic 10">
                <a:extLst>
                  <a:ext uri="{FF2B5EF4-FFF2-40B4-BE49-F238E27FC236}">
                    <a16:creationId xmlns:a16="http://schemas.microsoft.com/office/drawing/2014/main" id="{053E5C96-AFEA-5FDA-4D61-A83FA25B54AE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4A518D-F3F8-55C4-ADDF-B336229DD564}"/>
                </a:ext>
              </a:extLst>
            </p:cNvPr>
            <p:cNvSpPr txBox="1"/>
            <p:nvPr/>
          </p:nvSpPr>
          <p:spPr>
            <a:xfrm>
              <a:off x="2198174" y="4228287"/>
              <a:ext cx="3104433" cy="22376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Europe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 needs to adopt a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unified approach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 to remain globally competitive and reduce its dependence on Asia. Within this European framework,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Belgium must carefully safeguard its position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in the energy market and ensure its competitiveness … .” 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1597805-2566-EC2C-FE72-CC4300BDB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517" y="118978"/>
            <a:ext cx="1298807" cy="1301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F1C46-46DD-8DE1-4BCA-8DF44A7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findings</a:t>
            </a:r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9137D10B-0171-8DCC-48DD-C1032C3F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00" y="1095846"/>
            <a:ext cx="1199774" cy="11445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DA20C-1F58-AC9E-0B30-33D84103CAEF}"/>
              </a:ext>
            </a:extLst>
          </p:cNvPr>
          <p:cNvSpPr txBox="1">
            <a:spLocks/>
          </p:cNvSpPr>
          <p:nvPr/>
        </p:nvSpPr>
        <p:spPr>
          <a:xfrm>
            <a:off x="2343107" y="1414829"/>
            <a:ext cx="8748872" cy="780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Decarbonisation of the industry will require substantial investments with limited returns and job creation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DDA8A3-8712-F2E5-345E-3741C85EE5B5}"/>
              </a:ext>
            </a:extLst>
          </p:cNvPr>
          <p:cNvGrpSpPr>
            <a:grpSpLocks/>
          </p:cNvGrpSpPr>
          <p:nvPr/>
        </p:nvGrpSpPr>
        <p:grpSpPr>
          <a:xfrm>
            <a:off x="6852882" y="3673869"/>
            <a:ext cx="3833635" cy="1542923"/>
            <a:chOff x="1468972" y="4228287"/>
            <a:chExt cx="3833635" cy="15429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32FA18-6250-822D-112E-45460DF9E52A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15" name="Graphic 10">
                <a:extLst>
                  <a:ext uri="{FF2B5EF4-FFF2-40B4-BE49-F238E27FC236}">
                    <a16:creationId xmlns:a16="http://schemas.microsoft.com/office/drawing/2014/main" id="{320D21AC-0256-0786-5FA0-0C0B3C4F3031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16" name="Graphic 10">
                <a:extLst>
                  <a:ext uri="{FF2B5EF4-FFF2-40B4-BE49-F238E27FC236}">
                    <a16:creationId xmlns:a16="http://schemas.microsoft.com/office/drawing/2014/main" id="{9FF646F8-4382-8123-794A-A43883D6E68C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713EA9-B35D-286D-D094-F1684C682115}"/>
                </a:ext>
              </a:extLst>
            </p:cNvPr>
            <p:cNvSpPr txBox="1"/>
            <p:nvPr/>
          </p:nvSpPr>
          <p:spPr>
            <a:xfrm>
              <a:off x="2198174" y="4228287"/>
              <a:ext cx="3104433" cy="15429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The investments we will have to do to achieve decarbonization objectives are substantial and yield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low returns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. Besides this, they will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not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generate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a lot of employment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”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63C1975-2D20-2D3C-D9A3-997D1D38E6CD}"/>
              </a:ext>
            </a:extLst>
          </p:cNvPr>
          <p:cNvGrpSpPr>
            <a:grpSpLocks/>
          </p:cNvGrpSpPr>
          <p:nvPr/>
        </p:nvGrpSpPr>
        <p:grpSpPr>
          <a:xfrm>
            <a:off x="1505483" y="2879053"/>
            <a:ext cx="4214603" cy="2474588"/>
            <a:chOff x="1468972" y="4228287"/>
            <a:chExt cx="3833635" cy="24745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6A16CE-CBBC-A9D8-65D8-67A290FF4E37}"/>
                </a:ext>
              </a:extLst>
            </p:cNvPr>
            <p:cNvGrpSpPr/>
            <p:nvPr/>
          </p:nvGrpSpPr>
          <p:grpSpPr>
            <a:xfrm>
              <a:off x="1468972" y="4257378"/>
              <a:ext cx="487009" cy="413387"/>
              <a:chOff x="8342947" y="3168013"/>
              <a:chExt cx="628397" cy="533401"/>
            </a:xfrm>
            <a:gradFill>
              <a:gsLst>
                <a:gs pos="100000">
                  <a:srgbClr val="FD349C"/>
                </a:gs>
                <a:gs pos="0">
                  <a:srgbClr val="7213EA"/>
                </a:gs>
              </a:gsLst>
              <a:lin ang="0" scaled="0"/>
            </a:gradFill>
          </p:grpSpPr>
          <p:sp>
            <p:nvSpPr>
              <p:cNvPr id="11" name="Graphic 10">
                <a:extLst>
                  <a:ext uri="{FF2B5EF4-FFF2-40B4-BE49-F238E27FC236}">
                    <a16:creationId xmlns:a16="http://schemas.microsoft.com/office/drawing/2014/main" id="{8F8D1B01-B68C-AD63-22C3-7FA6725FAE9F}"/>
                  </a:ext>
                </a:extLst>
              </p:cNvPr>
              <p:cNvSpPr/>
              <p:nvPr/>
            </p:nvSpPr>
            <p:spPr>
              <a:xfrm>
                <a:off x="834294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  <p:sp>
            <p:nvSpPr>
              <p:cNvPr id="12" name="Graphic 10">
                <a:extLst>
                  <a:ext uri="{FF2B5EF4-FFF2-40B4-BE49-F238E27FC236}">
                    <a16:creationId xmlns:a16="http://schemas.microsoft.com/office/drawing/2014/main" id="{612CE653-57B0-ECD7-B91D-A3E17835CBA5}"/>
                  </a:ext>
                </a:extLst>
              </p:cNvPr>
              <p:cNvSpPr/>
              <p:nvPr/>
            </p:nvSpPr>
            <p:spPr>
              <a:xfrm>
                <a:off x="8701087" y="3168013"/>
                <a:ext cx="270257" cy="533401"/>
              </a:xfrm>
              <a:custGeom>
                <a:avLst/>
                <a:gdLst>
                  <a:gd name="connsiteX0" fmla="*/ 504081 w 723900"/>
                  <a:gd name="connsiteY0" fmla="*/ 542453 h 1428750"/>
                  <a:gd name="connsiteX1" fmla="*/ 713631 w 723900"/>
                  <a:gd name="connsiteY1" fmla="*/ 228128 h 1428750"/>
                  <a:gd name="connsiteX2" fmla="*/ 713631 w 723900"/>
                  <a:gd name="connsiteY2" fmla="*/ -472 h 1428750"/>
                  <a:gd name="connsiteX3" fmla="*/ -744 w 723900"/>
                  <a:gd name="connsiteY3" fmla="*/ 656753 h 1428750"/>
                  <a:gd name="connsiteX4" fmla="*/ -744 w 723900"/>
                  <a:gd name="connsiteY4" fmla="*/ 1428278 h 1428750"/>
                  <a:gd name="connsiteX5" fmla="*/ 723156 w 723900"/>
                  <a:gd name="connsiteY5" fmla="*/ 1428278 h 1428750"/>
                  <a:gd name="connsiteX6" fmla="*/ 723156 w 723900"/>
                  <a:gd name="connsiteY6" fmla="*/ 542453 h 14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900" h="1428750">
                    <a:moveTo>
                      <a:pt x="504081" y="542453"/>
                    </a:moveTo>
                    <a:cubicBezTo>
                      <a:pt x="526512" y="412827"/>
                      <a:pt x="602608" y="298689"/>
                      <a:pt x="713631" y="228128"/>
                    </a:cubicBezTo>
                    <a:lnTo>
                      <a:pt x="713631" y="-472"/>
                    </a:lnTo>
                    <a:cubicBezTo>
                      <a:pt x="323106" y="-472"/>
                      <a:pt x="-744" y="409103"/>
                      <a:pt x="-744" y="656753"/>
                    </a:cubicBezTo>
                    <a:lnTo>
                      <a:pt x="-744" y="1428278"/>
                    </a:lnTo>
                    <a:lnTo>
                      <a:pt x="723156" y="1428278"/>
                    </a:lnTo>
                    <a:lnTo>
                      <a:pt x="723156" y="5424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6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94C9B3-FFCF-64BC-BE3C-D51E922F5F9F}"/>
                </a:ext>
              </a:extLst>
            </p:cNvPr>
            <p:cNvSpPr txBox="1"/>
            <p:nvPr/>
          </p:nvSpPr>
          <p:spPr>
            <a:xfrm>
              <a:off x="2198174" y="4228287"/>
              <a:ext cx="3104433" cy="24745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Many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environmental rules are stricter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 in Europe than elsewhere in the world. … Europe must therefore understand that if the industry leaves Europe due to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unfair competition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 with the rest of the world and uncertainties regarding the security of electricity supply, it will have only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ea typeface="+mn-ea"/>
                  <a:cs typeface="+mn-cs"/>
                </a:rPr>
                <a:t>negative consequences on a global scale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  <a:t>for the environmental footprint.”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lang="en-GB" sz="1050" b="1" dirty="0">
                  <a:solidFill>
                    <a:schemeClr val="tx2"/>
                  </a:solidFill>
                </a:rPr>
                <a:t>Anonymous</a:t>
              </a:r>
              <a:br>
                <a:rPr lang="en-GB" sz="1050" b="1" dirty="0">
                  <a:solidFill>
                    <a:schemeClr val="tx2"/>
                  </a:solidFill>
                </a:rPr>
              </a:br>
              <a:endPara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" name="Picture 2" descr="A white cloud with black text&#10;&#10;Description automatically generated">
            <a:extLst>
              <a:ext uri="{FF2B5EF4-FFF2-40B4-BE49-F238E27FC236}">
                <a16:creationId xmlns:a16="http://schemas.microsoft.com/office/drawing/2014/main" id="{FFB9DF36-7889-C926-4A74-A9C18A248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1" y="1106722"/>
            <a:ext cx="1011640" cy="1011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286834-4120-F434-25B1-218B2B0A7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517" y="118978"/>
            <a:ext cx="1298807" cy="1301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0270E-DE2E-2989-C057-3301C722F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3691-5B79-4507-81C9-7F6EE2B6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C1A78-22F5-4A8F-B432-24AF6CF87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5391" r="56002" b="31065"/>
          <a:stretch/>
        </p:blipFill>
        <p:spPr>
          <a:xfrm>
            <a:off x="998400" y="1367693"/>
            <a:ext cx="2751066" cy="4554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264DA-BE5E-4226-8A36-97B6174C1F76}"/>
              </a:ext>
            </a:extLst>
          </p:cNvPr>
          <p:cNvSpPr txBox="1"/>
          <p:nvPr/>
        </p:nvSpPr>
        <p:spPr>
          <a:xfrm>
            <a:off x="1225247" y="1634808"/>
            <a:ext cx="19449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All these elements weigh on investment decisions of industrials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00C4E-1F80-46E0-A23E-258696AD7970}"/>
              </a:ext>
            </a:extLst>
          </p:cNvPr>
          <p:cNvSpPr txBox="1">
            <a:spLocks/>
          </p:cNvSpPr>
          <p:nvPr/>
        </p:nvSpPr>
        <p:spPr>
          <a:xfrm>
            <a:off x="4385456" y="1608822"/>
            <a:ext cx="3991777" cy="4881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003294"/>
                </a:solidFill>
              </a:rPr>
              <a:t>I</a:t>
            </a:r>
            <a:r>
              <a:rPr kumimoji="0" lang="en-GB" sz="1500" b="1" i="0" u="none" strike="noStrike" kern="1200" cap="none" spc="0" normalizeH="0" baseline="0" dirty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nvestment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 decisions are delayed, or other countries are favoured. 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454E6F-8E1C-4C38-8D2C-27FBC699EBAE}"/>
              </a:ext>
            </a:extLst>
          </p:cNvPr>
          <p:cNvSpPr txBox="1">
            <a:spLocks/>
          </p:cNvSpPr>
          <p:nvPr/>
        </p:nvSpPr>
        <p:spPr>
          <a:xfrm>
            <a:off x="4385456" y="3782019"/>
            <a:ext cx="3991777" cy="742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Investments mainly focused on license-to-operate investments, cost efficiencies &amp; energy savings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E5F455-6731-4696-AAD5-E098DA5514DD}"/>
              </a:ext>
            </a:extLst>
          </p:cNvPr>
          <p:cNvSpPr txBox="1">
            <a:spLocks/>
          </p:cNvSpPr>
          <p:nvPr/>
        </p:nvSpPr>
        <p:spPr>
          <a:xfrm>
            <a:off x="4370588" y="2630017"/>
            <a:ext cx="3991777" cy="742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No significant investments in expanding production capacity mentioned, except for the life sciences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 sector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329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8EA8FB-37E8-41D1-8208-0AB89A22F8FC}"/>
              </a:ext>
            </a:extLst>
          </p:cNvPr>
          <p:cNvSpPr txBox="1">
            <a:spLocks/>
          </p:cNvSpPr>
          <p:nvPr/>
        </p:nvSpPr>
        <p:spPr>
          <a:xfrm>
            <a:off x="4385456" y="4918377"/>
            <a:ext cx="3991777" cy="742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Some sectors are heavily impacted by high energy prices and risk to run out of business 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rgbClr val="003294"/>
                </a:solidFill>
                <a:effectLst/>
                <a:uLnTx/>
                <a:uFillTx/>
                <a:ea typeface="+mn-ea"/>
                <a:cs typeface="+mn-cs"/>
              </a:rPr>
              <a:t> risk of a “domino effect”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EC34A-5E37-464C-AFAC-274E12AA08A3}"/>
              </a:ext>
            </a:extLst>
          </p:cNvPr>
          <p:cNvSpPr>
            <a:spLocks/>
          </p:cNvSpPr>
          <p:nvPr/>
        </p:nvSpPr>
        <p:spPr>
          <a:xfrm>
            <a:off x="3397030" y="1468416"/>
            <a:ext cx="756000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60C80A-800C-4395-914E-6B67B36B77E2}"/>
              </a:ext>
            </a:extLst>
          </p:cNvPr>
          <p:cNvSpPr>
            <a:spLocks/>
          </p:cNvSpPr>
          <p:nvPr/>
        </p:nvSpPr>
        <p:spPr>
          <a:xfrm>
            <a:off x="3397030" y="3763744"/>
            <a:ext cx="756000" cy="7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A9563B6-A0E4-4922-8BD5-81290771A89E}"/>
              </a:ext>
            </a:extLst>
          </p:cNvPr>
          <p:cNvSpPr>
            <a:spLocks/>
          </p:cNvSpPr>
          <p:nvPr/>
        </p:nvSpPr>
        <p:spPr>
          <a:xfrm>
            <a:off x="3397030" y="4911408"/>
            <a:ext cx="756000" cy="756000"/>
          </a:xfrm>
          <a:prstGeom prst="rect">
            <a:avLst/>
          </a:prstGeom>
          <a:solidFill>
            <a:srgbClr val="721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154441-E03B-D5BE-33A8-281DB92E1E54}"/>
              </a:ext>
            </a:extLst>
          </p:cNvPr>
          <p:cNvGrpSpPr>
            <a:grpSpLocks/>
          </p:cNvGrpSpPr>
          <p:nvPr/>
        </p:nvGrpSpPr>
        <p:grpSpPr>
          <a:xfrm>
            <a:off x="3572595" y="5221683"/>
            <a:ext cx="404870" cy="178426"/>
            <a:chOff x="3487772" y="5221683"/>
            <a:chExt cx="404870" cy="178426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62392FA-5D1A-4D0D-8599-8680B1B15C14}"/>
                </a:ext>
              </a:extLst>
            </p:cNvPr>
            <p:cNvSpPr>
              <a:spLocks/>
            </p:cNvSpPr>
            <p:nvPr/>
          </p:nvSpPr>
          <p:spPr>
            <a:xfrm rot="1751932">
              <a:off x="3662501" y="5221683"/>
              <a:ext cx="55350" cy="176114"/>
            </a:xfrm>
            <a:custGeom>
              <a:avLst/>
              <a:gdLst>
                <a:gd name="connsiteX0" fmla="*/ 0 w 80087"/>
                <a:gd name="connsiteY0" fmla="*/ 0 h 254824"/>
                <a:gd name="connsiteX1" fmla="*/ 80088 w 80087"/>
                <a:gd name="connsiteY1" fmla="*/ 0 h 254824"/>
                <a:gd name="connsiteX2" fmla="*/ 80088 w 80087"/>
                <a:gd name="connsiteY2" fmla="*/ 254824 h 254824"/>
                <a:gd name="connsiteX3" fmla="*/ 0 w 80087"/>
                <a:gd name="connsiteY3" fmla="*/ 254824 h 25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87" h="254824">
                  <a:moveTo>
                    <a:pt x="0" y="0"/>
                  </a:moveTo>
                  <a:lnTo>
                    <a:pt x="80088" y="0"/>
                  </a:lnTo>
                  <a:lnTo>
                    <a:pt x="80088" y="254824"/>
                  </a:lnTo>
                  <a:lnTo>
                    <a:pt x="0" y="254824"/>
                  </a:lnTo>
                  <a:close/>
                </a:path>
              </a:pathLst>
            </a:custGeom>
            <a:solidFill>
              <a:schemeClr val="bg1"/>
            </a:solidFill>
            <a:ln w="7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A3E3AD9-694A-4928-AA16-234E6F0D43C0}"/>
                </a:ext>
              </a:extLst>
            </p:cNvPr>
            <p:cNvSpPr>
              <a:spLocks/>
            </p:cNvSpPr>
            <p:nvPr/>
          </p:nvSpPr>
          <p:spPr>
            <a:xfrm>
              <a:off x="3837292" y="5223995"/>
              <a:ext cx="55350" cy="176114"/>
            </a:xfrm>
            <a:custGeom>
              <a:avLst/>
              <a:gdLst>
                <a:gd name="connsiteX0" fmla="*/ 0 w 80087"/>
                <a:gd name="connsiteY0" fmla="*/ 0 h 407718"/>
                <a:gd name="connsiteX1" fmla="*/ 80088 w 80087"/>
                <a:gd name="connsiteY1" fmla="*/ 0 h 407718"/>
                <a:gd name="connsiteX2" fmla="*/ 80088 w 80087"/>
                <a:gd name="connsiteY2" fmla="*/ 407719 h 407718"/>
                <a:gd name="connsiteX3" fmla="*/ 0 w 80087"/>
                <a:gd name="connsiteY3" fmla="*/ 407719 h 40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87" h="407718">
                  <a:moveTo>
                    <a:pt x="0" y="0"/>
                  </a:moveTo>
                  <a:lnTo>
                    <a:pt x="80088" y="0"/>
                  </a:lnTo>
                  <a:lnTo>
                    <a:pt x="80088" y="407719"/>
                  </a:lnTo>
                  <a:lnTo>
                    <a:pt x="0" y="407719"/>
                  </a:lnTo>
                  <a:close/>
                </a:path>
              </a:pathLst>
            </a:custGeom>
            <a:solidFill>
              <a:schemeClr val="bg1"/>
            </a:solidFill>
            <a:ln w="7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EEEE1AA-1D78-4A98-9C9E-5F997C87ECBD}"/>
                </a:ext>
              </a:extLst>
            </p:cNvPr>
            <p:cNvSpPr>
              <a:spLocks/>
            </p:cNvSpPr>
            <p:nvPr/>
          </p:nvSpPr>
          <p:spPr>
            <a:xfrm>
              <a:off x="3762639" y="5223995"/>
              <a:ext cx="55350" cy="176114"/>
            </a:xfrm>
            <a:custGeom>
              <a:avLst/>
              <a:gdLst>
                <a:gd name="connsiteX0" fmla="*/ 0 w 80087"/>
                <a:gd name="connsiteY0" fmla="*/ 0 h 254824"/>
                <a:gd name="connsiteX1" fmla="*/ 80088 w 80087"/>
                <a:gd name="connsiteY1" fmla="*/ 0 h 254824"/>
                <a:gd name="connsiteX2" fmla="*/ 80088 w 80087"/>
                <a:gd name="connsiteY2" fmla="*/ 254824 h 254824"/>
                <a:gd name="connsiteX3" fmla="*/ 0 w 80087"/>
                <a:gd name="connsiteY3" fmla="*/ 254824 h 25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87" h="254824">
                  <a:moveTo>
                    <a:pt x="0" y="0"/>
                  </a:moveTo>
                  <a:lnTo>
                    <a:pt x="80088" y="0"/>
                  </a:lnTo>
                  <a:lnTo>
                    <a:pt x="80088" y="254824"/>
                  </a:lnTo>
                  <a:lnTo>
                    <a:pt x="0" y="254824"/>
                  </a:lnTo>
                  <a:close/>
                </a:path>
              </a:pathLst>
            </a:custGeom>
            <a:solidFill>
              <a:schemeClr val="bg1"/>
            </a:solidFill>
            <a:ln w="7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5FDB32-8793-4436-A2AB-5384450B0FE0}"/>
                </a:ext>
              </a:extLst>
            </p:cNvPr>
            <p:cNvSpPr>
              <a:spLocks/>
            </p:cNvSpPr>
            <p:nvPr/>
          </p:nvSpPr>
          <p:spPr>
            <a:xfrm rot="3158555">
              <a:off x="3548154" y="5236623"/>
              <a:ext cx="55350" cy="176114"/>
            </a:xfrm>
            <a:custGeom>
              <a:avLst/>
              <a:gdLst>
                <a:gd name="connsiteX0" fmla="*/ 0 w 80087"/>
                <a:gd name="connsiteY0" fmla="*/ 0 h 131052"/>
                <a:gd name="connsiteX1" fmla="*/ 80088 w 80087"/>
                <a:gd name="connsiteY1" fmla="*/ 0 h 131052"/>
                <a:gd name="connsiteX2" fmla="*/ 80088 w 80087"/>
                <a:gd name="connsiteY2" fmla="*/ 131052 h 131052"/>
                <a:gd name="connsiteX3" fmla="*/ 0 w 80087"/>
                <a:gd name="connsiteY3" fmla="*/ 131052 h 13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87" h="131052">
                  <a:moveTo>
                    <a:pt x="0" y="0"/>
                  </a:moveTo>
                  <a:lnTo>
                    <a:pt x="80088" y="0"/>
                  </a:lnTo>
                  <a:lnTo>
                    <a:pt x="80088" y="131052"/>
                  </a:lnTo>
                  <a:lnTo>
                    <a:pt x="0" y="131052"/>
                  </a:lnTo>
                  <a:close/>
                </a:path>
              </a:pathLst>
            </a:custGeom>
            <a:solidFill>
              <a:schemeClr val="bg1"/>
            </a:solidFill>
            <a:ln w="7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25912A6-A1DE-972B-2F42-E27D6509B3CD}"/>
              </a:ext>
            </a:extLst>
          </p:cNvPr>
          <p:cNvSpPr>
            <a:spLocks/>
          </p:cNvSpPr>
          <p:nvPr/>
        </p:nvSpPr>
        <p:spPr>
          <a:xfrm rot="5400000">
            <a:off x="7584455" y="3361698"/>
            <a:ext cx="2526322" cy="475917"/>
          </a:xfrm>
          <a:prstGeom prst="triangle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err="1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31E446-7673-D737-9872-76C4A0EB11E1}"/>
              </a:ext>
            </a:extLst>
          </p:cNvPr>
          <p:cNvSpPr>
            <a:spLocks/>
          </p:cNvSpPr>
          <p:nvPr/>
        </p:nvSpPr>
        <p:spPr>
          <a:xfrm>
            <a:off x="9317999" y="2661127"/>
            <a:ext cx="1875600" cy="1877059"/>
          </a:xfrm>
          <a:prstGeom prst="ellipse">
            <a:avLst/>
          </a:prstGeom>
          <a:gradFill>
            <a:gsLst>
              <a:gs pos="100000">
                <a:schemeClr val="accent5"/>
              </a:gs>
              <a:gs pos="100000">
                <a:schemeClr val="accent4"/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1D10D3-FE63-CF90-95A5-F6B6518CE146}"/>
              </a:ext>
            </a:extLst>
          </p:cNvPr>
          <p:cNvSpPr txBox="1">
            <a:spLocks/>
          </p:cNvSpPr>
          <p:nvPr/>
        </p:nvSpPr>
        <p:spPr>
          <a:xfrm>
            <a:off x="9547623" y="3059199"/>
            <a:ext cx="1416353" cy="11541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500">
                <a:solidFill>
                  <a:schemeClr val="bg1"/>
                </a:solidFill>
              </a:rPr>
              <a:t>Medium term impact on growth rate of the country &amp; employment</a:t>
            </a:r>
          </a:p>
        </p:txBody>
      </p:sp>
      <p:grpSp>
        <p:nvGrpSpPr>
          <p:cNvPr id="9" name="Grupo 5">
            <a:extLst>
              <a:ext uri="{FF2B5EF4-FFF2-40B4-BE49-F238E27FC236}">
                <a16:creationId xmlns:a16="http://schemas.microsoft.com/office/drawing/2014/main" id="{4F36C163-C6AE-D6DC-ED9B-E9FB64B20D19}"/>
              </a:ext>
            </a:extLst>
          </p:cNvPr>
          <p:cNvGrpSpPr>
            <a:grpSpLocks noChangeAspect="1"/>
          </p:cNvGrpSpPr>
          <p:nvPr/>
        </p:nvGrpSpPr>
        <p:grpSpPr>
          <a:xfrm>
            <a:off x="3634699" y="1675990"/>
            <a:ext cx="279640" cy="340852"/>
            <a:chOff x="6168327" y="1057529"/>
            <a:chExt cx="688975" cy="839788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E194E28-C1EC-5F88-D70D-96B4EE46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327" y="1165480"/>
              <a:ext cx="688975" cy="731837"/>
            </a:xfrm>
            <a:custGeom>
              <a:avLst/>
              <a:gdLst>
                <a:gd name="T0" fmla="*/ 114 w 217"/>
                <a:gd name="T1" fmla="*/ 214 h 230"/>
                <a:gd name="T2" fmla="*/ 114 w 217"/>
                <a:gd name="T3" fmla="*/ 230 h 230"/>
                <a:gd name="T4" fmla="*/ 83 w 217"/>
                <a:gd name="T5" fmla="*/ 199 h 230"/>
                <a:gd name="T6" fmla="*/ 113 w 217"/>
                <a:gd name="T7" fmla="*/ 168 h 230"/>
                <a:gd name="T8" fmla="*/ 113 w 217"/>
                <a:gd name="T9" fmla="*/ 183 h 230"/>
                <a:gd name="T10" fmla="*/ 181 w 217"/>
                <a:gd name="T11" fmla="*/ 140 h 230"/>
                <a:gd name="T12" fmla="*/ 156 w 217"/>
                <a:gd name="T13" fmla="*/ 49 h 230"/>
                <a:gd name="T14" fmla="*/ 61 w 217"/>
                <a:gd name="T15" fmla="*/ 57 h 230"/>
                <a:gd name="T16" fmla="*/ 60 w 217"/>
                <a:gd name="T17" fmla="*/ 162 h 230"/>
                <a:gd name="T18" fmla="*/ 40 w 217"/>
                <a:gd name="T19" fmla="*/ 181 h 230"/>
                <a:gd name="T20" fmla="*/ 18 w 217"/>
                <a:gd name="T21" fmla="*/ 72 h 230"/>
                <a:gd name="T22" fmla="*/ 130 w 217"/>
                <a:gd name="T23" fmla="*/ 9 h 230"/>
                <a:gd name="T24" fmla="*/ 216 w 217"/>
                <a:gd name="T25" fmla="*/ 111 h 230"/>
                <a:gd name="T26" fmla="*/ 114 w 217"/>
                <a:gd name="T27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230">
                  <a:moveTo>
                    <a:pt x="114" y="214"/>
                  </a:moveTo>
                  <a:cubicBezTo>
                    <a:pt x="114" y="219"/>
                    <a:pt x="114" y="225"/>
                    <a:pt x="114" y="230"/>
                  </a:cubicBezTo>
                  <a:cubicBezTo>
                    <a:pt x="103" y="219"/>
                    <a:pt x="93" y="209"/>
                    <a:pt x="83" y="199"/>
                  </a:cubicBezTo>
                  <a:cubicBezTo>
                    <a:pt x="92" y="189"/>
                    <a:pt x="103" y="179"/>
                    <a:pt x="113" y="168"/>
                  </a:cubicBezTo>
                  <a:cubicBezTo>
                    <a:pt x="113" y="173"/>
                    <a:pt x="113" y="178"/>
                    <a:pt x="113" y="183"/>
                  </a:cubicBezTo>
                  <a:cubicBezTo>
                    <a:pt x="136" y="189"/>
                    <a:pt x="169" y="167"/>
                    <a:pt x="181" y="140"/>
                  </a:cubicBezTo>
                  <a:cubicBezTo>
                    <a:pt x="196" y="108"/>
                    <a:pt x="185" y="69"/>
                    <a:pt x="156" y="49"/>
                  </a:cubicBezTo>
                  <a:cubicBezTo>
                    <a:pt x="127" y="29"/>
                    <a:pt x="87" y="32"/>
                    <a:pt x="61" y="57"/>
                  </a:cubicBezTo>
                  <a:cubicBezTo>
                    <a:pt x="38" y="80"/>
                    <a:pt x="27" y="127"/>
                    <a:pt x="60" y="162"/>
                  </a:cubicBezTo>
                  <a:cubicBezTo>
                    <a:pt x="53" y="169"/>
                    <a:pt x="47" y="175"/>
                    <a:pt x="40" y="181"/>
                  </a:cubicBezTo>
                  <a:cubicBezTo>
                    <a:pt x="17" y="162"/>
                    <a:pt x="0" y="115"/>
                    <a:pt x="18" y="72"/>
                  </a:cubicBezTo>
                  <a:cubicBezTo>
                    <a:pt x="37" y="25"/>
                    <a:pt x="86" y="0"/>
                    <a:pt x="130" y="9"/>
                  </a:cubicBezTo>
                  <a:cubicBezTo>
                    <a:pt x="182" y="18"/>
                    <a:pt x="217" y="60"/>
                    <a:pt x="216" y="111"/>
                  </a:cubicBezTo>
                  <a:cubicBezTo>
                    <a:pt x="216" y="161"/>
                    <a:pt x="176" y="212"/>
                    <a:pt x="114" y="214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91E1326-A0DC-C01C-5AB2-4E5086397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251" y="1057529"/>
              <a:ext cx="184149" cy="136526"/>
            </a:xfrm>
            <a:custGeom>
              <a:avLst/>
              <a:gdLst>
                <a:gd name="T0" fmla="*/ 116 w 116"/>
                <a:gd name="T1" fmla="*/ 0 h 86"/>
                <a:gd name="T2" fmla="*/ 0 w 116"/>
                <a:gd name="T3" fmla="*/ 0 h 86"/>
                <a:gd name="T4" fmla="*/ 0 w 116"/>
                <a:gd name="T5" fmla="*/ 60 h 86"/>
                <a:gd name="T6" fmla="*/ 26 w 116"/>
                <a:gd name="T7" fmla="*/ 60 h 86"/>
                <a:gd name="T8" fmla="*/ 26 w 116"/>
                <a:gd name="T9" fmla="*/ 86 h 86"/>
                <a:gd name="T10" fmla="*/ 86 w 116"/>
                <a:gd name="T11" fmla="*/ 86 h 86"/>
                <a:gd name="T12" fmla="*/ 86 w 116"/>
                <a:gd name="T13" fmla="*/ 60 h 86"/>
                <a:gd name="T14" fmla="*/ 116 w 116"/>
                <a:gd name="T15" fmla="*/ 60 h 86"/>
                <a:gd name="T16" fmla="*/ 116 w 116"/>
                <a:gd name="T1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6">
                  <a:moveTo>
                    <a:pt x="116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26" y="60"/>
                  </a:lnTo>
                  <a:lnTo>
                    <a:pt x="26" y="86"/>
                  </a:lnTo>
                  <a:lnTo>
                    <a:pt x="86" y="86"/>
                  </a:lnTo>
                  <a:lnTo>
                    <a:pt x="86" y="60"/>
                  </a:lnTo>
                  <a:lnTo>
                    <a:pt x="116" y="6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97D242B-EF4F-0724-9DA8-FDBBF8658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776" y="1213105"/>
              <a:ext cx="117476" cy="120649"/>
            </a:xfrm>
            <a:custGeom>
              <a:avLst/>
              <a:gdLst>
                <a:gd name="T0" fmla="*/ 48 w 74"/>
                <a:gd name="T1" fmla="*/ 76 h 76"/>
                <a:gd name="T2" fmla="*/ 0 w 74"/>
                <a:gd name="T3" fmla="*/ 26 h 76"/>
                <a:gd name="T4" fmla="*/ 26 w 74"/>
                <a:gd name="T5" fmla="*/ 0 h 76"/>
                <a:gd name="T6" fmla="*/ 74 w 74"/>
                <a:gd name="T7" fmla="*/ 48 h 76"/>
                <a:gd name="T8" fmla="*/ 48 w 74"/>
                <a:gd name="T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6">
                  <a:moveTo>
                    <a:pt x="48" y="76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74" y="48"/>
                  </a:lnTo>
                  <a:lnTo>
                    <a:pt x="48" y="76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A340D01-600B-02E0-CBA5-F09B500C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301" y="1365503"/>
              <a:ext cx="104775" cy="230187"/>
            </a:xfrm>
            <a:custGeom>
              <a:avLst/>
              <a:gdLst>
                <a:gd name="T0" fmla="*/ 19 w 33"/>
                <a:gd name="T1" fmla="*/ 39 h 72"/>
                <a:gd name="T2" fmla="*/ 19 w 33"/>
                <a:gd name="T3" fmla="*/ 0 h 72"/>
                <a:gd name="T4" fmla="*/ 14 w 33"/>
                <a:gd name="T5" fmla="*/ 0 h 72"/>
                <a:gd name="T6" fmla="*/ 14 w 33"/>
                <a:gd name="T7" fmla="*/ 39 h 72"/>
                <a:gd name="T8" fmla="*/ 0 w 33"/>
                <a:gd name="T9" fmla="*/ 55 h 72"/>
                <a:gd name="T10" fmla="*/ 16 w 33"/>
                <a:gd name="T11" fmla="*/ 72 h 72"/>
                <a:gd name="T12" fmla="*/ 33 w 33"/>
                <a:gd name="T13" fmla="*/ 55 h 72"/>
                <a:gd name="T14" fmla="*/ 19 w 33"/>
                <a:gd name="T15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72">
                  <a:moveTo>
                    <a:pt x="19" y="39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6" y="40"/>
                    <a:pt x="0" y="47"/>
                    <a:pt x="0" y="55"/>
                  </a:cubicBezTo>
                  <a:cubicBezTo>
                    <a:pt x="0" y="64"/>
                    <a:pt x="7" y="72"/>
                    <a:pt x="16" y="72"/>
                  </a:cubicBezTo>
                  <a:cubicBezTo>
                    <a:pt x="26" y="72"/>
                    <a:pt x="33" y="64"/>
                    <a:pt x="33" y="55"/>
                  </a:cubicBezTo>
                  <a:cubicBezTo>
                    <a:pt x="33" y="47"/>
                    <a:pt x="27" y="40"/>
                    <a:pt x="19" y="39"/>
                  </a:cubicBez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1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E637A2-154E-622C-AD09-24A7BFF07D18}"/>
              </a:ext>
            </a:extLst>
          </p:cNvPr>
          <p:cNvGrpSpPr>
            <a:grpSpLocks noChangeAspect="1"/>
          </p:cNvGrpSpPr>
          <p:nvPr/>
        </p:nvGrpSpPr>
        <p:grpSpPr>
          <a:xfrm>
            <a:off x="3526911" y="3911145"/>
            <a:ext cx="434783" cy="437919"/>
            <a:chOff x="8766428" y="1390649"/>
            <a:chExt cx="660400" cy="665163"/>
          </a:xfrm>
        </p:grpSpPr>
        <p:sp>
          <p:nvSpPr>
            <p:cNvPr id="18" name="Freeform 208">
              <a:extLst>
                <a:ext uri="{FF2B5EF4-FFF2-40B4-BE49-F238E27FC236}">
                  <a16:creationId xmlns:a16="http://schemas.microsoft.com/office/drawing/2014/main" id="{809A9D96-DAF0-F40B-A30E-A151B473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6428" y="1390649"/>
              <a:ext cx="660400" cy="665163"/>
            </a:xfrm>
            <a:custGeom>
              <a:avLst/>
              <a:gdLst>
                <a:gd name="T0" fmla="*/ 21 w 416"/>
                <a:gd name="T1" fmla="*/ 395 h 419"/>
                <a:gd name="T2" fmla="*/ 21 w 416"/>
                <a:gd name="T3" fmla="*/ 0 h 419"/>
                <a:gd name="T4" fmla="*/ 0 w 416"/>
                <a:gd name="T5" fmla="*/ 0 h 419"/>
                <a:gd name="T6" fmla="*/ 0 w 416"/>
                <a:gd name="T7" fmla="*/ 419 h 419"/>
                <a:gd name="T8" fmla="*/ 416 w 416"/>
                <a:gd name="T9" fmla="*/ 419 h 419"/>
                <a:gd name="T10" fmla="*/ 416 w 416"/>
                <a:gd name="T11" fmla="*/ 395 h 419"/>
                <a:gd name="T12" fmla="*/ 21 w 416"/>
                <a:gd name="T13" fmla="*/ 39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419">
                  <a:moveTo>
                    <a:pt x="21" y="395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419"/>
                  </a:lnTo>
                  <a:lnTo>
                    <a:pt x="416" y="419"/>
                  </a:lnTo>
                  <a:lnTo>
                    <a:pt x="416" y="395"/>
                  </a:lnTo>
                  <a:lnTo>
                    <a:pt x="21" y="395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09">
              <a:extLst>
                <a:ext uri="{FF2B5EF4-FFF2-40B4-BE49-F238E27FC236}">
                  <a16:creationId xmlns:a16="http://schemas.microsoft.com/office/drawing/2014/main" id="{7310033C-303C-7063-CE7D-FEA6FBD37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0091" y="1700212"/>
              <a:ext cx="73025" cy="257175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10">
              <a:extLst>
                <a:ext uri="{FF2B5EF4-FFF2-40B4-BE49-F238E27FC236}">
                  <a16:creationId xmlns:a16="http://schemas.microsoft.com/office/drawing/2014/main" id="{D8020715-5D80-0D19-3468-29381E347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1553" y="1746249"/>
              <a:ext cx="71438" cy="211138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11">
              <a:extLst>
                <a:ext uri="{FF2B5EF4-FFF2-40B4-BE49-F238E27FC236}">
                  <a16:creationId xmlns:a16="http://schemas.microsoft.com/office/drawing/2014/main" id="{57344622-0949-15D1-8BD6-EC198A7F9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0141" y="1828799"/>
              <a:ext cx="71438" cy="128588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2">
              <a:extLst>
                <a:ext uri="{FF2B5EF4-FFF2-40B4-BE49-F238E27FC236}">
                  <a16:creationId xmlns:a16="http://schemas.microsoft.com/office/drawing/2014/main" id="{582A451A-4982-9AA7-9574-FABE7EA22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8678" y="1795462"/>
              <a:ext cx="71438" cy="161925"/>
            </a:xfrm>
            <a:prstGeom prst="rect">
              <a:avLst/>
            </a:pr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3">
              <a:extLst>
                <a:ext uri="{FF2B5EF4-FFF2-40B4-BE49-F238E27FC236}">
                  <a16:creationId xmlns:a16="http://schemas.microsoft.com/office/drawing/2014/main" id="{D7761FB3-4A33-98E2-23F9-7A46C4AD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3741" y="1541462"/>
              <a:ext cx="538163" cy="242888"/>
            </a:xfrm>
            <a:custGeom>
              <a:avLst/>
              <a:gdLst>
                <a:gd name="T0" fmla="*/ 194 w 339"/>
                <a:gd name="T1" fmla="*/ 53 h 153"/>
                <a:gd name="T2" fmla="*/ 287 w 339"/>
                <a:gd name="T3" fmla="*/ 124 h 153"/>
                <a:gd name="T4" fmla="*/ 273 w 339"/>
                <a:gd name="T5" fmla="*/ 143 h 153"/>
                <a:gd name="T6" fmla="*/ 339 w 339"/>
                <a:gd name="T7" fmla="*/ 153 h 153"/>
                <a:gd name="T8" fmla="*/ 315 w 339"/>
                <a:gd name="T9" fmla="*/ 88 h 153"/>
                <a:gd name="T10" fmla="*/ 301 w 339"/>
                <a:gd name="T11" fmla="*/ 107 h 153"/>
                <a:gd name="T12" fmla="*/ 199 w 339"/>
                <a:gd name="T13" fmla="*/ 27 h 153"/>
                <a:gd name="T14" fmla="*/ 109 w 339"/>
                <a:gd name="T15" fmla="*/ 58 h 153"/>
                <a:gd name="T16" fmla="*/ 9 w 339"/>
                <a:gd name="T17" fmla="*/ 0 h 153"/>
                <a:gd name="T18" fmla="*/ 0 w 339"/>
                <a:gd name="T19" fmla="*/ 20 h 153"/>
                <a:gd name="T20" fmla="*/ 107 w 339"/>
                <a:gd name="T21" fmla="*/ 81 h 153"/>
                <a:gd name="T22" fmla="*/ 194 w 339"/>
                <a:gd name="T23" fmla="*/ 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9" h="153">
                  <a:moveTo>
                    <a:pt x="194" y="53"/>
                  </a:moveTo>
                  <a:lnTo>
                    <a:pt x="287" y="124"/>
                  </a:lnTo>
                  <a:lnTo>
                    <a:pt x="273" y="143"/>
                  </a:lnTo>
                  <a:lnTo>
                    <a:pt x="339" y="153"/>
                  </a:lnTo>
                  <a:lnTo>
                    <a:pt x="315" y="88"/>
                  </a:lnTo>
                  <a:lnTo>
                    <a:pt x="301" y="107"/>
                  </a:lnTo>
                  <a:lnTo>
                    <a:pt x="199" y="27"/>
                  </a:lnTo>
                  <a:lnTo>
                    <a:pt x="109" y="58"/>
                  </a:lnTo>
                  <a:lnTo>
                    <a:pt x="9" y="0"/>
                  </a:lnTo>
                  <a:lnTo>
                    <a:pt x="0" y="20"/>
                  </a:lnTo>
                  <a:lnTo>
                    <a:pt x="107" y="81"/>
                  </a:lnTo>
                  <a:lnTo>
                    <a:pt x="194" y="5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4733D3-5D65-3966-89CB-1B5E749A4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D2D0783-3BB0-4357-B6EF-A84E5BC6D89F}"/>
              </a:ext>
            </a:extLst>
          </p:cNvPr>
          <p:cNvSpPr>
            <a:spLocks/>
          </p:cNvSpPr>
          <p:nvPr/>
        </p:nvSpPr>
        <p:spPr>
          <a:xfrm>
            <a:off x="3384964" y="2616080"/>
            <a:ext cx="756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en-GB" sz="32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3746D9-6B87-11AA-7D0B-8FA3ACD139F7}"/>
              </a:ext>
            </a:extLst>
          </p:cNvPr>
          <p:cNvGrpSpPr>
            <a:grpSpLocks noChangeAspect="1"/>
          </p:cNvGrpSpPr>
          <p:nvPr/>
        </p:nvGrpSpPr>
        <p:grpSpPr>
          <a:xfrm>
            <a:off x="3540345" y="2857755"/>
            <a:ext cx="404870" cy="272650"/>
            <a:chOff x="8519350" y="5674719"/>
            <a:chExt cx="664056" cy="447193"/>
          </a:xfrm>
        </p:grpSpPr>
        <p:sp>
          <p:nvSpPr>
            <p:cNvPr id="61" name="Freeform 136">
              <a:extLst>
                <a:ext uri="{FF2B5EF4-FFF2-40B4-BE49-F238E27FC236}">
                  <a16:creationId xmlns:a16="http://schemas.microsoft.com/office/drawing/2014/main" id="{306AB6CA-A010-B000-A5DF-E05694BC4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0952" y="5736551"/>
              <a:ext cx="191270" cy="63308"/>
            </a:xfrm>
            <a:custGeom>
              <a:avLst/>
              <a:gdLst>
                <a:gd name="T0" fmla="*/ 57 w 60"/>
                <a:gd name="T1" fmla="*/ 20 h 20"/>
                <a:gd name="T2" fmla="*/ 4 w 60"/>
                <a:gd name="T3" fmla="*/ 20 h 20"/>
                <a:gd name="T4" fmla="*/ 0 w 60"/>
                <a:gd name="T5" fmla="*/ 16 h 20"/>
                <a:gd name="T6" fmla="*/ 0 w 60"/>
                <a:gd name="T7" fmla="*/ 3 h 20"/>
                <a:gd name="T8" fmla="*/ 4 w 60"/>
                <a:gd name="T9" fmla="*/ 0 h 20"/>
                <a:gd name="T10" fmla="*/ 57 w 60"/>
                <a:gd name="T11" fmla="*/ 0 h 20"/>
                <a:gd name="T12" fmla="*/ 60 w 60"/>
                <a:gd name="T13" fmla="*/ 3 h 20"/>
                <a:gd name="T14" fmla="*/ 60 w 60"/>
                <a:gd name="T15" fmla="*/ 16 h 20"/>
                <a:gd name="T16" fmla="*/ 57 w 60"/>
                <a:gd name="T17" fmla="*/ 20 h 20"/>
                <a:gd name="T18" fmla="*/ 28 w 60"/>
                <a:gd name="T19" fmla="*/ 5 h 20"/>
                <a:gd name="T20" fmla="*/ 7 w 60"/>
                <a:gd name="T21" fmla="*/ 5 h 20"/>
                <a:gd name="T22" fmla="*/ 7 w 60"/>
                <a:gd name="T23" fmla="*/ 14 h 20"/>
                <a:gd name="T24" fmla="*/ 28 w 60"/>
                <a:gd name="T25" fmla="*/ 14 h 20"/>
                <a:gd name="T26" fmla="*/ 28 w 60"/>
                <a:gd name="T27" fmla="*/ 5 h 20"/>
                <a:gd name="T28" fmla="*/ 37 w 60"/>
                <a:gd name="T29" fmla="*/ 14 h 20"/>
                <a:gd name="T30" fmla="*/ 33 w 60"/>
                <a:gd name="T31" fmla="*/ 14 h 20"/>
                <a:gd name="T32" fmla="*/ 33 w 60"/>
                <a:gd name="T33" fmla="*/ 5 h 20"/>
                <a:gd name="T34" fmla="*/ 37 w 60"/>
                <a:gd name="T35" fmla="*/ 5 h 20"/>
                <a:gd name="T36" fmla="*/ 37 w 60"/>
                <a:gd name="T37" fmla="*/ 14 h 20"/>
                <a:gd name="T38" fmla="*/ 54 w 60"/>
                <a:gd name="T39" fmla="*/ 14 h 20"/>
                <a:gd name="T40" fmla="*/ 47 w 60"/>
                <a:gd name="T41" fmla="*/ 14 h 20"/>
                <a:gd name="T42" fmla="*/ 47 w 60"/>
                <a:gd name="T43" fmla="*/ 5 h 20"/>
                <a:gd name="T44" fmla="*/ 54 w 60"/>
                <a:gd name="T45" fmla="*/ 5 h 20"/>
                <a:gd name="T46" fmla="*/ 54 w 60"/>
                <a:gd name="T47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20">
                  <a:moveTo>
                    <a:pt x="57" y="20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0" y="18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1"/>
                    <a:pt x="60" y="3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8"/>
                    <a:pt x="59" y="20"/>
                    <a:pt x="57" y="20"/>
                  </a:cubicBezTo>
                  <a:close/>
                  <a:moveTo>
                    <a:pt x="28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28" y="14"/>
                    <a:pt x="28" y="14"/>
                    <a:pt x="28" y="14"/>
                  </a:cubicBezTo>
                  <a:lnTo>
                    <a:pt x="28" y="5"/>
                  </a:lnTo>
                  <a:close/>
                  <a:moveTo>
                    <a:pt x="37" y="14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7" y="5"/>
                    <a:pt x="37" y="5"/>
                    <a:pt x="37" y="5"/>
                  </a:cubicBezTo>
                  <a:lnTo>
                    <a:pt x="37" y="14"/>
                  </a:lnTo>
                  <a:close/>
                  <a:moveTo>
                    <a:pt x="54" y="14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54" y="5"/>
                    <a:pt x="54" y="5"/>
                    <a:pt x="54" y="5"/>
                  </a:cubicBezTo>
                  <a:lnTo>
                    <a:pt x="54" y="1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37">
              <a:extLst>
                <a:ext uri="{FF2B5EF4-FFF2-40B4-BE49-F238E27FC236}">
                  <a16:creationId xmlns:a16="http://schemas.microsoft.com/office/drawing/2014/main" id="{E1513719-C9C1-1274-2089-50AB4F559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0013" y="5787736"/>
              <a:ext cx="177800" cy="60614"/>
            </a:xfrm>
            <a:custGeom>
              <a:avLst/>
              <a:gdLst>
                <a:gd name="T0" fmla="*/ 53 w 56"/>
                <a:gd name="T1" fmla="*/ 19 h 19"/>
                <a:gd name="T2" fmla="*/ 3 w 56"/>
                <a:gd name="T3" fmla="*/ 19 h 19"/>
                <a:gd name="T4" fmla="*/ 0 w 56"/>
                <a:gd name="T5" fmla="*/ 16 h 19"/>
                <a:gd name="T6" fmla="*/ 0 w 56"/>
                <a:gd name="T7" fmla="*/ 3 h 19"/>
                <a:gd name="T8" fmla="*/ 3 w 56"/>
                <a:gd name="T9" fmla="*/ 0 h 19"/>
                <a:gd name="T10" fmla="*/ 53 w 56"/>
                <a:gd name="T11" fmla="*/ 0 h 19"/>
                <a:gd name="T12" fmla="*/ 56 w 56"/>
                <a:gd name="T13" fmla="*/ 3 h 19"/>
                <a:gd name="T14" fmla="*/ 56 w 56"/>
                <a:gd name="T15" fmla="*/ 16 h 19"/>
                <a:gd name="T16" fmla="*/ 53 w 56"/>
                <a:gd name="T17" fmla="*/ 19 h 19"/>
                <a:gd name="T18" fmla="*/ 26 w 56"/>
                <a:gd name="T19" fmla="*/ 5 h 19"/>
                <a:gd name="T20" fmla="*/ 6 w 56"/>
                <a:gd name="T21" fmla="*/ 5 h 19"/>
                <a:gd name="T22" fmla="*/ 6 w 56"/>
                <a:gd name="T23" fmla="*/ 14 h 19"/>
                <a:gd name="T24" fmla="*/ 26 w 56"/>
                <a:gd name="T25" fmla="*/ 14 h 19"/>
                <a:gd name="T26" fmla="*/ 26 w 56"/>
                <a:gd name="T27" fmla="*/ 5 h 19"/>
                <a:gd name="T28" fmla="*/ 34 w 56"/>
                <a:gd name="T29" fmla="*/ 14 h 19"/>
                <a:gd name="T30" fmla="*/ 31 w 56"/>
                <a:gd name="T31" fmla="*/ 14 h 19"/>
                <a:gd name="T32" fmla="*/ 31 w 56"/>
                <a:gd name="T33" fmla="*/ 5 h 19"/>
                <a:gd name="T34" fmla="*/ 34 w 56"/>
                <a:gd name="T35" fmla="*/ 5 h 19"/>
                <a:gd name="T36" fmla="*/ 34 w 56"/>
                <a:gd name="T37" fmla="*/ 14 h 19"/>
                <a:gd name="T38" fmla="*/ 50 w 56"/>
                <a:gd name="T39" fmla="*/ 14 h 19"/>
                <a:gd name="T40" fmla="*/ 44 w 56"/>
                <a:gd name="T41" fmla="*/ 14 h 19"/>
                <a:gd name="T42" fmla="*/ 44 w 56"/>
                <a:gd name="T43" fmla="*/ 5 h 19"/>
                <a:gd name="T44" fmla="*/ 50 w 56"/>
                <a:gd name="T45" fmla="*/ 5 h 19"/>
                <a:gd name="T46" fmla="*/ 50 w 56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9">
                  <a:moveTo>
                    <a:pt x="53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1" y="19"/>
                    <a:pt x="0" y="18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8"/>
                    <a:pt x="55" y="19"/>
                    <a:pt x="53" y="19"/>
                  </a:cubicBezTo>
                  <a:close/>
                  <a:moveTo>
                    <a:pt x="26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6" y="14"/>
                    <a:pt x="26" y="14"/>
                    <a:pt x="26" y="14"/>
                  </a:cubicBezTo>
                  <a:lnTo>
                    <a:pt x="26" y="5"/>
                  </a:lnTo>
                  <a:close/>
                  <a:moveTo>
                    <a:pt x="34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4" y="14"/>
                  </a:lnTo>
                  <a:close/>
                  <a:moveTo>
                    <a:pt x="50" y="14"/>
                  </a:moveTo>
                  <a:cubicBezTo>
                    <a:pt x="44" y="14"/>
                    <a:pt x="44" y="14"/>
                    <a:pt x="44" y="1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0" y="5"/>
                    <a:pt x="50" y="5"/>
                    <a:pt x="50" y="5"/>
                  </a:cubicBezTo>
                  <a:lnTo>
                    <a:pt x="50" y="1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38">
              <a:extLst>
                <a:ext uri="{FF2B5EF4-FFF2-40B4-BE49-F238E27FC236}">
                  <a16:creationId xmlns:a16="http://schemas.microsoft.com/office/drawing/2014/main" id="{B1E93AF0-6840-485F-2837-32D5E09292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0013" y="5841614"/>
              <a:ext cx="177800" cy="60614"/>
            </a:xfrm>
            <a:custGeom>
              <a:avLst/>
              <a:gdLst>
                <a:gd name="T0" fmla="*/ 53 w 56"/>
                <a:gd name="T1" fmla="*/ 19 h 19"/>
                <a:gd name="T2" fmla="*/ 3 w 56"/>
                <a:gd name="T3" fmla="*/ 19 h 19"/>
                <a:gd name="T4" fmla="*/ 0 w 56"/>
                <a:gd name="T5" fmla="*/ 15 h 19"/>
                <a:gd name="T6" fmla="*/ 0 w 56"/>
                <a:gd name="T7" fmla="*/ 3 h 19"/>
                <a:gd name="T8" fmla="*/ 3 w 56"/>
                <a:gd name="T9" fmla="*/ 0 h 19"/>
                <a:gd name="T10" fmla="*/ 53 w 56"/>
                <a:gd name="T11" fmla="*/ 0 h 19"/>
                <a:gd name="T12" fmla="*/ 56 w 56"/>
                <a:gd name="T13" fmla="*/ 3 h 19"/>
                <a:gd name="T14" fmla="*/ 56 w 56"/>
                <a:gd name="T15" fmla="*/ 15 h 19"/>
                <a:gd name="T16" fmla="*/ 53 w 56"/>
                <a:gd name="T17" fmla="*/ 19 h 19"/>
                <a:gd name="T18" fmla="*/ 26 w 56"/>
                <a:gd name="T19" fmla="*/ 5 h 19"/>
                <a:gd name="T20" fmla="*/ 6 w 56"/>
                <a:gd name="T21" fmla="*/ 5 h 19"/>
                <a:gd name="T22" fmla="*/ 6 w 56"/>
                <a:gd name="T23" fmla="*/ 13 h 19"/>
                <a:gd name="T24" fmla="*/ 26 w 56"/>
                <a:gd name="T25" fmla="*/ 13 h 19"/>
                <a:gd name="T26" fmla="*/ 26 w 56"/>
                <a:gd name="T27" fmla="*/ 5 h 19"/>
                <a:gd name="T28" fmla="*/ 34 w 56"/>
                <a:gd name="T29" fmla="*/ 13 h 19"/>
                <a:gd name="T30" fmla="*/ 31 w 56"/>
                <a:gd name="T31" fmla="*/ 13 h 19"/>
                <a:gd name="T32" fmla="*/ 31 w 56"/>
                <a:gd name="T33" fmla="*/ 5 h 19"/>
                <a:gd name="T34" fmla="*/ 34 w 56"/>
                <a:gd name="T35" fmla="*/ 5 h 19"/>
                <a:gd name="T36" fmla="*/ 34 w 56"/>
                <a:gd name="T37" fmla="*/ 13 h 19"/>
                <a:gd name="T38" fmla="*/ 50 w 56"/>
                <a:gd name="T39" fmla="*/ 13 h 19"/>
                <a:gd name="T40" fmla="*/ 44 w 56"/>
                <a:gd name="T41" fmla="*/ 13 h 19"/>
                <a:gd name="T42" fmla="*/ 44 w 56"/>
                <a:gd name="T43" fmla="*/ 5 h 19"/>
                <a:gd name="T44" fmla="*/ 50 w 56"/>
                <a:gd name="T45" fmla="*/ 5 h 19"/>
                <a:gd name="T46" fmla="*/ 50 w 56"/>
                <a:gd name="T4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9">
                  <a:moveTo>
                    <a:pt x="53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1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7"/>
                    <a:pt x="55" y="19"/>
                    <a:pt x="53" y="19"/>
                  </a:cubicBezTo>
                  <a:close/>
                  <a:moveTo>
                    <a:pt x="26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26" y="5"/>
                  </a:lnTo>
                  <a:close/>
                  <a:moveTo>
                    <a:pt x="34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4" y="13"/>
                  </a:lnTo>
                  <a:close/>
                  <a:moveTo>
                    <a:pt x="5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0" y="5"/>
                    <a:pt x="50" y="5"/>
                    <a:pt x="50" y="5"/>
                  </a:cubicBezTo>
                  <a:lnTo>
                    <a:pt x="50" y="1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39">
              <a:extLst>
                <a:ext uri="{FF2B5EF4-FFF2-40B4-BE49-F238E27FC236}">
                  <a16:creationId xmlns:a16="http://schemas.microsoft.com/office/drawing/2014/main" id="{5532A87A-AFCF-0483-2BA5-1C0956F59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2136" y="5890105"/>
              <a:ext cx="191270" cy="63308"/>
            </a:xfrm>
            <a:custGeom>
              <a:avLst/>
              <a:gdLst>
                <a:gd name="T0" fmla="*/ 56 w 60"/>
                <a:gd name="T1" fmla="*/ 20 h 20"/>
                <a:gd name="T2" fmla="*/ 3 w 60"/>
                <a:gd name="T3" fmla="*/ 20 h 20"/>
                <a:gd name="T4" fmla="*/ 0 w 60"/>
                <a:gd name="T5" fmla="*/ 17 h 20"/>
                <a:gd name="T6" fmla="*/ 0 w 60"/>
                <a:gd name="T7" fmla="*/ 3 h 20"/>
                <a:gd name="T8" fmla="*/ 3 w 60"/>
                <a:gd name="T9" fmla="*/ 0 h 20"/>
                <a:gd name="T10" fmla="*/ 56 w 60"/>
                <a:gd name="T11" fmla="*/ 0 h 20"/>
                <a:gd name="T12" fmla="*/ 60 w 60"/>
                <a:gd name="T13" fmla="*/ 3 h 20"/>
                <a:gd name="T14" fmla="*/ 60 w 60"/>
                <a:gd name="T15" fmla="*/ 17 h 20"/>
                <a:gd name="T16" fmla="*/ 56 w 60"/>
                <a:gd name="T17" fmla="*/ 20 h 20"/>
                <a:gd name="T18" fmla="*/ 28 w 60"/>
                <a:gd name="T19" fmla="*/ 5 h 20"/>
                <a:gd name="T20" fmla="*/ 6 w 60"/>
                <a:gd name="T21" fmla="*/ 5 h 20"/>
                <a:gd name="T22" fmla="*/ 6 w 60"/>
                <a:gd name="T23" fmla="*/ 14 h 20"/>
                <a:gd name="T24" fmla="*/ 28 w 60"/>
                <a:gd name="T25" fmla="*/ 14 h 20"/>
                <a:gd name="T26" fmla="*/ 28 w 60"/>
                <a:gd name="T27" fmla="*/ 5 h 20"/>
                <a:gd name="T28" fmla="*/ 36 w 60"/>
                <a:gd name="T29" fmla="*/ 14 h 20"/>
                <a:gd name="T30" fmla="*/ 33 w 60"/>
                <a:gd name="T31" fmla="*/ 14 h 20"/>
                <a:gd name="T32" fmla="*/ 33 w 60"/>
                <a:gd name="T33" fmla="*/ 5 h 20"/>
                <a:gd name="T34" fmla="*/ 36 w 60"/>
                <a:gd name="T35" fmla="*/ 5 h 20"/>
                <a:gd name="T36" fmla="*/ 36 w 60"/>
                <a:gd name="T37" fmla="*/ 14 h 20"/>
                <a:gd name="T38" fmla="*/ 53 w 60"/>
                <a:gd name="T39" fmla="*/ 14 h 20"/>
                <a:gd name="T40" fmla="*/ 46 w 60"/>
                <a:gd name="T41" fmla="*/ 14 h 20"/>
                <a:gd name="T42" fmla="*/ 46 w 60"/>
                <a:gd name="T43" fmla="*/ 5 h 20"/>
                <a:gd name="T44" fmla="*/ 53 w 60"/>
                <a:gd name="T45" fmla="*/ 5 h 20"/>
                <a:gd name="T46" fmla="*/ 53 w 60"/>
                <a:gd name="T47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20">
                  <a:moveTo>
                    <a:pt x="56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0" y="18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1"/>
                    <a:pt x="60" y="3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8" y="20"/>
                    <a:pt x="56" y="20"/>
                  </a:cubicBezTo>
                  <a:close/>
                  <a:moveTo>
                    <a:pt x="28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8" y="14"/>
                    <a:pt x="28" y="14"/>
                    <a:pt x="28" y="14"/>
                  </a:cubicBezTo>
                  <a:lnTo>
                    <a:pt x="28" y="5"/>
                  </a:lnTo>
                  <a:close/>
                  <a:moveTo>
                    <a:pt x="36" y="14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6" y="5"/>
                    <a:pt x="36" y="5"/>
                    <a:pt x="36" y="5"/>
                  </a:cubicBezTo>
                  <a:lnTo>
                    <a:pt x="36" y="14"/>
                  </a:lnTo>
                  <a:close/>
                  <a:moveTo>
                    <a:pt x="53" y="14"/>
                  </a:moveTo>
                  <a:cubicBezTo>
                    <a:pt x="46" y="14"/>
                    <a:pt x="46" y="14"/>
                    <a:pt x="46" y="14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53" y="5"/>
                    <a:pt x="53" y="5"/>
                    <a:pt x="53" y="5"/>
                  </a:cubicBezTo>
                  <a:lnTo>
                    <a:pt x="53" y="1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40">
              <a:extLst>
                <a:ext uri="{FF2B5EF4-FFF2-40B4-BE49-F238E27FC236}">
                  <a16:creationId xmlns:a16="http://schemas.microsoft.com/office/drawing/2014/main" id="{E27689EF-91BE-E153-A894-489A2A7C94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0013" y="5941290"/>
              <a:ext cx="177800" cy="60614"/>
            </a:xfrm>
            <a:custGeom>
              <a:avLst/>
              <a:gdLst>
                <a:gd name="T0" fmla="*/ 53 w 56"/>
                <a:gd name="T1" fmla="*/ 19 h 19"/>
                <a:gd name="T2" fmla="*/ 4 w 56"/>
                <a:gd name="T3" fmla="*/ 19 h 19"/>
                <a:gd name="T4" fmla="*/ 0 w 56"/>
                <a:gd name="T5" fmla="*/ 16 h 19"/>
                <a:gd name="T6" fmla="*/ 0 w 56"/>
                <a:gd name="T7" fmla="*/ 4 h 19"/>
                <a:gd name="T8" fmla="*/ 4 w 56"/>
                <a:gd name="T9" fmla="*/ 0 h 19"/>
                <a:gd name="T10" fmla="*/ 53 w 56"/>
                <a:gd name="T11" fmla="*/ 0 h 19"/>
                <a:gd name="T12" fmla="*/ 56 w 56"/>
                <a:gd name="T13" fmla="*/ 4 h 19"/>
                <a:gd name="T14" fmla="*/ 56 w 56"/>
                <a:gd name="T15" fmla="*/ 16 h 19"/>
                <a:gd name="T16" fmla="*/ 53 w 56"/>
                <a:gd name="T17" fmla="*/ 19 h 19"/>
                <a:gd name="T18" fmla="*/ 27 w 56"/>
                <a:gd name="T19" fmla="*/ 6 h 19"/>
                <a:gd name="T20" fmla="*/ 6 w 56"/>
                <a:gd name="T21" fmla="*/ 6 h 19"/>
                <a:gd name="T22" fmla="*/ 6 w 56"/>
                <a:gd name="T23" fmla="*/ 14 h 19"/>
                <a:gd name="T24" fmla="*/ 27 w 56"/>
                <a:gd name="T25" fmla="*/ 14 h 19"/>
                <a:gd name="T26" fmla="*/ 27 w 56"/>
                <a:gd name="T27" fmla="*/ 6 h 19"/>
                <a:gd name="T28" fmla="*/ 34 w 56"/>
                <a:gd name="T29" fmla="*/ 14 h 19"/>
                <a:gd name="T30" fmla="*/ 31 w 56"/>
                <a:gd name="T31" fmla="*/ 14 h 19"/>
                <a:gd name="T32" fmla="*/ 31 w 56"/>
                <a:gd name="T33" fmla="*/ 6 h 19"/>
                <a:gd name="T34" fmla="*/ 34 w 56"/>
                <a:gd name="T35" fmla="*/ 6 h 19"/>
                <a:gd name="T36" fmla="*/ 34 w 56"/>
                <a:gd name="T37" fmla="*/ 14 h 19"/>
                <a:gd name="T38" fmla="*/ 50 w 56"/>
                <a:gd name="T39" fmla="*/ 14 h 19"/>
                <a:gd name="T40" fmla="*/ 44 w 56"/>
                <a:gd name="T41" fmla="*/ 14 h 19"/>
                <a:gd name="T42" fmla="*/ 44 w 56"/>
                <a:gd name="T43" fmla="*/ 6 h 19"/>
                <a:gd name="T44" fmla="*/ 50 w 56"/>
                <a:gd name="T45" fmla="*/ 6 h 19"/>
                <a:gd name="T46" fmla="*/ 50 w 56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9">
                  <a:moveTo>
                    <a:pt x="5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8"/>
                    <a:pt x="0" y="1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8"/>
                    <a:pt x="55" y="19"/>
                    <a:pt x="53" y="19"/>
                  </a:cubicBezTo>
                  <a:close/>
                  <a:moveTo>
                    <a:pt x="27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6"/>
                  </a:lnTo>
                  <a:close/>
                  <a:moveTo>
                    <a:pt x="34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14"/>
                  </a:lnTo>
                  <a:close/>
                  <a:moveTo>
                    <a:pt x="50" y="14"/>
                  </a:moveTo>
                  <a:cubicBezTo>
                    <a:pt x="44" y="14"/>
                    <a:pt x="44" y="14"/>
                    <a:pt x="44" y="14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50" y="6"/>
                    <a:pt x="50" y="6"/>
                    <a:pt x="50" y="6"/>
                  </a:cubicBezTo>
                  <a:lnTo>
                    <a:pt x="50" y="1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1">
              <a:extLst>
                <a:ext uri="{FF2B5EF4-FFF2-40B4-BE49-F238E27FC236}">
                  <a16:creationId xmlns:a16="http://schemas.microsoft.com/office/drawing/2014/main" id="{9A31A46F-1C8C-4FC0-9A9A-9613CCEBA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6212" y="5838920"/>
              <a:ext cx="192617" cy="63308"/>
            </a:xfrm>
            <a:custGeom>
              <a:avLst/>
              <a:gdLst>
                <a:gd name="T0" fmla="*/ 56 w 60"/>
                <a:gd name="T1" fmla="*/ 20 h 20"/>
                <a:gd name="T2" fmla="*/ 4 w 60"/>
                <a:gd name="T3" fmla="*/ 20 h 20"/>
                <a:gd name="T4" fmla="*/ 0 w 60"/>
                <a:gd name="T5" fmla="*/ 17 h 20"/>
                <a:gd name="T6" fmla="*/ 0 w 60"/>
                <a:gd name="T7" fmla="*/ 3 h 20"/>
                <a:gd name="T8" fmla="*/ 4 w 60"/>
                <a:gd name="T9" fmla="*/ 0 h 20"/>
                <a:gd name="T10" fmla="*/ 56 w 60"/>
                <a:gd name="T11" fmla="*/ 0 h 20"/>
                <a:gd name="T12" fmla="*/ 60 w 60"/>
                <a:gd name="T13" fmla="*/ 3 h 20"/>
                <a:gd name="T14" fmla="*/ 60 w 60"/>
                <a:gd name="T15" fmla="*/ 17 h 20"/>
                <a:gd name="T16" fmla="*/ 56 w 60"/>
                <a:gd name="T17" fmla="*/ 20 h 20"/>
                <a:gd name="T18" fmla="*/ 28 w 60"/>
                <a:gd name="T19" fmla="*/ 6 h 20"/>
                <a:gd name="T20" fmla="*/ 7 w 60"/>
                <a:gd name="T21" fmla="*/ 6 h 20"/>
                <a:gd name="T22" fmla="*/ 7 w 60"/>
                <a:gd name="T23" fmla="*/ 14 h 20"/>
                <a:gd name="T24" fmla="*/ 28 w 60"/>
                <a:gd name="T25" fmla="*/ 14 h 20"/>
                <a:gd name="T26" fmla="*/ 28 w 60"/>
                <a:gd name="T27" fmla="*/ 6 h 20"/>
                <a:gd name="T28" fmla="*/ 37 w 60"/>
                <a:gd name="T29" fmla="*/ 14 h 20"/>
                <a:gd name="T30" fmla="*/ 33 w 60"/>
                <a:gd name="T31" fmla="*/ 14 h 20"/>
                <a:gd name="T32" fmla="*/ 33 w 60"/>
                <a:gd name="T33" fmla="*/ 6 h 20"/>
                <a:gd name="T34" fmla="*/ 37 w 60"/>
                <a:gd name="T35" fmla="*/ 6 h 20"/>
                <a:gd name="T36" fmla="*/ 37 w 60"/>
                <a:gd name="T37" fmla="*/ 14 h 20"/>
                <a:gd name="T38" fmla="*/ 53 w 60"/>
                <a:gd name="T39" fmla="*/ 14 h 20"/>
                <a:gd name="T40" fmla="*/ 47 w 60"/>
                <a:gd name="T41" fmla="*/ 14 h 20"/>
                <a:gd name="T42" fmla="*/ 47 w 60"/>
                <a:gd name="T43" fmla="*/ 6 h 20"/>
                <a:gd name="T44" fmla="*/ 53 w 60"/>
                <a:gd name="T45" fmla="*/ 6 h 20"/>
                <a:gd name="T46" fmla="*/ 53 w 60"/>
                <a:gd name="T47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20">
                  <a:moveTo>
                    <a:pt x="56" y="20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3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9"/>
                    <a:pt x="58" y="20"/>
                    <a:pt x="56" y="20"/>
                  </a:cubicBezTo>
                  <a:close/>
                  <a:moveTo>
                    <a:pt x="28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28" y="14"/>
                    <a:pt x="28" y="14"/>
                    <a:pt x="28" y="14"/>
                  </a:cubicBezTo>
                  <a:lnTo>
                    <a:pt x="28" y="6"/>
                  </a:lnTo>
                  <a:close/>
                  <a:moveTo>
                    <a:pt x="37" y="14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7" y="6"/>
                    <a:pt x="37" y="6"/>
                    <a:pt x="37" y="6"/>
                  </a:cubicBezTo>
                  <a:lnTo>
                    <a:pt x="37" y="14"/>
                  </a:lnTo>
                  <a:close/>
                  <a:moveTo>
                    <a:pt x="53" y="14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3" y="6"/>
                    <a:pt x="53" y="6"/>
                    <a:pt x="53" y="6"/>
                  </a:cubicBezTo>
                  <a:lnTo>
                    <a:pt x="53" y="1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2">
              <a:extLst>
                <a:ext uri="{FF2B5EF4-FFF2-40B4-BE49-F238E27FC236}">
                  <a16:creationId xmlns:a16="http://schemas.microsoft.com/office/drawing/2014/main" id="{ED6DDED3-4189-B1D6-54FD-DFAE0DE1D4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1804" y="5890105"/>
              <a:ext cx="179147" cy="60614"/>
            </a:xfrm>
            <a:custGeom>
              <a:avLst/>
              <a:gdLst>
                <a:gd name="T0" fmla="*/ 53 w 56"/>
                <a:gd name="T1" fmla="*/ 19 h 19"/>
                <a:gd name="T2" fmla="*/ 4 w 56"/>
                <a:gd name="T3" fmla="*/ 19 h 19"/>
                <a:gd name="T4" fmla="*/ 0 w 56"/>
                <a:gd name="T5" fmla="*/ 16 h 19"/>
                <a:gd name="T6" fmla="*/ 0 w 56"/>
                <a:gd name="T7" fmla="*/ 3 h 19"/>
                <a:gd name="T8" fmla="*/ 4 w 56"/>
                <a:gd name="T9" fmla="*/ 0 h 19"/>
                <a:gd name="T10" fmla="*/ 53 w 56"/>
                <a:gd name="T11" fmla="*/ 0 h 19"/>
                <a:gd name="T12" fmla="*/ 56 w 56"/>
                <a:gd name="T13" fmla="*/ 3 h 19"/>
                <a:gd name="T14" fmla="*/ 56 w 56"/>
                <a:gd name="T15" fmla="*/ 16 h 19"/>
                <a:gd name="T16" fmla="*/ 53 w 56"/>
                <a:gd name="T17" fmla="*/ 19 h 19"/>
                <a:gd name="T18" fmla="*/ 27 w 56"/>
                <a:gd name="T19" fmla="*/ 5 h 19"/>
                <a:gd name="T20" fmla="*/ 6 w 56"/>
                <a:gd name="T21" fmla="*/ 5 h 19"/>
                <a:gd name="T22" fmla="*/ 6 w 56"/>
                <a:gd name="T23" fmla="*/ 14 h 19"/>
                <a:gd name="T24" fmla="*/ 27 w 56"/>
                <a:gd name="T25" fmla="*/ 14 h 19"/>
                <a:gd name="T26" fmla="*/ 27 w 56"/>
                <a:gd name="T27" fmla="*/ 5 h 19"/>
                <a:gd name="T28" fmla="*/ 34 w 56"/>
                <a:gd name="T29" fmla="*/ 14 h 19"/>
                <a:gd name="T30" fmla="*/ 31 w 56"/>
                <a:gd name="T31" fmla="*/ 14 h 19"/>
                <a:gd name="T32" fmla="*/ 31 w 56"/>
                <a:gd name="T33" fmla="*/ 5 h 19"/>
                <a:gd name="T34" fmla="*/ 34 w 56"/>
                <a:gd name="T35" fmla="*/ 5 h 19"/>
                <a:gd name="T36" fmla="*/ 34 w 56"/>
                <a:gd name="T37" fmla="*/ 14 h 19"/>
                <a:gd name="T38" fmla="*/ 50 w 56"/>
                <a:gd name="T39" fmla="*/ 14 h 19"/>
                <a:gd name="T40" fmla="*/ 44 w 56"/>
                <a:gd name="T41" fmla="*/ 14 h 19"/>
                <a:gd name="T42" fmla="*/ 44 w 56"/>
                <a:gd name="T43" fmla="*/ 5 h 19"/>
                <a:gd name="T44" fmla="*/ 50 w 56"/>
                <a:gd name="T45" fmla="*/ 5 h 19"/>
                <a:gd name="T46" fmla="*/ 50 w 56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9">
                  <a:moveTo>
                    <a:pt x="5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7"/>
                    <a:pt x="55" y="19"/>
                    <a:pt x="53" y="19"/>
                  </a:cubicBezTo>
                  <a:close/>
                  <a:moveTo>
                    <a:pt x="27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5"/>
                  </a:lnTo>
                  <a:close/>
                  <a:moveTo>
                    <a:pt x="34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4" y="14"/>
                  </a:lnTo>
                  <a:close/>
                  <a:moveTo>
                    <a:pt x="50" y="14"/>
                  </a:moveTo>
                  <a:cubicBezTo>
                    <a:pt x="44" y="14"/>
                    <a:pt x="44" y="14"/>
                    <a:pt x="44" y="1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0" y="5"/>
                    <a:pt x="50" y="5"/>
                    <a:pt x="50" y="5"/>
                  </a:cubicBezTo>
                  <a:lnTo>
                    <a:pt x="50" y="14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3">
              <a:extLst>
                <a:ext uri="{FF2B5EF4-FFF2-40B4-BE49-F238E27FC236}">
                  <a16:creationId xmlns:a16="http://schemas.microsoft.com/office/drawing/2014/main" id="{F7B60FA6-6BA2-E42B-3EA7-8FAD571E1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1804" y="5943984"/>
              <a:ext cx="179147" cy="57920"/>
            </a:xfrm>
            <a:custGeom>
              <a:avLst/>
              <a:gdLst>
                <a:gd name="T0" fmla="*/ 53 w 56"/>
                <a:gd name="T1" fmla="*/ 18 h 18"/>
                <a:gd name="T2" fmla="*/ 4 w 56"/>
                <a:gd name="T3" fmla="*/ 18 h 18"/>
                <a:gd name="T4" fmla="*/ 0 w 56"/>
                <a:gd name="T5" fmla="*/ 15 h 18"/>
                <a:gd name="T6" fmla="*/ 0 w 56"/>
                <a:gd name="T7" fmla="*/ 3 h 18"/>
                <a:gd name="T8" fmla="*/ 4 w 56"/>
                <a:gd name="T9" fmla="*/ 0 h 18"/>
                <a:gd name="T10" fmla="*/ 53 w 56"/>
                <a:gd name="T11" fmla="*/ 0 h 18"/>
                <a:gd name="T12" fmla="*/ 56 w 56"/>
                <a:gd name="T13" fmla="*/ 3 h 18"/>
                <a:gd name="T14" fmla="*/ 56 w 56"/>
                <a:gd name="T15" fmla="*/ 15 h 18"/>
                <a:gd name="T16" fmla="*/ 53 w 56"/>
                <a:gd name="T17" fmla="*/ 18 h 18"/>
                <a:gd name="T18" fmla="*/ 27 w 56"/>
                <a:gd name="T19" fmla="*/ 5 h 18"/>
                <a:gd name="T20" fmla="*/ 6 w 56"/>
                <a:gd name="T21" fmla="*/ 5 h 18"/>
                <a:gd name="T22" fmla="*/ 6 w 56"/>
                <a:gd name="T23" fmla="*/ 13 h 18"/>
                <a:gd name="T24" fmla="*/ 27 w 56"/>
                <a:gd name="T25" fmla="*/ 13 h 18"/>
                <a:gd name="T26" fmla="*/ 27 w 56"/>
                <a:gd name="T27" fmla="*/ 5 h 18"/>
                <a:gd name="T28" fmla="*/ 34 w 56"/>
                <a:gd name="T29" fmla="*/ 13 h 18"/>
                <a:gd name="T30" fmla="*/ 31 w 56"/>
                <a:gd name="T31" fmla="*/ 13 h 18"/>
                <a:gd name="T32" fmla="*/ 31 w 56"/>
                <a:gd name="T33" fmla="*/ 5 h 18"/>
                <a:gd name="T34" fmla="*/ 34 w 56"/>
                <a:gd name="T35" fmla="*/ 5 h 18"/>
                <a:gd name="T36" fmla="*/ 34 w 56"/>
                <a:gd name="T37" fmla="*/ 13 h 18"/>
                <a:gd name="T38" fmla="*/ 50 w 56"/>
                <a:gd name="T39" fmla="*/ 13 h 18"/>
                <a:gd name="T40" fmla="*/ 44 w 56"/>
                <a:gd name="T41" fmla="*/ 13 h 18"/>
                <a:gd name="T42" fmla="*/ 44 w 56"/>
                <a:gd name="T43" fmla="*/ 5 h 18"/>
                <a:gd name="T44" fmla="*/ 50 w 56"/>
                <a:gd name="T45" fmla="*/ 5 h 18"/>
                <a:gd name="T46" fmla="*/ 50 w 56"/>
                <a:gd name="T4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8">
                  <a:moveTo>
                    <a:pt x="53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7"/>
                    <a:pt x="55" y="18"/>
                    <a:pt x="53" y="18"/>
                  </a:cubicBezTo>
                  <a:close/>
                  <a:moveTo>
                    <a:pt x="27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7" y="5"/>
                  </a:lnTo>
                  <a:close/>
                  <a:moveTo>
                    <a:pt x="34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4" y="13"/>
                  </a:lnTo>
                  <a:close/>
                  <a:moveTo>
                    <a:pt x="5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0" y="5"/>
                    <a:pt x="50" y="5"/>
                    <a:pt x="50" y="5"/>
                  </a:cubicBezTo>
                  <a:lnTo>
                    <a:pt x="50" y="1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44">
              <a:extLst>
                <a:ext uri="{FF2B5EF4-FFF2-40B4-BE49-F238E27FC236}">
                  <a16:creationId xmlns:a16="http://schemas.microsoft.com/office/drawing/2014/main" id="{561DB9D7-74CB-C5F1-042A-3EC619C78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44943" y="5943984"/>
              <a:ext cx="179147" cy="57920"/>
            </a:xfrm>
            <a:custGeom>
              <a:avLst/>
              <a:gdLst>
                <a:gd name="T0" fmla="*/ 53 w 56"/>
                <a:gd name="T1" fmla="*/ 18 h 18"/>
                <a:gd name="T2" fmla="*/ 4 w 56"/>
                <a:gd name="T3" fmla="*/ 18 h 18"/>
                <a:gd name="T4" fmla="*/ 0 w 56"/>
                <a:gd name="T5" fmla="*/ 15 h 18"/>
                <a:gd name="T6" fmla="*/ 0 w 56"/>
                <a:gd name="T7" fmla="*/ 3 h 18"/>
                <a:gd name="T8" fmla="*/ 4 w 56"/>
                <a:gd name="T9" fmla="*/ 0 h 18"/>
                <a:gd name="T10" fmla="*/ 53 w 56"/>
                <a:gd name="T11" fmla="*/ 0 h 18"/>
                <a:gd name="T12" fmla="*/ 56 w 56"/>
                <a:gd name="T13" fmla="*/ 3 h 18"/>
                <a:gd name="T14" fmla="*/ 56 w 56"/>
                <a:gd name="T15" fmla="*/ 15 h 18"/>
                <a:gd name="T16" fmla="*/ 53 w 56"/>
                <a:gd name="T17" fmla="*/ 18 h 18"/>
                <a:gd name="T18" fmla="*/ 27 w 56"/>
                <a:gd name="T19" fmla="*/ 5 h 18"/>
                <a:gd name="T20" fmla="*/ 6 w 56"/>
                <a:gd name="T21" fmla="*/ 5 h 18"/>
                <a:gd name="T22" fmla="*/ 6 w 56"/>
                <a:gd name="T23" fmla="*/ 13 h 18"/>
                <a:gd name="T24" fmla="*/ 27 w 56"/>
                <a:gd name="T25" fmla="*/ 13 h 18"/>
                <a:gd name="T26" fmla="*/ 27 w 56"/>
                <a:gd name="T27" fmla="*/ 5 h 18"/>
                <a:gd name="T28" fmla="*/ 34 w 56"/>
                <a:gd name="T29" fmla="*/ 13 h 18"/>
                <a:gd name="T30" fmla="*/ 31 w 56"/>
                <a:gd name="T31" fmla="*/ 13 h 18"/>
                <a:gd name="T32" fmla="*/ 31 w 56"/>
                <a:gd name="T33" fmla="*/ 5 h 18"/>
                <a:gd name="T34" fmla="*/ 34 w 56"/>
                <a:gd name="T35" fmla="*/ 5 h 18"/>
                <a:gd name="T36" fmla="*/ 34 w 56"/>
                <a:gd name="T37" fmla="*/ 13 h 18"/>
                <a:gd name="T38" fmla="*/ 50 w 56"/>
                <a:gd name="T39" fmla="*/ 13 h 18"/>
                <a:gd name="T40" fmla="*/ 44 w 56"/>
                <a:gd name="T41" fmla="*/ 13 h 18"/>
                <a:gd name="T42" fmla="*/ 44 w 56"/>
                <a:gd name="T43" fmla="*/ 5 h 18"/>
                <a:gd name="T44" fmla="*/ 50 w 56"/>
                <a:gd name="T45" fmla="*/ 5 h 18"/>
                <a:gd name="T46" fmla="*/ 50 w 56"/>
                <a:gd name="T4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8">
                  <a:moveTo>
                    <a:pt x="53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7"/>
                    <a:pt x="55" y="18"/>
                    <a:pt x="53" y="18"/>
                  </a:cubicBezTo>
                  <a:close/>
                  <a:moveTo>
                    <a:pt x="27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7" y="5"/>
                  </a:lnTo>
                  <a:close/>
                  <a:moveTo>
                    <a:pt x="34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4" y="13"/>
                  </a:lnTo>
                  <a:close/>
                  <a:moveTo>
                    <a:pt x="5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0" y="5"/>
                    <a:pt x="50" y="5"/>
                    <a:pt x="50" y="5"/>
                  </a:cubicBezTo>
                  <a:lnTo>
                    <a:pt x="50" y="1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45">
              <a:extLst>
                <a:ext uri="{FF2B5EF4-FFF2-40B4-BE49-F238E27FC236}">
                  <a16:creationId xmlns:a16="http://schemas.microsoft.com/office/drawing/2014/main" id="{F4AFAA71-C611-66E0-44D0-B048B30F9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9350" y="5890105"/>
              <a:ext cx="179147" cy="60614"/>
            </a:xfrm>
            <a:custGeom>
              <a:avLst/>
              <a:gdLst>
                <a:gd name="T0" fmla="*/ 53 w 56"/>
                <a:gd name="T1" fmla="*/ 19 h 19"/>
                <a:gd name="T2" fmla="*/ 4 w 56"/>
                <a:gd name="T3" fmla="*/ 19 h 19"/>
                <a:gd name="T4" fmla="*/ 0 w 56"/>
                <a:gd name="T5" fmla="*/ 15 h 19"/>
                <a:gd name="T6" fmla="*/ 0 w 56"/>
                <a:gd name="T7" fmla="*/ 3 h 19"/>
                <a:gd name="T8" fmla="*/ 4 w 56"/>
                <a:gd name="T9" fmla="*/ 0 h 19"/>
                <a:gd name="T10" fmla="*/ 53 w 56"/>
                <a:gd name="T11" fmla="*/ 0 h 19"/>
                <a:gd name="T12" fmla="*/ 56 w 56"/>
                <a:gd name="T13" fmla="*/ 3 h 19"/>
                <a:gd name="T14" fmla="*/ 56 w 56"/>
                <a:gd name="T15" fmla="*/ 15 h 19"/>
                <a:gd name="T16" fmla="*/ 53 w 56"/>
                <a:gd name="T17" fmla="*/ 19 h 19"/>
                <a:gd name="T18" fmla="*/ 27 w 56"/>
                <a:gd name="T19" fmla="*/ 5 h 19"/>
                <a:gd name="T20" fmla="*/ 6 w 56"/>
                <a:gd name="T21" fmla="*/ 5 h 19"/>
                <a:gd name="T22" fmla="*/ 6 w 56"/>
                <a:gd name="T23" fmla="*/ 13 h 19"/>
                <a:gd name="T24" fmla="*/ 27 w 56"/>
                <a:gd name="T25" fmla="*/ 13 h 19"/>
                <a:gd name="T26" fmla="*/ 27 w 56"/>
                <a:gd name="T27" fmla="*/ 5 h 19"/>
                <a:gd name="T28" fmla="*/ 34 w 56"/>
                <a:gd name="T29" fmla="*/ 13 h 19"/>
                <a:gd name="T30" fmla="*/ 31 w 56"/>
                <a:gd name="T31" fmla="*/ 13 h 19"/>
                <a:gd name="T32" fmla="*/ 31 w 56"/>
                <a:gd name="T33" fmla="*/ 5 h 19"/>
                <a:gd name="T34" fmla="*/ 34 w 56"/>
                <a:gd name="T35" fmla="*/ 5 h 19"/>
                <a:gd name="T36" fmla="*/ 34 w 56"/>
                <a:gd name="T37" fmla="*/ 13 h 19"/>
                <a:gd name="T38" fmla="*/ 50 w 56"/>
                <a:gd name="T39" fmla="*/ 13 h 19"/>
                <a:gd name="T40" fmla="*/ 44 w 56"/>
                <a:gd name="T41" fmla="*/ 13 h 19"/>
                <a:gd name="T42" fmla="*/ 44 w 56"/>
                <a:gd name="T43" fmla="*/ 5 h 19"/>
                <a:gd name="T44" fmla="*/ 50 w 56"/>
                <a:gd name="T45" fmla="*/ 5 h 19"/>
                <a:gd name="T46" fmla="*/ 50 w 56"/>
                <a:gd name="T47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19">
                  <a:moveTo>
                    <a:pt x="5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7"/>
                    <a:pt x="55" y="19"/>
                    <a:pt x="53" y="19"/>
                  </a:cubicBezTo>
                  <a:close/>
                  <a:moveTo>
                    <a:pt x="27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27" y="5"/>
                  </a:lnTo>
                  <a:close/>
                  <a:moveTo>
                    <a:pt x="34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4" y="13"/>
                  </a:lnTo>
                  <a:close/>
                  <a:moveTo>
                    <a:pt x="50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0" y="5"/>
                    <a:pt x="50" y="5"/>
                    <a:pt x="50" y="5"/>
                  </a:cubicBezTo>
                  <a:lnTo>
                    <a:pt x="50" y="13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B82CC80-DFE1-859B-4942-ACBEEF1458E6}"/>
                </a:ext>
              </a:extLst>
            </p:cNvPr>
            <p:cNvGrpSpPr/>
            <p:nvPr/>
          </p:nvGrpSpPr>
          <p:grpSpPr>
            <a:xfrm>
              <a:off x="8690694" y="5674719"/>
              <a:ext cx="313844" cy="447193"/>
              <a:chOff x="8694456" y="5352665"/>
              <a:chExt cx="313844" cy="447193"/>
            </a:xfrm>
          </p:grpSpPr>
          <p:sp>
            <p:nvSpPr>
              <p:cNvPr id="58" name="Freeform 133">
                <a:extLst>
                  <a:ext uri="{FF2B5EF4-FFF2-40B4-BE49-F238E27FC236}">
                    <a16:creationId xmlns:a16="http://schemas.microsoft.com/office/drawing/2014/main" id="{D226C0F3-D575-0BB5-2B45-6FF5007AA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4456" y="5352665"/>
                <a:ext cx="313844" cy="447193"/>
              </a:xfrm>
              <a:custGeom>
                <a:avLst/>
                <a:gdLst>
                  <a:gd name="T0" fmla="*/ 45 w 233"/>
                  <a:gd name="T1" fmla="*/ 332 h 332"/>
                  <a:gd name="T2" fmla="*/ 233 w 233"/>
                  <a:gd name="T3" fmla="*/ 0 h 332"/>
                  <a:gd name="T4" fmla="*/ 188 w 233"/>
                  <a:gd name="T5" fmla="*/ 0 h 332"/>
                  <a:gd name="T6" fmla="*/ 0 w 233"/>
                  <a:gd name="T7" fmla="*/ 332 h 332"/>
                  <a:gd name="T8" fmla="*/ 45 w 233"/>
                  <a:gd name="T9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332">
                    <a:moveTo>
                      <a:pt x="45" y="332"/>
                    </a:moveTo>
                    <a:lnTo>
                      <a:pt x="233" y="0"/>
                    </a:lnTo>
                    <a:lnTo>
                      <a:pt x="188" y="0"/>
                    </a:lnTo>
                    <a:lnTo>
                      <a:pt x="0" y="332"/>
                    </a:lnTo>
                    <a:lnTo>
                      <a:pt x="45" y="332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33">
                <a:extLst>
                  <a:ext uri="{FF2B5EF4-FFF2-40B4-BE49-F238E27FC236}">
                    <a16:creationId xmlns:a16="http://schemas.microsoft.com/office/drawing/2014/main" id="{E44B0CD9-61FF-1701-0304-2628A095E83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694456" y="5352665"/>
                <a:ext cx="313844" cy="447193"/>
              </a:xfrm>
              <a:custGeom>
                <a:avLst/>
                <a:gdLst>
                  <a:gd name="T0" fmla="*/ 45 w 233"/>
                  <a:gd name="T1" fmla="*/ 332 h 332"/>
                  <a:gd name="T2" fmla="*/ 233 w 233"/>
                  <a:gd name="T3" fmla="*/ 0 h 332"/>
                  <a:gd name="T4" fmla="*/ 188 w 233"/>
                  <a:gd name="T5" fmla="*/ 0 h 332"/>
                  <a:gd name="T6" fmla="*/ 0 w 233"/>
                  <a:gd name="T7" fmla="*/ 332 h 332"/>
                  <a:gd name="T8" fmla="*/ 45 w 233"/>
                  <a:gd name="T9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332">
                    <a:moveTo>
                      <a:pt x="45" y="332"/>
                    </a:moveTo>
                    <a:lnTo>
                      <a:pt x="233" y="0"/>
                    </a:lnTo>
                    <a:lnTo>
                      <a:pt x="188" y="0"/>
                    </a:lnTo>
                    <a:lnTo>
                      <a:pt x="0" y="332"/>
                    </a:lnTo>
                    <a:lnTo>
                      <a:pt x="45" y="332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24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4" grpId="0"/>
      <p:bldP spid="50" grpId="0"/>
      <p:bldP spid="55" grpId="0"/>
      <p:bldP spid="5" grpId="0" animBg="1"/>
      <p:bldP spid="52" grpId="0" animBg="1"/>
      <p:bldP spid="57" grpId="0" animBg="1"/>
      <p:bldP spid="10" grpId="0" animBg="1"/>
      <p:bldP spid="11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756C-78A6-4227-8D31-39860B78A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requirements for the future</a:t>
            </a:r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37780C7-3ADE-4BFF-88C6-8D0BAF4D6D77}"/>
              </a:ext>
            </a:extLst>
          </p:cNvPr>
          <p:cNvSpPr txBox="1"/>
          <p:nvPr/>
        </p:nvSpPr>
        <p:spPr>
          <a:xfrm>
            <a:off x="3547432" y="1428285"/>
            <a:ext cx="2262736" cy="2705565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Stable long term energy strategy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6035E6-004C-491F-ABEB-C0BE1B85F6AE}"/>
              </a:ext>
            </a:extLst>
          </p:cNvPr>
          <p:cNvSpPr txBox="1"/>
          <p:nvPr/>
        </p:nvSpPr>
        <p:spPr>
          <a:xfrm>
            <a:off x="5872758" y="1428285"/>
            <a:ext cx="2262736" cy="270556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Clear path towards decarbonisation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A540FA1-C45C-40F2-8928-711DDE361B70}"/>
              </a:ext>
            </a:extLst>
          </p:cNvPr>
          <p:cNvSpPr txBox="1"/>
          <p:nvPr/>
        </p:nvSpPr>
        <p:spPr>
          <a:xfrm>
            <a:off x="3547432" y="4219574"/>
            <a:ext cx="4588062" cy="1491049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Measures to create equal level playing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73079-C664-147B-30B9-91B7B8EC3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4C48-441B-4DCE-AABB-8B715F5E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202" y="2325831"/>
            <a:ext cx="6263956" cy="2300407"/>
          </a:xfrm>
        </p:spPr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49F9-11FE-4D77-AF15-8566DE62A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01" y="1339850"/>
            <a:ext cx="876300" cy="690562"/>
          </a:xfrm>
        </p:spPr>
        <p:txBody>
          <a:bodyPr/>
          <a:lstStyle/>
          <a:p>
            <a:r>
              <a:rPr lang="en-GB"/>
              <a:t>04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275E7-1CE8-25B7-8576-D0EF0D0B7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2831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4C48-441B-4DCE-AABB-8B715F5E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202" y="2325831"/>
            <a:ext cx="6263956" cy="2300407"/>
          </a:xfrm>
        </p:spPr>
        <p:txBody>
          <a:bodyPr/>
          <a:lstStyle/>
          <a:p>
            <a:r>
              <a:rPr lang="en-GB" dirty="0"/>
              <a:t>How can KPMG help Energy Managers?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49F9-11FE-4D77-AF15-8566DE62A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01" y="1339850"/>
            <a:ext cx="876300" cy="690562"/>
          </a:xfrm>
        </p:spPr>
        <p:txBody>
          <a:bodyPr/>
          <a:lstStyle/>
          <a:p>
            <a:r>
              <a:rPr lang="en-GB" dirty="0"/>
              <a:t>05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275E7-1CE8-25B7-8576-D0EF0D0B7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5871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9C2767-C4F6-F1FA-FA81-535652A7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Energy supply uncertainty | The need for an appropriate mix…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E94734-956B-F425-546D-74E564E8A4CA}"/>
              </a:ext>
            </a:extLst>
          </p:cNvPr>
          <p:cNvGrpSpPr/>
          <p:nvPr/>
        </p:nvGrpSpPr>
        <p:grpSpPr>
          <a:xfrm>
            <a:off x="1082376" y="1366417"/>
            <a:ext cx="9862433" cy="3793411"/>
            <a:chOff x="998400" y="1114491"/>
            <a:chExt cx="10888801" cy="4902200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8" name="Chart 7">
                  <a:extLst>
                    <a:ext uri="{FF2B5EF4-FFF2-40B4-BE49-F238E27FC236}">
                      <a16:creationId xmlns:a16="http://schemas.microsoft.com/office/drawing/2014/main" id="{8EB84A2F-A6A6-DCB9-5A13-08377CBF68AE}"/>
                    </a:ext>
                  </a:extLst>
                </p:cNvPr>
                <p:cNvGraphicFramePr/>
                <p:nvPr/>
              </p:nvGraphicFramePr>
              <p:xfrm>
                <a:off x="998400" y="1114491"/>
                <a:ext cx="8457615" cy="49022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8" name="Chart 7">
                  <a:extLst>
                    <a:ext uri="{FF2B5EF4-FFF2-40B4-BE49-F238E27FC236}">
                      <a16:creationId xmlns:a16="http://schemas.microsoft.com/office/drawing/2014/main" id="{8EB84A2F-A6A6-DCB9-5A13-08377CBF68A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2376" y="1366417"/>
                  <a:ext cx="7660408" cy="3793411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1958E15-BBBA-0B58-C315-B41D79C46352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49" y="4733991"/>
              <a:ext cx="0" cy="876300"/>
            </a:xfrm>
            <a:prstGeom prst="straightConnector1">
              <a:avLst/>
            </a:prstGeom>
            <a:ln w="12700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82F8E4-9231-F9F4-B6FA-F0D6B8D038C3}"/>
                </a:ext>
              </a:extLst>
            </p:cNvPr>
            <p:cNvSpPr txBox="1"/>
            <p:nvPr/>
          </p:nvSpPr>
          <p:spPr>
            <a:xfrm>
              <a:off x="8955813" y="4924491"/>
              <a:ext cx="785345" cy="28287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algn="l">
                <a:spcAft>
                  <a:spcPts val="600"/>
                </a:spcAft>
              </a:pPr>
              <a:r>
                <a:rPr lang="nl-BE" sz="1500" b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Gap</a:t>
              </a:r>
              <a:endParaRPr lang="en-GB" sz="15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F9C58E-6404-76B4-E0B7-AD30C09964D6}"/>
                </a:ext>
              </a:extLst>
            </p:cNvPr>
            <p:cNvSpPr/>
            <p:nvPr/>
          </p:nvSpPr>
          <p:spPr>
            <a:xfrm>
              <a:off x="4843282" y="2347592"/>
              <a:ext cx="4112527" cy="208349"/>
            </a:xfrm>
            <a:custGeom>
              <a:avLst/>
              <a:gdLst>
                <a:gd name="connsiteX0" fmla="*/ 0 w 3197111"/>
                <a:gd name="connsiteY0" fmla="*/ 565744 h 565744"/>
                <a:gd name="connsiteX1" fmla="*/ 565744 w 3197111"/>
                <a:gd name="connsiteY1" fmla="*/ 0 h 565744"/>
                <a:gd name="connsiteX2" fmla="*/ 3197111 w 3197111"/>
                <a:gd name="connsiteY2" fmla="*/ 0 h 56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7111" h="565744">
                  <a:moveTo>
                    <a:pt x="0" y="565744"/>
                  </a:moveTo>
                  <a:lnTo>
                    <a:pt x="565744" y="0"/>
                  </a:lnTo>
                  <a:lnTo>
                    <a:pt x="3197111" y="0"/>
                  </a:lnTo>
                </a:path>
              </a:pathLst>
            </a:custGeom>
            <a:noFill/>
            <a:ln>
              <a:solidFill>
                <a:srgbClr val="B2B2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3D2284-2614-C31F-E8BA-490BBA4C5888}"/>
                </a:ext>
              </a:extLst>
            </p:cNvPr>
            <p:cNvSpPr txBox="1"/>
            <p:nvPr/>
          </p:nvSpPr>
          <p:spPr>
            <a:xfrm>
              <a:off x="9135468" y="2163233"/>
              <a:ext cx="2156058" cy="28287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1100" b="1">
                  <a:solidFill>
                    <a:schemeClr val="tx2"/>
                  </a:solidFill>
                </a:rPr>
                <a:t>Disruptive evolutions required to meet the targets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B23F0D-6906-54D1-11B7-649C7471F5F1}"/>
                </a:ext>
              </a:extLst>
            </p:cNvPr>
            <p:cNvSpPr/>
            <p:nvPr/>
          </p:nvSpPr>
          <p:spPr>
            <a:xfrm>
              <a:off x="9210984" y="4269873"/>
              <a:ext cx="2473211" cy="565744"/>
            </a:xfrm>
            <a:custGeom>
              <a:avLst/>
              <a:gdLst>
                <a:gd name="connsiteX0" fmla="*/ 0 w 3197111"/>
                <a:gd name="connsiteY0" fmla="*/ 565744 h 565744"/>
                <a:gd name="connsiteX1" fmla="*/ 565744 w 3197111"/>
                <a:gd name="connsiteY1" fmla="*/ 0 h 565744"/>
                <a:gd name="connsiteX2" fmla="*/ 3197111 w 3197111"/>
                <a:gd name="connsiteY2" fmla="*/ 0 h 56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7111" h="565744">
                  <a:moveTo>
                    <a:pt x="0" y="565744"/>
                  </a:moveTo>
                  <a:lnTo>
                    <a:pt x="565744" y="0"/>
                  </a:lnTo>
                  <a:lnTo>
                    <a:pt x="3197111" y="0"/>
                  </a:lnTo>
                </a:path>
              </a:pathLst>
            </a:custGeom>
            <a:noFill/>
            <a:ln>
              <a:solidFill>
                <a:srgbClr val="B2B2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13326E-B3AF-3E70-D084-0AC6B91A808A}"/>
                </a:ext>
              </a:extLst>
            </p:cNvPr>
            <p:cNvSpPr/>
            <p:nvPr/>
          </p:nvSpPr>
          <p:spPr>
            <a:xfrm>
              <a:off x="2902687" y="1531855"/>
              <a:ext cx="6053125" cy="269637"/>
            </a:xfrm>
            <a:custGeom>
              <a:avLst/>
              <a:gdLst>
                <a:gd name="connsiteX0" fmla="*/ 0 w 3197111"/>
                <a:gd name="connsiteY0" fmla="*/ 565744 h 565744"/>
                <a:gd name="connsiteX1" fmla="*/ 565744 w 3197111"/>
                <a:gd name="connsiteY1" fmla="*/ 0 h 565744"/>
                <a:gd name="connsiteX2" fmla="*/ 3197111 w 3197111"/>
                <a:gd name="connsiteY2" fmla="*/ 0 h 56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97111" h="565744">
                  <a:moveTo>
                    <a:pt x="0" y="565744"/>
                  </a:moveTo>
                  <a:lnTo>
                    <a:pt x="565744" y="0"/>
                  </a:lnTo>
                  <a:lnTo>
                    <a:pt x="3197111" y="0"/>
                  </a:lnTo>
                </a:path>
              </a:pathLst>
            </a:custGeom>
            <a:noFill/>
            <a:ln>
              <a:solidFill>
                <a:srgbClr val="B2B2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7D8E99-6723-8372-6F10-11EB2C07B000}"/>
                </a:ext>
              </a:extLst>
            </p:cNvPr>
            <p:cNvSpPr txBox="1"/>
            <p:nvPr/>
          </p:nvSpPr>
          <p:spPr>
            <a:xfrm>
              <a:off x="9135468" y="1355990"/>
              <a:ext cx="2156058" cy="28287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1100" b="1">
                  <a:solidFill>
                    <a:schemeClr val="tx2"/>
                  </a:solidFill>
                </a:rPr>
                <a:t>Challenge for heavy industry to electrify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9D92C7-372F-7389-6032-8BA4E634FF86}"/>
                </a:ext>
              </a:extLst>
            </p:cNvPr>
            <p:cNvSpPr txBox="1"/>
            <p:nvPr/>
          </p:nvSpPr>
          <p:spPr>
            <a:xfrm>
              <a:off x="10010777" y="4351105"/>
              <a:ext cx="1876424" cy="80183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100" b="1">
                  <a:solidFill>
                    <a:schemeClr val="tx2"/>
                  </a:solidFill>
                </a:rPr>
                <a:t>Use of gas fired plants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100" b="1">
                  <a:solidFill>
                    <a:schemeClr val="tx2"/>
                  </a:solidFill>
                </a:rPr>
                <a:t>Nuclear?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100" b="1">
                  <a:solidFill>
                    <a:schemeClr val="tx2"/>
                  </a:solidFill>
                </a:rPr>
                <a:t>Low carbon fuels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100" b="1">
                  <a:solidFill>
                    <a:schemeClr val="tx2"/>
                  </a:solidFill>
                </a:rPr>
                <a:t>Hydrogen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CF9708-BCAC-7B4E-CCBE-D84DDB79FA6E}"/>
              </a:ext>
            </a:extLst>
          </p:cNvPr>
          <p:cNvSpPr/>
          <p:nvPr/>
        </p:nvSpPr>
        <p:spPr>
          <a:xfrm>
            <a:off x="1198052" y="5422773"/>
            <a:ext cx="10017288" cy="533399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A clear Belgian energy strategy is required to ensure security of supply at reasonable costs. 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b="1" dirty="0">
                <a:solidFill>
                  <a:schemeClr val="tx2"/>
                </a:solidFill>
              </a:rPr>
              <a:t>Corporates can increase their energy resilience via a strong focus on energy efficiency, self-generation, flexibility solutions and cPPAs</a:t>
            </a:r>
            <a:r>
              <a:rPr lang="en-GB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5" name="Grupo 523">
            <a:extLst>
              <a:ext uri="{FF2B5EF4-FFF2-40B4-BE49-F238E27FC236}">
                <a16:creationId xmlns:a16="http://schemas.microsoft.com/office/drawing/2014/main" id="{7813AFE2-BD03-7ABF-43B2-667E809F3F5F}"/>
              </a:ext>
            </a:extLst>
          </p:cNvPr>
          <p:cNvGrpSpPr/>
          <p:nvPr/>
        </p:nvGrpSpPr>
        <p:grpSpPr>
          <a:xfrm>
            <a:off x="11124976" y="5534214"/>
            <a:ext cx="318001" cy="307140"/>
            <a:chOff x="2890838" y="3584575"/>
            <a:chExt cx="731838" cy="784225"/>
          </a:xfrm>
        </p:grpSpPr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432BAA8D-CF23-6851-3BC7-90344E7BD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7363" y="3719512"/>
              <a:ext cx="452438" cy="561975"/>
            </a:xfrm>
            <a:custGeom>
              <a:avLst/>
              <a:gdLst>
                <a:gd name="T0" fmla="*/ 104 w 120"/>
                <a:gd name="T1" fmla="*/ 61 h 134"/>
                <a:gd name="T2" fmla="*/ 104 w 120"/>
                <a:gd name="T3" fmla="*/ 61 h 134"/>
                <a:gd name="T4" fmla="*/ 102 w 120"/>
                <a:gd name="T5" fmla="*/ 74 h 134"/>
                <a:gd name="T6" fmla="*/ 98 w 120"/>
                <a:gd name="T7" fmla="*/ 84 h 134"/>
                <a:gd name="T8" fmla="*/ 89 w 120"/>
                <a:gd name="T9" fmla="*/ 94 h 134"/>
                <a:gd name="T10" fmla="*/ 72 w 120"/>
                <a:gd name="T11" fmla="*/ 122 h 134"/>
                <a:gd name="T12" fmla="*/ 49 w 120"/>
                <a:gd name="T13" fmla="*/ 122 h 134"/>
                <a:gd name="T14" fmla="*/ 39 w 120"/>
                <a:gd name="T15" fmla="*/ 101 h 134"/>
                <a:gd name="T16" fmla="*/ 24 w 120"/>
                <a:gd name="T17" fmla="*/ 84 h 134"/>
                <a:gd name="T18" fmla="*/ 20 w 120"/>
                <a:gd name="T19" fmla="*/ 74 h 134"/>
                <a:gd name="T20" fmla="*/ 17 w 120"/>
                <a:gd name="T21" fmla="*/ 61 h 134"/>
                <a:gd name="T22" fmla="*/ 21 w 120"/>
                <a:gd name="T23" fmla="*/ 44 h 134"/>
                <a:gd name="T24" fmla="*/ 36 w 120"/>
                <a:gd name="T25" fmla="*/ 25 h 134"/>
                <a:gd name="T26" fmla="*/ 52 w 120"/>
                <a:gd name="T27" fmla="*/ 18 h 134"/>
                <a:gd name="T28" fmla="*/ 74 w 120"/>
                <a:gd name="T29" fmla="*/ 19 h 134"/>
                <a:gd name="T30" fmla="*/ 85 w 120"/>
                <a:gd name="T31" fmla="*/ 25 h 134"/>
                <a:gd name="T32" fmla="*/ 102 w 120"/>
                <a:gd name="T33" fmla="*/ 48 h 134"/>
                <a:gd name="T34" fmla="*/ 104 w 120"/>
                <a:gd name="T35" fmla="*/ 61 h 134"/>
                <a:gd name="T36" fmla="*/ 119 w 120"/>
                <a:gd name="T37" fmla="*/ 61 h 134"/>
                <a:gd name="T38" fmla="*/ 119 w 120"/>
                <a:gd name="T39" fmla="*/ 61 h 134"/>
                <a:gd name="T40" fmla="*/ 102 w 120"/>
                <a:gd name="T41" fmla="*/ 19 h 134"/>
                <a:gd name="T42" fmla="*/ 49 w 120"/>
                <a:gd name="T43" fmla="*/ 4 h 134"/>
                <a:gd name="T44" fmla="*/ 10 w 120"/>
                <a:gd name="T45" fmla="*/ 33 h 134"/>
                <a:gd name="T46" fmla="*/ 4 w 120"/>
                <a:gd name="T47" fmla="*/ 74 h 134"/>
                <a:gd name="T48" fmla="*/ 8 w 120"/>
                <a:gd name="T49" fmla="*/ 86 h 134"/>
                <a:gd name="T50" fmla="*/ 16 w 120"/>
                <a:gd name="T51" fmla="*/ 98 h 134"/>
                <a:gd name="T52" fmla="*/ 34 w 120"/>
                <a:gd name="T53" fmla="*/ 124 h 134"/>
                <a:gd name="T54" fmla="*/ 32 w 120"/>
                <a:gd name="T55" fmla="*/ 126 h 134"/>
                <a:gd name="T56" fmla="*/ 32 w 120"/>
                <a:gd name="T57" fmla="*/ 132 h 134"/>
                <a:gd name="T58" fmla="*/ 34 w 120"/>
                <a:gd name="T59" fmla="*/ 134 h 134"/>
                <a:gd name="T60" fmla="*/ 88 w 120"/>
                <a:gd name="T61" fmla="*/ 134 h 134"/>
                <a:gd name="T62" fmla="*/ 90 w 120"/>
                <a:gd name="T63" fmla="*/ 132 h 134"/>
                <a:gd name="T64" fmla="*/ 90 w 120"/>
                <a:gd name="T65" fmla="*/ 126 h 134"/>
                <a:gd name="T66" fmla="*/ 88 w 120"/>
                <a:gd name="T67" fmla="*/ 124 h 134"/>
                <a:gd name="T68" fmla="*/ 106 w 120"/>
                <a:gd name="T69" fmla="*/ 98 h 134"/>
                <a:gd name="T70" fmla="*/ 119 w 120"/>
                <a:gd name="T71" fmla="*/ 6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134">
                  <a:moveTo>
                    <a:pt x="104" y="61"/>
                  </a:moveTo>
                  <a:cubicBezTo>
                    <a:pt x="104" y="61"/>
                    <a:pt x="104" y="61"/>
                    <a:pt x="104" y="61"/>
                  </a:cubicBezTo>
                  <a:cubicBezTo>
                    <a:pt x="103" y="65"/>
                    <a:pt x="104" y="71"/>
                    <a:pt x="102" y="74"/>
                  </a:cubicBezTo>
                  <a:cubicBezTo>
                    <a:pt x="101" y="77"/>
                    <a:pt x="99" y="81"/>
                    <a:pt x="98" y="84"/>
                  </a:cubicBezTo>
                  <a:cubicBezTo>
                    <a:pt x="96" y="86"/>
                    <a:pt x="91" y="91"/>
                    <a:pt x="89" y="94"/>
                  </a:cubicBezTo>
                  <a:cubicBezTo>
                    <a:pt x="81" y="101"/>
                    <a:pt x="75" y="112"/>
                    <a:pt x="72" y="122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7" y="115"/>
                    <a:pt x="43" y="107"/>
                    <a:pt x="39" y="101"/>
                  </a:cubicBezTo>
                  <a:cubicBezTo>
                    <a:pt x="34" y="96"/>
                    <a:pt x="28" y="89"/>
                    <a:pt x="24" y="84"/>
                  </a:cubicBezTo>
                  <a:cubicBezTo>
                    <a:pt x="23" y="81"/>
                    <a:pt x="21" y="77"/>
                    <a:pt x="20" y="74"/>
                  </a:cubicBezTo>
                  <a:cubicBezTo>
                    <a:pt x="18" y="71"/>
                    <a:pt x="18" y="65"/>
                    <a:pt x="17" y="61"/>
                  </a:cubicBezTo>
                  <a:cubicBezTo>
                    <a:pt x="18" y="56"/>
                    <a:pt x="19" y="49"/>
                    <a:pt x="21" y="44"/>
                  </a:cubicBezTo>
                  <a:cubicBezTo>
                    <a:pt x="24" y="37"/>
                    <a:pt x="30" y="29"/>
                    <a:pt x="36" y="25"/>
                  </a:cubicBezTo>
                  <a:cubicBezTo>
                    <a:pt x="41" y="23"/>
                    <a:pt x="47" y="19"/>
                    <a:pt x="52" y="18"/>
                  </a:cubicBezTo>
                  <a:cubicBezTo>
                    <a:pt x="59" y="17"/>
                    <a:pt x="67" y="18"/>
                    <a:pt x="74" y="19"/>
                  </a:cubicBezTo>
                  <a:cubicBezTo>
                    <a:pt x="76" y="21"/>
                    <a:pt x="83" y="24"/>
                    <a:pt x="85" y="25"/>
                  </a:cubicBezTo>
                  <a:cubicBezTo>
                    <a:pt x="92" y="30"/>
                    <a:pt x="100" y="39"/>
                    <a:pt x="102" y="48"/>
                  </a:cubicBezTo>
                  <a:cubicBezTo>
                    <a:pt x="103" y="52"/>
                    <a:pt x="104" y="57"/>
                    <a:pt x="104" y="61"/>
                  </a:cubicBezTo>
                  <a:close/>
                  <a:moveTo>
                    <a:pt x="119" y="61"/>
                  </a:moveTo>
                  <a:cubicBezTo>
                    <a:pt x="119" y="61"/>
                    <a:pt x="119" y="61"/>
                    <a:pt x="119" y="61"/>
                  </a:cubicBezTo>
                  <a:cubicBezTo>
                    <a:pt x="120" y="45"/>
                    <a:pt x="112" y="30"/>
                    <a:pt x="102" y="19"/>
                  </a:cubicBezTo>
                  <a:cubicBezTo>
                    <a:pt x="88" y="6"/>
                    <a:pt x="68" y="0"/>
                    <a:pt x="49" y="4"/>
                  </a:cubicBezTo>
                  <a:cubicBezTo>
                    <a:pt x="32" y="7"/>
                    <a:pt x="18" y="18"/>
                    <a:pt x="10" y="33"/>
                  </a:cubicBezTo>
                  <a:cubicBezTo>
                    <a:pt x="3" y="45"/>
                    <a:pt x="0" y="60"/>
                    <a:pt x="4" y="74"/>
                  </a:cubicBezTo>
                  <a:cubicBezTo>
                    <a:pt x="4" y="77"/>
                    <a:pt x="6" y="83"/>
                    <a:pt x="8" y="86"/>
                  </a:cubicBezTo>
                  <a:cubicBezTo>
                    <a:pt x="9" y="89"/>
                    <a:pt x="13" y="95"/>
                    <a:pt x="16" y="98"/>
                  </a:cubicBezTo>
                  <a:cubicBezTo>
                    <a:pt x="22" y="106"/>
                    <a:pt x="32" y="114"/>
                    <a:pt x="34" y="124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31" y="128"/>
                    <a:pt x="31" y="131"/>
                    <a:pt x="32" y="132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1" y="131"/>
                    <a:pt x="91" y="128"/>
                    <a:pt x="90" y="126"/>
                  </a:cubicBezTo>
                  <a:cubicBezTo>
                    <a:pt x="88" y="124"/>
                    <a:pt x="88" y="124"/>
                    <a:pt x="88" y="124"/>
                  </a:cubicBezTo>
                  <a:cubicBezTo>
                    <a:pt x="90" y="113"/>
                    <a:pt x="100" y="106"/>
                    <a:pt x="106" y="98"/>
                  </a:cubicBezTo>
                  <a:cubicBezTo>
                    <a:pt x="115" y="88"/>
                    <a:pt x="119" y="74"/>
                    <a:pt x="119" y="61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B8BEBC9F-3D91-54AE-B6B9-8D74BEF83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076" y="4289425"/>
              <a:ext cx="233363" cy="79375"/>
            </a:xfrm>
            <a:custGeom>
              <a:avLst/>
              <a:gdLst>
                <a:gd name="T0" fmla="*/ 58 w 62"/>
                <a:gd name="T1" fmla="*/ 0 h 21"/>
                <a:gd name="T2" fmla="*/ 4 w 62"/>
                <a:gd name="T3" fmla="*/ 0 h 21"/>
                <a:gd name="T4" fmla="*/ 3 w 62"/>
                <a:gd name="T5" fmla="*/ 10 h 21"/>
                <a:gd name="T6" fmla="*/ 14 w 62"/>
                <a:gd name="T7" fmla="*/ 12 h 21"/>
                <a:gd name="T8" fmla="*/ 16 w 62"/>
                <a:gd name="T9" fmla="*/ 17 h 21"/>
                <a:gd name="T10" fmla="*/ 21 w 62"/>
                <a:gd name="T11" fmla="*/ 19 h 21"/>
                <a:gd name="T12" fmla="*/ 46 w 62"/>
                <a:gd name="T13" fmla="*/ 17 h 21"/>
                <a:gd name="T14" fmla="*/ 48 w 62"/>
                <a:gd name="T15" fmla="*/ 12 h 21"/>
                <a:gd name="T16" fmla="*/ 59 w 62"/>
                <a:gd name="T17" fmla="*/ 10 h 21"/>
                <a:gd name="T18" fmla="*/ 58 w 62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1">
                  <a:moveTo>
                    <a:pt x="5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0" y="7"/>
                    <a:pt x="3" y="10"/>
                  </a:cubicBezTo>
                  <a:cubicBezTo>
                    <a:pt x="5" y="13"/>
                    <a:pt x="10" y="13"/>
                    <a:pt x="14" y="12"/>
                  </a:cubicBezTo>
                  <a:cubicBezTo>
                    <a:pt x="14" y="14"/>
                    <a:pt x="15" y="16"/>
                    <a:pt x="16" y="17"/>
                  </a:cubicBezTo>
                  <a:cubicBezTo>
                    <a:pt x="17" y="18"/>
                    <a:pt x="20" y="19"/>
                    <a:pt x="21" y="19"/>
                  </a:cubicBezTo>
                  <a:cubicBezTo>
                    <a:pt x="26" y="19"/>
                    <a:pt x="42" y="21"/>
                    <a:pt x="46" y="17"/>
                  </a:cubicBezTo>
                  <a:cubicBezTo>
                    <a:pt x="47" y="16"/>
                    <a:pt x="48" y="14"/>
                    <a:pt x="48" y="12"/>
                  </a:cubicBezTo>
                  <a:cubicBezTo>
                    <a:pt x="51" y="13"/>
                    <a:pt x="56" y="13"/>
                    <a:pt x="59" y="10"/>
                  </a:cubicBezTo>
                  <a:cubicBezTo>
                    <a:pt x="62" y="7"/>
                    <a:pt x="61" y="3"/>
                    <a:pt x="58" y="0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E993E32A-E9C5-5836-5031-63B25633E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237038"/>
              <a:ext cx="227013" cy="44450"/>
            </a:xfrm>
            <a:custGeom>
              <a:avLst/>
              <a:gdLst>
                <a:gd name="T0" fmla="*/ 56 w 60"/>
                <a:gd name="T1" fmla="*/ 0 h 12"/>
                <a:gd name="T2" fmla="*/ 3 w 60"/>
                <a:gd name="T3" fmla="*/ 0 h 12"/>
                <a:gd name="T4" fmla="*/ 0 w 60"/>
                <a:gd name="T5" fmla="*/ 6 h 12"/>
                <a:gd name="T6" fmla="*/ 2 w 60"/>
                <a:gd name="T7" fmla="*/ 11 h 12"/>
                <a:gd name="T8" fmla="*/ 3 w 60"/>
                <a:gd name="T9" fmla="*/ 12 h 12"/>
                <a:gd name="T10" fmla="*/ 56 w 60"/>
                <a:gd name="T11" fmla="*/ 12 h 12"/>
                <a:gd name="T12" fmla="*/ 58 w 60"/>
                <a:gd name="T13" fmla="*/ 11 h 12"/>
                <a:gd name="T14" fmla="*/ 60 w 60"/>
                <a:gd name="T15" fmla="*/ 6 h 12"/>
                <a:gd name="T16" fmla="*/ 58 w 60"/>
                <a:gd name="T17" fmla="*/ 1 h 12"/>
                <a:gd name="T18" fmla="*/ 56 w 60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2">
                  <a:moveTo>
                    <a:pt x="5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6"/>
                  </a:cubicBezTo>
                  <a:cubicBezTo>
                    <a:pt x="1" y="7"/>
                    <a:pt x="1" y="10"/>
                    <a:pt x="2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0"/>
                    <a:pt x="59" y="7"/>
                    <a:pt x="60" y="6"/>
                  </a:cubicBezTo>
                  <a:cubicBezTo>
                    <a:pt x="59" y="4"/>
                    <a:pt x="58" y="3"/>
                    <a:pt x="58" y="1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C45975BE-6154-ECF5-D892-3DA95085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838" y="3911600"/>
              <a:ext cx="120650" cy="68263"/>
            </a:xfrm>
            <a:custGeom>
              <a:avLst/>
              <a:gdLst>
                <a:gd name="T0" fmla="*/ 32 w 32"/>
                <a:gd name="T1" fmla="*/ 9 h 18"/>
                <a:gd name="T2" fmla="*/ 32 w 32"/>
                <a:gd name="T3" fmla="*/ 9 h 18"/>
                <a:gd name="T4" fmla="*/ 32 w 32"/>
                <a:gd name="T5" fmla="*/ 6 h 18"/>
                <a:gd name="T6" fmla="*/ 6 w 32"/>
                <a:gd name="T7" fmla="*/ 2 h 18"/>
                <a:gd name="T8" fmla="*/ 0 w 32"/>
                <a:gd name="T9" fmla="*/ 6 h 18"/>
                <a:gd name="T10" fmla="*/ 0 w 32"/>
                <a:gd name="T11" fmla="*/ 9 h 18"/>
                <a:gd name="T12" fmla="*/ 6 w 32"/>
                <a:gd name="T13" fmla="*/ 15 h 18"/>
                <a:gd name="T14" fmla="*/ 32 w 32"/>
                <a:gd name="T15" fmla="*/ 11 h 18"/>
                <a:gd name="T16" fmla="*/ 32 w 32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8">
                  <a:moveTo>
                    <a:pt x="32" y="9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28" y="0"/>
                    <a:pt x="11" y="3"/>
                    <a:pt x="6" y="2"/>
                  </a:cubicBezTo>
                  <a:cubicBezTo>
                    <a:pt x="4" y="3"/>
                    <a:pt x="2" y="4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3" y="14"/>
                    <a:pt x="6" y="15"/>
                  </a:cubicBezTo>
                  <a:cubicBezTo>
                    <a:pt x="11" y="14"/>
                    <a:pt x="29" y="18"/>
                    <a:pt x="32" y="1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19AD0B08-585A-0782-B795-B381F58E1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6" y="3919538"/>
              <a:ext cx="120650" cy="49213"/>
            </a:xfrm>
            <a:custGeom>
              <a:avLst/>
              <a:gdLst>
                <a:gd name="T0" fmla="*/ 26 w 32"/>
                <a:gd name="T1" fmla="*/ 0 h 13"/>
                <a:gd name="T2" fmla="*/ 4 w 32"/>
                <a:gd name="T3" fmla="*/ 1 h 13"/>
                <a:gd name="T4" fmla="*/ 1 w 32"/>
                <a:gd name="T5" fmla="*/ 4 h 13"/>
                <a:gd name="T6" fmla="*/ 0 w 32"/>
                <a:gd name="T7" fmla="*/ 7 h 13"/>
                <a:gd name="T8" fmla="*/ 4 w 32"/>
                <a:gd name="T9" fmla="*/ 12 h 13"/>
                <a:gd name="T10" fmla="*/ 26 w 32"/>
                <a:gd name="T11" fmla="*/ 13 h 13"/>
                <a:gd name="T12" fmla="*/ 32 w 32"/>
                <a:gd name="T13" fmla="*/ 7 h 13"/>
                <a:gd name="T14" fmla="*/ 31 w 32"/>
                <a:gd name="T15" fmla="*/ 4 h 13"/>
                <a:gd name="T16" fmla="*/ 26 w 3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26" y="0"/>
                  </a:moveTo>
                  <a:cubicBezTo>
                    <a:pt x="24" y="0"/>
                    <a:pt x="5" y="0"/>
                    <a:pt x="4" y="1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2" y="11"/>
                    <a:pt x="4" y="12"/>
                  </a:cubicBezTo>
                  <a:cubicBezTo>
                    <a:pt x="5" y="13"/>
                    <a:pt x="24" y="13"/>
                    <a:pt x="26" y="13"/>
                  </a:cubicBezTo>
                  <a:cubicBezTo>
                    <a:pt x="29" y="12"/>
                    <a:pt x="31" y="10"/>
                    <a:pt x="32" y="7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2"/>
                    <a:pt x="28" y="1"/>
                    <a:pt x="26" y="0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2209DF24-8D6D-A89B-70C2-4B8E8C366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263" y="3686175"/>
              <a:ext cx="98425" cy="98425"/>
            </a:xfrm>
            <a:custGeom>
              <a:avLst/>
              <a:gdLst>
                <a:gd name="T0" fmla="*/ 15 w 26"/>
                <a:gd name="T1" fmla="*/ 24 h 26"/>
                <a:gd name="T2" fmla="*/ 15 w 26"/>
                <a:gd name="T3" fmla="*/ 24 h 26"/>
                <a:gd name="T4" fmla="*/ 20 w 26"/>
                <a:gd name="T5" fmla="*/ 26 h 26"/>
                <a:gd name="T6" fmla="*/ 26 w 26"/>
                <a:gd name="T7" fmla="*/ 20 h 26"/>
                <a:gd name="T8" fmla="*/ 25 w 26"/>
                <a:gd name="T9" fmla="*/ 17 h 26"/>
                <a:gd name="T10" fmla="*/ 8 w 26"/>
                <a:gd name="T11" fmla="*/ 0 h 26"/>
                <a:gd name="T12" fmla="*/ 4 w 26"/>
                <a:gd name="T13" fmla="*/ 0 h 26"/>
                <a:gd name="T14" fmla="*/ 0 w 26"/>
                <a:gd name="T15" fmla="*/ 6 h 26"/>
                <a:gd name="T16" fmla="*/ 15 w 26"/>
                <a:gd name="T1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5" y="24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16" y="25"/>
                    <a:pt x="18" y="26"/>
                    <a:pt x="20" y="26"/>
                  </a:cubicBezTo>
                  <a:cubicBezTo>
                    <a:pt x="23" y="25"/>
                    <a:pt x="25" y="23"/>
                    <a:pt x="26" y="20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3" y="15"/>
                    <a:pt x="11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10"/>
                    <a:pt x="13" y="21"/>
                    <a:pt x="15" y="24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id="{D3DC0AF5-FD9A-EAA7-35FE-6E8C45BF7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6" y="4105275"/>
              <a:ext cx="98425" cy="96838"/>
            </a:xfrm>
            <a:custGeom>
              <a:avLst/>
              <a:gdLst>
                <a:gd name="T0" fmla="*/ 11 w 26"/>
                <a:gd name="T1" fmla="*/ 2 h 26"/>
                <a:gd name="T2" fmla="*/ 11 w 26"/>
                <a:gd name="T3" fmla="*/ 2 h 26"/>
                <a:gd name="T4" fmla="*/ 6 w 26"/>
                <a:gd name="T5" fmla="*/ 0 h 26"/>
                <a:gd name="T6" fmla="*/ 0 w 26"/>
                <a:gd name="T7" fmla="*/ 6 h 26"/>
                <a:gd name="T8" fmla="*/ 2 w 26"/>
                <a:gd name="T9" fmla="*/ 11 h 26"/>
                <a:gd name="T10" fmla="*/ 20 w 26"/>
                <a:gd name="T11" fmla="*/ 26 h 26"/>
                <a:gd name="T12" fmla="*/ 26 w 26"/>
                <a:gd name="T13" fmla="*/ 22 h 26"/>
                <a:gd name="T14" fmla="*/ 26 w 26"/>
                <a:gd name="T15" fmla="*/ 18 h 26"/>
                <a:gd name="T16" fmla="*/ 11 w 26"/>
                <a:gd name="T1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1" y="2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"/>
                    <a:pt x="1" y="10"/>
                    <a:pt x="2" y="11"/>
                  </a:cubicBezTo>
                  <a:cubicBezTo>
                    <a:pt x="5" y="13"/>
                    <a:pt x="16" y="26"/>
                    <a:pt x="20" y="26"/>
                  </a:cubicBezTo>
                  <a:cubicBezTo>
                    <a:pt x="22" y="26"/>
                    <a:pt x="25" y="24"/>
                    <a:pt x="26" y="22"/>
                  </a:cubicBezTo>
                  <a:cubicBezTo>
                    <a:pt x="26" y="21"/>
                    <a:pt x="26" y="19"/>
                    <a:pt x="26" y="18"/>
                  </a:cubicBezTo>
                  <a:cubicBezTo>
                    <a:pt x="26" y="17"/>
                    <a:pt x="12" y="3"/>
                    <a:pt x="11" y="2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BB4989F2-2530-AC4F-86B0-257B3F731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263" y="4105275"/>
              <a:ext cx="98425" cy="96838"/>
            </a:xfrm>
            <a:custGeom>
              <a:avLst/>
              <a:gdLst>
                <a:gd name="T0" fmla="*/ 15 w 26"/>
                <a:gd name="T1" fmla="*/ 2 h 26"/>
                <a:gd name="T2" fmla="*/ 0 w 26"/>
                <a:gd name="T3" fmla="*/ 20 h 26"/>
                <a:gd name="T4" fmla="*/ 6 w 26"/>
                <a:gd name="T5" fmla="*/ 26 h 26"/>
                <a:gd name="T6" fmla="*/ 10 w 26"/>
                <a:gd name="T7" fmla="*/ 24 h 26"/>
                <a:gd name="T8" fmla="*/ 26 w 26"/>
                <a:gd name="T9" fmla="*/ 6 h 26"/>
                <a:gd name="T10" fmla="*/ 20 w 26"/>
                <a:gd name="T11" fmla="*/ 0 h 26"/>
                <a:gd name="T12" fmla="*/ 15 w 26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5" y="2"/>
                  </a:moveTo>
                  <a:cubicBezTo>
                    <a:pt x="13" y="5"/>
                    <a:pt x="0" y="16"/>
                    <a:pt x="0" y="20"/>
                  </a:cubicBezTo>
                  <a:cubicBezTo>
                    <a:pt x="0" y="23"/>
                    <a:pt x="3" y="26"/>
                    <a:pt x="6" y="26"/>
                  </a:cubicBezTo>
                  <a:cubicBezTo>
                    <a:pt x="7" y="26"/>
                    <a:pt x="9" y="25"/>
                    <a:pt x="10" y="24"/>
                  </a:cubicBezTo>
                  <a:cubicBezTo>
                    <a:pt x="13" y="21"/>
                    <a:pt x="26" y="10"/>
                    <a:pt x="26" y="6"/>
                  </a:cubicBezTo>
                  <a:cubicBezTo>
                    <a:pt x="25" y="3"/>
                    <a:pt x="23" y="0"/>
                    <a:pt x="20" y="0"/>
                  </a:cubicBezTo>
                  <a:cubicBezTo>
                    <a:pt x="18" y="0"/>
                    <a:pt x="16" y="1"/>
                    <a:pt x="15" y="2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1F0298C2-B57E-2CB0-B814-CB6613A79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6" y="3686175"/>
              <a:ext cx="98425" cy="98425"/>
            </a:xfrm>
            <a:custGeom>
              <a:avLst/>
              <a:gdLst>
                <a:gd name="T0" fmla="*/ 6 w 26"/>
                <a:gd name="T1" fmla="*/ 26 h 26"/>
                <a:gd name="T2" fmla="*/ 6 w 26"/>
                <a:gd name="T3" fmla="*/ 26 h 26"/>
                <a:gd name="T4" fmla="*/ 11 w 26"/>
                <a:gd name="T5" fmla="*/ 24 h 26"/>
                <a:gd name="T6" fmla="*/ 26 w 26"/>
                <a:gd name="T7" fmla="*/ 8 h 26"/>
                <a:gd name="T8" fmla="*/ 26 w 26"/>
                <a:gd name="T9" fmla="*/ 4 h 26"/>
                <a:gd name="T10" fmla="*/ 22 w 26"/>
                <a:gd name="T11" fmla="*/ 0 h 26"/>
                <a:gd name="T12" fmla="*/ 17 w 26"/>
                <a:gd name="T13" fmla="*/ 0 h 26"/>
                <a:gd name="T14" fmla="*/ 0 w 26"/>
                <a:gd name="T15" fmla="*/ 17 h 26"/>
                <a:gd name="T16" fmla="*/ 0 w 26"/>
                <a:gd name="T17" fmla="*/ 20 h 26"/>
                <a:gd name="T18" fmla="*/ 6 w 26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10" y="25"/>
                    <a:pt x="11" y="24"/>
                  </a:cubicBezTo>
                  <a:cubicBezTo>
                    <a:pt x="12" y="23"/>
                    <a:pt x="26" y="9"/>
                    <a:pt x="26" y="8"/>
                  </a:cubicBezTo>
                  <a:cubicBezTo>
                    <a:pt x="26" y="7"/>
                    <a:pt x="26" y="5"/>
                    <a:pt x="26" y="4"/>
                  </a:cubicBezTo>
                  <a:cubicBezTo>
                    <a:pt x="25" y="2"/>
                    <a:pt x="24" y="1"/>
                    <a:pt x="22" y="0"/>
                  </a:cubicBezTo>
                  <a:cubicBezTo>
                    <a:pt x="21" y="0"/>
                    <a:pt x="19" y="0"/>
                    <a:pt x="17" y="0"/>
                  </a:cubicBezTo>
                  <a:cubicBezTo>
                    <a:pt x="15" y="1"/>
                    <a:pt x="3" y="15"/>
                    <a:pt x="0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3" y="25"/>
                    <a:pt x="6" y="26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9705A179-C444-2F3B-4194-2F18B1F03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738" y="3584575"/>
              <a:ext cx="49213" cy="120650"/>
            </a:xfrm>
            <a:custGeom>
              <a:avLst/>
              <a:gdLst>
                <a:gd name="T0" fmla="*/ 6 w 13"/>
                <a:gd name="T1" fmla="*/ 32 h 32"/>
                <a:gd name="T2" fmla="*/ 6 w 13"/>
                <a:gd name="T3" fmla="*/ 32 h 32"/>
                <a:gd name="T4" fmla="*/ 12 w 13"/>
                <a:gd name="T5" fmla="*/ 28 h 32"/>
                <a:gd name="T6" fmla="*/ 12 w 13"/>
                <a:gd name="T7" fmla="*/ 6 h 32"/>
                <a:gd name="T8" fmla="*/ 6 w 13"/>
                <a:gd name="T9" fmla="*/ 0 h 32"/>
                <a:gd name="T10" fmla="*/ 0 w 13"/>
                <a:gd name="T11" fmla="*/ 4 h 32"/>
                <a:gd name="T12" fmla="*/ 0 w 13"/>
                <a:gd name="T13" fmla="*/ 28 h 32"/>
                <a:gd name="T14" fmla="*/ 6 w 1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2"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8" y="31"/>
                    <a:pt x="10" y="30"/>
                    <a:pt x="12" y="28"/>
                  </a:cubicBezTo>
                  <a:cubicBezTo>
                    <a:pt x="13" y="27"/>
                    <a:pt x="12" y="8"/>
                    <a:pt x="12" y="6"/>
                  </a:cubicBezTo>
                  <a:cubicBezTo>
                    <a:pt x="12" y="3"/>
                    <a:pt x="9" y="1"/>
                    <a:pt x="6" y="0"/>
                  </a:cubicBezTo>
                  <a:cubicBezTo>
                    <a:pt x="4" y="0"/>
                    <a:pt x="1" y="2"/>
                    <a:pt x="0" y="4"/>
                  </a:cubicBezTo>
                  <a:cubicBezTo>
                    <a:pt x="0" y="8"/>
                    <a:pt x="0" y="25"/>
                    <a:pt x="0" y="28"/>
                  </a:cubicBezTo>
                  <a:cubicBezTo>
                    <a:pt x="1" y="30"/>
                    <a:pt x="4" y="32"/>
                    <a:pt x="6" y="32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04FB3FC7-50A1-F3A0-3F8F-DF0F3EF93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913" y="3806825"/>
              <a:ext cx="123825" cy="158750"/>
            </a:xfrm>
            <a:custGeom>
              <a:avLst/>
              <a:gdLst>
                <a:gd name="T0" fmla="*/ 25 w 33"/>
                <a:gd name="T1" fmla="*/ 1 h 42"/>
                <a:gd name="T2" fmla="*/ 2 w 33"/>
                <a:gd name="T3" fmla="*/ 39 h 42"/>
                <a:gd name="T4" fmla="*/ 5 w 33"/>
                <a:gd name="T5" fmla="*/ 42 h 42"/>
                <a:gd name="T6" fmla="*/ 9 w 33"/>
                <a:gd name="T7" fmla="*/ 42 h 42"/>
                <a:gd name="T8" fmla="*/ 12 w 33"/>
                <a:gd name="T9" fmla="*/ 39 h 42"/>
                <a:gd name="T10" fmla="*/ 31 w 33"/>
                <a:gd name="T11" fmla="*/ 8 h 42"/>
                <a:gd name="T12" fmla="*/ 32 w 33"/>
                <a:gd name="T13" fmla="*/ 3 h 42"/>
                <a:gd name="T14" fmla="*/ 27 w 33"/>
                <a:gd name="T15" fmla="*/ 0 h 42"/>
                <a:gd name="T16" fmla="*/ 25 w 33"/>
                <a:gd name="T17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2">
                  <a:moveTo>
                    <a:pt x="25" y="1"/>
                  </a:moveTo>
                  <a:cubicBezTo>
                    <a:pt x="11" y="7"/>
                    <a:pt x="0" y="23"/>
                    <a:pt x="2" y="39"/>
                  </a:cubicBezTo>
                  <a:cubicBezTo>
                    <a:pt x="2" y="40"/>
                    <a:pt x="4" y="41"/>
                    <a:pt x="5" y="42"/>
                  </a:cubicBezTo>
                  <a:cubicBezTo>
                    <a:pt x="6" y="42"/>
                    <a:pt x="8" y="42"/>
                    <a:pt x="9" y="42"/>
                  </a:cubicBezTo>
                  <a:cubicBezTo>
                    <a:pt x="10" y="41"/>
                    <a:pt x="11" y="40"/>
                    <a:pt x="12" y="39"/>
                  </a:cubicBezTo>
                  <a:cubicBezTo>
                    <a:pt x="12" y="25"/>
                    <a:pt x="19" y="15"/>
                    <a:pt x="31" y="8"/>
                  </a:cubicBezTo>
                  <a:cubicBezTo>
                    <a:pt x="33" y="7"/>
                    <a:pt x="32" y="4"/>
                    <a:pt x="32" y="3"/>
                  </a:cubicBezTo>
                  <a:cubicBezTo>
                    <a:pt x="31" y="1"/>
                    <a:pt x="29" y="0"/>
                    <a:pt x="27" y="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874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E7970DC-FBB2-487E-A69B-3312F23B0F0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E7970DC-FBB2-487E-A69B-3312F23B0F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26">
            <a:extLst>
              <a:ext uri="{FF2B5EF4-FFF2-40B4-BE49-F238E27FC236}">
                <a16:creationId xmlns:a16="http://schemas.microsoft.com/office/drawing/2014/main" id="{D8C96477-76D2-C4F2-AE04-B70F928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00" y="394321"/>
            <a:ext cx="10821600" cy="615553"/>
          </a:xfrm>
        </p:spPr>
        <p:txBody>
          <a:bodyPr vert="horz"/>
          <a:lstStyle/>
          <a:p>
            <a:r>
              <a:rPr lang="en-GB" sz="4000" dirty="0"/>
              <a:t>Your current reality as starting point …</a:t>
            </a:r>
            <a:endParaRPr lang="nl-BE" sz="4000" dirty="0">
              <a:solidFill>
                <a:schemeClr val="accent2">
                  <a:lumMod val="100000"/>
                </a:schemeClr>
              </a:solidFill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C707391-C213-050C-C61B-751B2B18B4BE}"/>
              </a:ext>
            </a:extLst>
          </p:cNvPr>
          <p:cNvGrpSpPr/>
          <p:nvPr/>
        </p:nvGrpSpPr>
        <p:grpSpPr>
          <a:xfrm>
            <a:off x="662354" y="1647036"/>
            <a:ext cx="10717041" cy="4613749"/>
            <a:chOff x="662354" y="969239"/>
            <a:chExt cx="10717041" cy="52915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A0128D-6F45-3EB3-EC4A-E2171A108E83}"/>
                </a:ext>
              </a:extLst>
            </p:cNvPr>
            <p:cNvGrpSpPr/>
            <p:nvPr/>
          </p:nvGrpSpPr>
          <p:grpSpPr>
            <a:xfrm>
              <a:off x="662354" y="969239"/>
              <a:ext cx="10717041" cy="5291546"/>
              <a:chOff x="662354" y="969239"/>
              <a:chExt cx="10717041" cy="529154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9C54D0-2792-119C-27B1-C41F080B97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354" y="1294795"/>
                <a:ext cx="1773830" cy="822349"/>
              </a:xfrm>
              <a:prstGeom prst="rect">
                <a:avLst/>
              </a:prstGeom>
              <a:noFill/>
            </p:spPr>
            <p:txBody>
              <a:bodyPr wrap="square" lIns="54610" tIns="54610" rIns="54610" bIns="5461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0F0F0">
                        <a:lumMod val="50000"/>
                      </a:srgbClr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rPr>
                  <a:t>Conventional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1138F3-0564-0254-D950-8AA7C6D460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354" y="3388692"/>
                <a:ext cx="1773830" cy="822349"/>
              </a:xfrm>
              <a:prstGeom prst="rect">
                <a:avLst/>
              </a:prstGeom>
              <a:noFill/>
            </p:spPr>
            <p:txBody>
              <a:bodyPr wrap="square" lIns="54610" tIns="54610" rIns="54610" bIns="5461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43B02A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rPr>
                  <a:t>Renewables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E39B973-7E09-A2BC-686F-A5E428BCD11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855116" y="1447176"/>
                <a:ext cx="4503274" cy="1828522"/>
                <a:chOff x="6855112" y="907890"/>
                <a:chExt cx="4641848" cy="1828522"/>
              </a:xfrm>
            </p:grpSpPr>
            <p:sp>
              <p:nvSpPr>
                <p:cNvPr id="132" name="Freeform 5">
                  <a:extLst>
                    <a:ext uri="{FF2B5EF4-FFF2-40B4-BE49-F238E27FC236}">
                      <a16:creationId xmlns:a16="http://schemas.microsoft.com/office/drawing/2014/main" id="{0F8F7E76-9310-910A-E086-CF7684238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4073" y="977462"/>
                  <a:ext cx="1512887" cy="1758950"/>
                </a:xfrm>
                <a:custGeom>
                  <a:avLst/>
                  <a:gdLst>
                    <a:gd name="T0" fmla="*/ 0 w 251"/>
                    <a:gd name="T1" fmla="*/ 95 h 292"/>
                    <a:gd name="T2" fmla="*/ 55 w 251"/>
                    <a:gd name="T3" fmla="*/ 0 h 292"/>
                    <a:gd name="T4" fmla="*/ 212 w 251"/>
                    <a:gd name="T5" fmla="*/ 0 h 292"/>
                    <a:gd name="T6" fmla="*/ 251 w 251"/>
                    <a:gd name="T7" fmla="*/ 40 h 292"/>
                    <a:gd name="T8" fmla="*/ 251 w 251"/>
                    <a:gd name="T9" fmla="*/ 161 h 292"/>
                    <a:gd name="T10" fmla="*/ 212 w 251"/>
                    <a:gd name="T11" fmla="*/ 200 h 292"/>
                    <a:gd name="T12" fmla="*/ 67 w 251"/>
                    <a:gd name="T13" fmla="*/ 200 h 292"/>
                    <a:gd name="T14" fmla="*/ 0 w 251"/>
                    <a:gd name="T15" fmla="*/ 292 h 292"/>
                    <a:gd name="T16" fmla="*/ 0 w 251"/>
                    <a:gd name="T17" fmla="*/ 95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1" h="292">
                      <a:moveTo>
                        <a:pt x="0" y="95"/>
                      </a:moveTo>
                      <a:cubicBezTo>
                        <a:pt x="0" y="73"/>
                        <a:pt x="5" y="0"/>
                        <a:pt x="55" y="0"/>
                      </a:cubicBezTo>
                      <a:cubicBezTo>
                        <a:pt x="212" y="0"/>
                        <a:pt x="212" y="0"/>
                        <a:pt x="212" y="0"/>
                      </a:cubicBezTo>
                      <a:cubicBezTo>
                        <a:pt x="234" y="0"/>
                        <a:pt x="251" y="18"/>
                        <a:pt x="251" y="40"/>
                      </a:cubicBezTo>
                      <a:cubicBezTo>
                        <a:pt x="251" y="161"/>
                        <a:pt x="251" y="161"/>
                        <a:pt x="251" y="161"/>
                      </a:cubicBezTo>
                      <a:cubicBezTo>
                        <a:pt x="251" y="182"/>
                        <a:pt x="234" y="200"/>
                        <a:pt x="212" y="200"/>
                      </a:cubicBezTo>
                      <a:cubicBezTo>
                        <a:pt x="67" y="200"/>
                        <a:pt x="67" y="200"/>
                        <a:pt x="67" y="200"/>
                      </a:cubicBezTo>
                      <a:cubicBezTo>
                        <a:pt x="4" y="200"/>
                        <a:pt x="0" y="292"/>
                        <a:pt x="0" y="292"/>
                      </a:cubicBezTo>
                      <a:cubicBezTo>
                        <a:pt x="0" y="95"/>
                        <a:pt x="0" y="95"/>
                        <a:pt x="0" y="95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6">
                  <a:extLst>
                    <a:ext uri="{FF2B5EF4-FFF2-40B4-BE49-F238E27FC236}">
                      <a16:creationId xmlns:a16="http://schemas.microsoft.com/office/drawing/2014/main" id="{D7781C9B-B649-D620-3AF4-4CBA01E69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5112" y="977462"/>
                  <a:ext cx="3128960" cy="1758950"/>
                </a:xfrm>
                <a:custGeom>
                  <a:avLst/>
                  <a:gdLst>
                    <a:gd name="T0" fmla="*/ 464 w 519"/>
                    <a:gd name="T1" fmla="*/ 0 h 292"/>
                    <a:gd name="T2" fmla="*/ 407 w 519"/>
                    <a:gd name="T3" fmla="*/ 0 h 292"/>
                    <a:gd name="T4" fmla="*/ 39 w 519"/>
                    <a:gd name="T5" fmla="*/ 0 h 292"/>
                    <a:gd name="T6" fmla="*/ 0 w 519"/>
                    <a:gd name="T7" fmla="*/ 40 h 292"/>
                    <a:gd name="T8" fmla="*/ 0 w 519"/>
                    <a:gd name="T9" fmla="*/ 161 h 292"/>
                    <a:gd name="T10" fmla="*/ 39 w 519"/>
                    <a:gd name="T11" fmla="*/ 200 h 292"/>
                    <a:gd name="T12" fmla="*/ 407 w 519"/>
                    <a:gd name="T13" fmla="*/ 200 h 292"/>
                    <a:gd name="T14" fmla="*/ 453 w 519"/>
                    <a:gd name="T15" fmla="*/ 200 h 292"/>
                    <a:gd name="T16" fmla="*/ 519 w 519"/>
                    <a:gd name="T17" fmla="*/ 292 h 292"/>
                    <a:gd name="T18" fmla="*/ 519 w 519"/>
                    <a:gd name="T19" fmla="*/ 95 h 292"/>
                    <a:gd name="T20" fmla="*/ 519 w 519"/>
                    <a:gd name="T21" fmla="*/ 95 h 292"/>
                    <a:gd name="T22" fmla="*/ 464 w 519"/>
                    <a:gd name="T23" fmla="*/ 0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19" h="292">
                      <a:moveTo>
                        <a:pt x="464" y="0"/>
                      </a:moveTo>
                      <a:cubicBezTo>
                        <a:pt x="407" y="0"/>
                        <a:pt x="407" y="0"/>
                        <a:pt x="407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17" y="0"/>
                        <a:pt x="0" y="18"/>
                        <a:pt x="0" y="40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82"/>
                        <a:pt x="17" y="200"/>
                        <a:pt x="39" y="200"/>
                      </a:cubicBezTo>
                      <a:cubicBezTo>
                        <a:pt x="407" y="200"/>
                        <a:pt x="407" y="200"/>
                        <a:pt x="407" y="200"/>
                      </a:cubicBezTo>
                      <a:cubicBezTo>
                        <a:pt x="453" y="200"/>
                        <a:pt x="453" y="200"/>
                        <a:pt x="453" y="200"/>
                      </a:cubicBezTo>
                      <a:cubicBezTo>
                        <a:pt x="515" y="200"/>
                        <a:pt x="519" y="292"/>
                        <a:pt x="519" y="292"/>
                      </a:cubicBezTo>
                      <a:cubicBezTo>
                        <a:pt x="519" y="95"/>
                        <a:pt x="519" y="95"/>
                        <a:pt x="519" y="95"/>
                      </a:cubicBezTo>
                      <a:cubicBezTo>
                        <a:pt x="519" y="95"/>
                        <a:pt x="519" y="95"/>
                        <a:pt x="519" y="95"/>
                      </a:cubicBezTo>
                      <a:cubicBezTo>
                        <a:pt x="519" y="73"/>
                        <a:pt x="509" y="0"/>
                        <a:pt x="464" y="0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9E2A53B-938E-2CFA-9FFB-4636BD6C41BE}"/>
                    </a:ext>
                  </a:extLst>
                </p:cNvPr>
                <p:cNvSpPr txBox="1"/>
                <p:nvPr/>
              </p:nvSpPr>
              <p:spPr>
                <a:xfrm>
                  <a:off x="10647430" y="907890"/>
                  <a:ext cx="628377" cy="1354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6CCCD2-FA24-951E-4ED1-3A213795AC3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855116" y="2911144"/>
                <a:ext cx="4503273" cy="1841222"/>
                <a:chOff x="6855111" y="2110646"/>
                <a:chExt cx="4641846" cy="1841222"/>
              </a:xfrm>
            </p:grpSpPr>
            <p:sp>
              <p:nvSpPr>
                <p:cNvPr id="129" name="Freeform 9">
                  <a:extLst>
                    <a:ext uri="{FF2B5EF4-FFF2-40B4-BE49-F238E27FC236}">
                      <a16:creationId xmlns:a16="http://schemas.microsoft.com/office/drawing/2014/main" id="{F241E25E-9356-18B2-23D1-C775D073F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4071" y="2192918"/>
                  <a:ext cx="1512886" cy="1758950"/>
                </a:xfrm>
                <a:custGeom>
                  <a:avLst/>
                  <a:gdLst>
                    <a:gd name="T0" fmla="*/ 0 w 251"/>
                    <a:gd name="T1" fmla="*/ 95 h 292"/>
                    <a:gd name="T2" fmla="*/ 55 w 251"/>
                    <a:gd name="T3" fmla="*/ 0 h 292"/>
                    <a:gd name="T4" fmla="*/ 212 w 251"/>
                    <a:gd name="T5" fmla="*/ 0 h 292"/>
                    <a:gd name="T6" fmla="*/ 251 w 251"/>
                    <a:gd name="T7" fmla="*/ 39 h 292"/>
                    <a:gd name="T8" fmla="*/ 251 w 251"/>
                    <a:gd name="T9" fmla="*/ 161 h 292"/>
                    <a:gd name="T10" fmla="*/ 212 w 251"/>
                    <a:gd name="T11" fmla="*/ 200 h 292"/>
                    <a:gd name="T12" fmla="*/ 67 w 251"/>
                    <a:gd name="T13" fmla="*/ 200 h 292"/>
                    <a:gd name="T14" fmla="*/ 0 w 251"/>
                    <a:gd name="T15" fmla="*/ 292 h 292"/>
                    <a:gd name="T16" fmla="*/ 0 w 251"/>
                    <a:gd name="T17" fmla="*/ 95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1" h="292">
                      <a:moveTo>
                        <a:pt x="0" y="95"/>
                      </a:moveTo>
                      <a:cubicBezTo>
                        <a:pt x="0" y="73"/>
                        <a:pt x="5" y="0"/>
                        <a:pt x="55" y="0"/>
                      </a:cubicBezTo>
                      <a:cubicBezTo>
                        <a:pt x="212" y="0"/>
                        <a:pt x="212" y="0"/>
                        <a:pt x="212" y="0"/>
                      </a:cubicBezTo>
                      <a:cubicBezTo>
                        <a:pt x="234" y="0"/>
                        <a:pt x="251" y="18"/>
                        <a:pt x="251" y="39"/>
                      </a:cubicBezTo>
                      <a:cubicBezTo>
                        <a:pt x="251" y="161"/>
                        <a:pt x="251" y="161"/>
                        <a:pt x="251" y="161"/>
                      </a:cubicBezTo>
                      <a:cubicBezTo>
                        <a:pt x="251" y="182"/>
                        <a:pt x="234" y="200"/>
                        <a:pt x="212" y="200"/>
                      </a:cubicBezTo>
                      <a:cubicBezTo>
                        <a:pt x="67" y="200"/>
                        <a:pt x="67" y="200"/>
                        <a:pt x="67" y="200"/>
                      </a:cubicBezTo>
                      <a:cubicBezTo>
                        <a:pt x="4" y="200"/>
                        <a:pt x="0" y="292"/>
                        <a:pt x="0" y="292"/>
                      </a:cubicBezTo>
                      <a:cubicBezTo>
                        <a:pt x="0" y="95"/>
                        <a:pt x="0" y="95"/>
                        <a:pt x="0" y="95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10">
                  <a:extLst>
                    <a:ext uri="{FF2B5EF4-FFF2-40B4-BE49-F238E27FC236}">
                      <a16:creationId xmlns:a16="http://schemas.microsoft.com/office/drawing/2014/main" id="{8F513CA6-88F3-E0E3-0BE0-13610BCAC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5111" y="2192918"/>
                  <a:ext cx="3128960" cy="1758950"/>
                </a:xfrm>
                <a:custGeom>
                  <a:avLst/>
                  <a:gdLst>
                    <a:gd name="T0" fmla="*/ 464 w 519"/>
                    <a:gd name="T1" fmla="*/ 0 h 292"/>
                    <a:gd name="T2" fmla="*/ 407 w 519"/>
                    <a:gd name="T3" fmla="*/ 0 h 292"/>
                    <a:gd name="T4" fmla="*/ 39 w 519"/>
                    <a:gd name="T5" fmla="*/ 0 h 292"/>
                    <a:gd name="T6" fmla="*/ 0 w 519"/>
                    <a:gd name="T7" fmla="*/ 39 h 292"/>
                    <a:gd name="T8" fmla="*/ 0 w 519"/>
                    <a:gd name="T9" fmla="*/ 161 h 292"/>
                    <a:gd name="T10" fmla="*/ 39 w 519"/>
                    <a:gd name="T11" fmla="*/ 200 h 292"/>
                    <a:gd name="T12" fmla="*/ 407 w 519"/>
                    <a:gd name="T13" fmla="*/ 200 h 292"/>
                    <a:gd name="T14" fmla="*/ 453 w 519"/>
                    <a:gd name="T15" fmla="*/ 200 h 292"/>
                    <a:gd name="T16" fmla="*/ 519 w 519"/>
                    <a:gd name="T17" fmla="*/ 292 h 292"/>
                    <a:gd name="T18" fmla="*/ 519 w 519"/>
                    <a:gd name="T19" fmla="*/ 95 h 292"/>
                    <a:gd name="T20" fmla="*/ 519 w 519"/>
                    <a:gd name="T21" fmla="*/ 95 h 292"/>
                    <a:gd name="T22" fmla="*/ 464 w 519"/>
                    <a:gd name="T23" fmla="*/ 0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19" h="292">
                      <a:moveTo>
                        <a:pt x="464" y="0"/>
                      </a:moveTo>
                      <a:cubicBezTo>
                        <a:pt x="407" y="0"/>
                        <a:pt x="407" y="0"/>
                        <a:pt x="407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17" y="0"/>
                        <a:pt x="0" y="18"/>
                        <a:pt x="0" y="39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182"/>
                        <a:pt x="17" y="200"/>
                        <a:pt x="39" y="200"/>
                      </a:cubicBezTo>
                      <a:cubicBezTo>
                        <a:pt x="407" y="200"/>
                        <a:pt x="407" y="200"/>
                        <a:pt x="407" y="200"/>
                      </a:cubicBezTo>
                      <a:cubicBezTo>
                        <a:pt x="453" y="200"/>
                        <a:pt x="453" y="200"/>
                        <a:pt x="453" y="200"/>
                      </a:cubicBezTo>
                      <a:cubicBezTo>
                        <a:pt x="515" y="200"/>
                        <a:pt x="519" y="292"/>
                        <a:pt x="519" y="292"/>
                      </a:cubicBezTo>
                      <a:cubicBezTo>
                        <a:pt x="519" y="95"/>
                        <a:pt x="519" y="95"/>
                        <a:pt x="519" y="95"/>
                      </a:cubicBezTo>
                      <a:cubicBezTo>
                        <a:pt x="519" y="95"/>
                        <a:pt x="519" y="95"/>
                        <a:pt x="519" y="95"/>
                      </a:cubicBezTo>
                      <a:cubicBezTo>
                        <a:pt x="519" y="73"/>
                        <a:pt x="509" y="0"/>
                        <a:pt x="464" y="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4BA5E48D-EF51-66DD-C7D1-96EAB174B1C6}"/>
                    </a:ext>
                  </a:extLst>
                </p:cNvPr>
                <p:cNvSpPr txBox="1"/>
                <p:nvPr/>
              </p:nvSpPr>
              <p:spPr>
                <a:xfrm>
                  <a:off x="10647430" y="2110646"/>
                  <a:ext cx="628377" cy="13542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37211BB4-D25C-5EC0-776C-5D0FC71A1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0667" y="4500247"/>
                <a:ext cx="1467722" cy="1760538"/>
              </a:xfrm>
              <a:custGeom>
                <a:avLst/>
                <a:gdLst>
                  <a:gd name="T0" fmla="*/ 0 w 251"/>
                  <a:gd name="T1" fmla="*/ 95 h 292"/>
                  <a:gd name="T2" fmla="*/ 55 w 251"/>
                  <a:gd name="T3" fmla="*/ 0 h 292"/>
                  <a:gd name="T4" fmla="*/ 212 w 251"/>
                  <a:gd name="T5" fmla="*/ 0 h 292"/>
                  <a:gd name="T6" fmla="*/ 251 w 251"/>
                  <a:gd name="T7" fmla="*/ 39 h 292"/>
                  <a:gd name="T8" fmla="*/ 251 w 251"/>
                  <a:gd name="T9" fmla="*/ 161 h 292"/>
                  <a:gd name="T10" fmla="*/ 212 w 251"/>
                  <a:gd name="T11" fmla="*/ 200 h 292"/>
                  <a:gd name="T12" fmla="*/ 67 w 251"/>
                  <a:gd name="T13" fmla="*/ 200 h 292"/>
                  <a:gd name="T14" fmla="*/ 0 w 251"/>
                  <a:gd name="T15" fmla="*/ 292 h 292"/>
                  <a:gd name="T16" fmla="*/ 0 w 251"/>
                  <a:gd name="T17" fmla="*/ 95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1" h="292">
                    <a:moveTo>
                      <a:pt x="0" y="95"/>
                    </a:moveTo>
                    <a:cubicBezTo>
                      <a:pt x="0" y="73"/>
                      <a:pt x="5" y="0"/>
                      <a:pt x="55" y="0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34" y="0"/>
                      <a:pt x="251" y="18"/>
                      <a:pt x="251" y="39"/>
                    </a:cubicBezTo>
                    <a:cubicBezTo>
                      <a:pt x="251" y="161"/>
                      <a:pt x="251" y="161"/>
                      <a:pt x="251" y="161"/>
                    </a:cubicBezTo>
                    <a:cubicBezTo>
                      <a:pt x="251" y="182"/>
                      <a:pt x="234" y="200"/>
                      <a:pt x="212" y="200"/>
                    </a:cubicBezTo>
                    <a:cubicBezTo>
                      <a:pt x="67" y="200"/>
                      <a:pt x="67" y="200"/>
                      <a:pt x="67" y="200"/>
                    </a:cubicBezTo>
                    <a:cubicBezTo>
                      <a:pt x="4" y="200"/>
                      <a:pt x="0" y="292"/>
                      <a:pt x="0" y="292"/>
                    </a:cubicBezTo>
                    <a:cubicBezTo>
                      <a:pt x="0" y="95"/>
                      <a:pt x="0" y="95"/>
                      <a:pt x="0" y="95"/>
                    </a:cubicBezTo>
                  </a:path>
                </a:pathLst>
              </a:cu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B6601023-13E5-C201-0AD3-E75842EDC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5116" y="4500247"/>
                <a:ext cx="3035551" cy="1760538"/>
              </a:xfrm>
              <a:custGeom>
                <a:avLst/>
                <a:gdLst>
                  <a:gd name="T0" fmla="*/ 464 w 519"/>
                  <a:gd name="T1" fmla="*/ 0 h 292"/>
                  <a:gd name="T2" fmla="*/ 407 w 519"/>
                  <a:gd name="T3" fmla="*/ 0 h 292"/>
                  <a:gd name="T4" fmla="*/ 39 w 519"/>
                  <a:gd name="T5" fmla="*/ 0 h 292"/>
                  <a:gd name="T6" fmla="*/ 0 w 519"/>
                  <a:gd name="T7" fmla="*/ 39 h 292"/>
                  <a:gd name="T8" fmla="*/ 0 w 519"/>
                  <a:gd name="T9" fmla="*/ 161 h 292"/>
                  <a:gd name="T10" fmla="*/ 39 w 519"/>
                  <a:gd name="T11" fmla="*/ 200 h 292"/>
                  <a:gd name="T12" fmla="*/ 407 w 519"/>
                  <a:gd name="T13" fmla="*/ 200 h 292"/>
                  <a:gd name="T14" fmla="*/ 453 w 519"/>
                  <a:gd name="T15" fmla="*/ 200 h 292"/>
                  <a:gd name="T16" fmla="*/ 519 w 519"/>
                  <a:gd name="T17" fmla="*/ 292 h 292"/>
                  <a:gd name="T18" fmla="*/ 519 w 519"/>
                  <a:gd name="T19" fmla="*/ 95 h 292"/>
                  <a:gd name="T20" fmla="*/ 519 w 519"/>
                  <a:gd name="T21" fmla="*/ 95 h 292"/>
                  <a:gd name="T22" fmla="*/ 464 w 519"/>
                  <a:gd name="T23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9" h="292">
                    <a:moveTo>
                      <a:pt x="464" y="0"/>
                    </a:moveTo>
                    <a:cubicBezTo>
                      <a:pt x="407" y="0"/>
                      <a:pt x="407" y="0"/>
                      <a:pt x="407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7" y="0"/>
                      <a:pt x="0" y="18"/>
                      <a:pt x="0" y="39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82"/>
                      <a:pt x="17" y="200"/>
                      <a:pt x="39" y="200"/>
                    </a:cubicBezTo>
                    <a:cubicBezTo>
                      <a:pt x="407" y="200"/>
                      <a:pt x="407" y="200"/>
                      <a:pt x="407" y="200"/>
                    </a:cubicBezTo>
                    <a:cubicBezTo>
                      <a:pt x="453" y="200"/>
                      <a:pt x="453" y="200"/>
                      <a:pt x="453" y="200"/>
                    </a:cubicBezTo>
                    <a:cubicBezTo>
                      <a:pt x="515" y="200"/>
                      <a:pt x="519" y="292"/>
                      <a:pt x="519" y="292"/>
                    </a:cubicBezTo>
                    <a:cubicBezTo>
                      <a:pt x="519" y="95"/>
                      <a:pt x="519" y="95"/>
                      <a:pt x="519" y="95"/>
                    </a:cubicBezTo>
                    <a:cubicBezTo>
                      <a:pt x="519" y="95"/>
                      <a:pt x="519" y="95"/>
                      <a:pt x="519" y="95"/>
                    </a:cubicBezTo>
                    <a:cubicBezTo>
                      <a:pt x="519" y="73"/>
                      <a:pt x="509" y="0"/>
                      <a:pt x="464" y="0"/>
                    </a:cubicBezTo>
                  </a:path>
                </a:pathLst>
              </a:cu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86D16C4-7910-3F2E-4D34-CBBDFCC84904}"/>
                  </a:ext>
                </a:extLst>
              </p:cNvPr>
              <p:cNvGrpSpPr/>
              <p:nvPr/>
            </p:nvGrpSpPr>
            <p:grpSpPr>
              <a:xfrm>
                <a:off x="7111106" y="4927464"/>
                <a:ext cx="1609743" cy="401725"/>
                <a:chOff x="863689" y="2632083"/>
                <a:chExt cx="1659279" cy="401725"/>
              </a:xfrm>
            </p:grpSpPr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B73AA4D8-6635-5AA1-A839-8C51B43EE17E}"/>
                    </a:ext>
                  </a:extLst>
                </p:cNvPr>
                <p:cNvSpPr txBox="1"/>
                <p:nvPr/>
              </p:nvSpPr>
              <p:spPr>
                <a:xfrm>
                  <a:off x="863689" y="2910697"/>
                  <a:ext cx="1652803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4FFD173F-1D8F-848A-2E8C-86066CFE6644}"/>
                    </a:ext>
                  </a:extLst>
                </p:cNvPr>
                <p:cNvSpPr txBox="1"/>
                <p:nvPr/>
              </p:nvSpPr>
              <p:spPr>
                <a:xfrm>
                  <a:off x="863690" y="2632083"/>
                  <a:ext cx="165927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Arial" pitchFamily="34" charset="0"/>
                    </a:rPr>
                    <a:t>Logistics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C8E550-7EEB-D6F7-76A0-A2EEBACE0939}"/>
                  </a:ext>
                </a:extLst>
              </p:cNvPr>
              <p:cNvSpPr txBox="1"/>
              <p:nvPr/>
            </p:nvSpPr>
            <p:spPr>
              <a:xfrm>
                <a:off x="10534214" y="4387812"/>
                <a:ext cx="609618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82328EA-0AD5-E9ED-CFC5-F948C8CEC7B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57622" y="2856113"/>
                <a:ext cx="2131620" cy="671048"/>
                <a:chOff x="957622" y="2624492"/>
                <a:chExt cx="2131620" cy="571852"/>
              </a:xfrm>
            </p:grpSpPr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643638AD-19A4-0DF0-A192-4B8550A80D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57622" y="2624492"/>
                  <a:ext cx="2131620" cy="571852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Natural gas</a:t>
                  </a:r>
                  <a:endParaRPr kumimoji="0" lang="en-GB" sz="1600" b="0" i="0" u="sng" strike="noStrike" kern="1200" cap="none" spc="0" normalizeH="0" baseline="0" noProof="0">
                    <a:ln>
                      <a:noFill/>
                    </a:ln>
                    <a:solidFill>
                      <a:srgbClr val="007EB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29434130-A73C-B906-FA71-829F9F3C9E22}"/>
                    </a:ext>
                  </a:extLst>
                </p:cNvPr>
                <p:cNvGrpSpPr/>
                <p:nvPr/>
              </p:nvGrpSpPr>
              <p:grpSpPr>
                <a:xfrm>
                  <a:off x="2596623" y="2688269"/>
                  <a:ext cx="360000" cy="360000"/>
                  <a:chOff x="4987925" y="3544888"/>
                  <a:chExt cx="917575" cy="1023938"/>
                </a:xfrm>
                <a:solidFill>
                  <a:schemeClr val="bg1"/>
                </a:solidFill>
              </p:grpSpPr>
              <p:sp>
                <p:nvSpPr>
                  <p:cNvPr id="113" name="Freeform 31">
                    <a:extLst>
                      <a:ext uri="{FF2B5EF4-FFF2-40B4-BE49-F238E27FC236}">
                        <a16:creationId xmlns:a16="http://schemas.microsoft.com/office/drawing/2014/main" id="{7C380F63-DE4E-210C-04A5-BB7C5098BB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05400" y="4302126"/>
                    <a:ext cx="360363" cy="195263"/>
                  </a:xfrm>
                  <a:custGeom>
                    <a:avLst/>
                    <a:gdLst>
                      <a:gd name="T0" fmla="*/ 227 w 227"/>
                      <a:gd name="T1" fmla="*/ 123 h 123"/>
                      <a:gd name="T2" fmla="*/ 227 w 227"/>
                      <a:gd name="T3" fmla="*/ 115 h 123"/>
                      <a:gd name="T4" fmla="*/ 133 w 227"/>
                      <a:gd name="T5" fmla="*/ 62 h 123"/>
                      <a:gd name="T6" fmla="*/ 212 w 227"/>
                      <a:gd name="T7" fmla="*/ 19 h 123"/>
                      <a:gd name="T8" fmla="*/ 210 w 227"/>
                      <a:gd name="T9" fmla="*/ 0 h 123"/>
                      <a:gd name="T10" fmla="*/ 114 w 227"/>
                      <a:gd name="T11" fmla="*/ 53 h 123"/>
                      <a:gd name="T12" fmla="*/ 17 w 227"/>
                      <a:gd name="T13" fmla="*/ 0 h 123"/>
                      <a:gd name="T14" fmla="*/ 13 w 227"/>
                      <a:gd name="T15" fmla="*/ 19 h 123"/>
                      <a:gd name="T16" fmla="*/ 93 w 227"/>
                      <a:gd name="T17" fmla="*/ 62 h 123"/>
                      <a:gd name="T18" fmla="*/ 0 w 227"/>
                      <a:gd name="T19" fmla="*/ 115 h 123"/>
                      <a:gd name="T20" fmla="*/ 0 w 227"/>
                      <a:gd name="T21" fmla="*/ 123 h 123"/>
                      <a:gd name="T22" fmla="*/ 25 w 227"/>
                      <a:gd name="T23" fmla="*/ 123 h 123"/>
                      <a:gd name="T24" fmla="*/ 114 w 227"/>
                      <a:gd name="T25" fmla="*/ 74 h 123"/>
                      <a:gd name="T26" fmla="*/ 201 w 227"/>
                      <a:gd name="T27" fmla="*/ 123 h 123"/>
                      <a:gd name="T28" fmla="*/ 227 w 227"/>
                      <a:gd name="T29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27" h="123">
                        <a:moveTo>
                          <a:pt x="227" y="123"/>
                        </a:moveTo>
                        <a:lnTo>
                          <a:pt x="227" y="115"/>
                        </a:lnTo>
                        <a:lnTo>
                          <a:pt x="133" y="62"/>
                        </a:lnTo>
                        <a:lnTo>
                          <a:pt x="212" y="19"/>
                        </a:lnTo>
                        <a:lnTo>
                          <a:pt x="210" y="0"/>
                        </a:lnTo>
                        <a:lnTo>
                          <a:pt x="114" y="53"/>
                        </a:lnTo>
                        <a:lnTo>
                          <a:pt x="17" y="0"/>
                        </a:lnTo>
                        <a:lnTo>
                          <a:pt x="13" y="19"/>
                        </a:lnTo>
                        <a:lnTo>
                          <a:pt x="93" y="62"/>
                        </a:lnTo>
                        <a:lnTo>
                          <a:pt x="0" y="115"/>
                        </a:lnTo>
                        <a:lnTo>
                          <a:pt x="0" y="123"/>
                        </a:lnTo>
                        <a:lnTo>
                          <a:pt x="25" y="123"/>
                        </a:lnTo>
                        <a:lnTo>
                          <a:pt x="114" y="74"/>
                        </a:lnTo>
                        <a:lnTo>
                          <a:pt x="201" y="123"/>
                        </a:lnTo>
                        <a:lnTo>
                          <a:pt x="227" y="12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32">
                    <a:extLst>
                      <a:ext uri="{FF2B5EF4-FFF2-40B4-BE49-F238E27FC236}">
                        <a16:creationId xmlns:a16="http://schemas.microsoft.com/office/drawing/2014/main" id="{4DF0938D-E931-7AF9-D94C-929A9D9838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38738" y="4087813"/>
                    <a:ext cx="293688" cy="171450"/>
                  </a:xfrm>
                  <a:custGeom>
                    <a:avLst/>
                    <a:gdLst>
                      <a:gd name="T0" fmla="*/ 0 w 185"/>
                      <a:gd name="T1" fmla="*/ 108 h 108"/>
                      <a:gd name="T2" fmla="*/ 93 w 185"/>
                      <a:gd name="T3" fmla="*/ 61 h 108"/>
                      <a:gd name="T4" fmla="*/ 185 w 185"/>
                      <a:gd name="T5" fmla="*/ 108 h 108"/>
                      <a:gd name="T6" fmla="*/ 182 w 185"/>
                      <a:gd name="T7" fmla="*/ 89 h 108"/>
                      <a:gd name="T8" fmla="*/ 110 w 185"/>
                      <a:gd name="T9" fmla="*/ 52 h 108"/>
                      <a:gd name="T10" fmla="*/ 172 w 185"/>
                      <a:gd name="T11" fmla="*/ 18 h 108"/>
                      <a:gd name="T12" fmla="*/ 170 w 185"/>
                      <a:gd name="T13" fmla="*/ 0 h 108"/>
                      <a:gd name="T14" fmla="*/ 93 w 185"/>
                      <a:gd name="T15" fmla="*/ 42 h 108"/>
                      <a:gd name="T16" fmla="*/ 15 w 185"/>
                      <a:gd name="T17" fmla="*/ 0 h 108"/>
                      <a:gd name="T18" fmla="*/ 13 w 185"/>
                      <a:gd name="T19" fmla="*/ 18 h 108"/>
                      <a:gd name="T20" fmla="*/ 76 w 185"/>
                      <a:gd name="T21" fmla="*/ 52 h 108"/>
                      <a:gd name="T22" fmla="*/ 2 w 185"/>
                      <a:gd name="T23" fmla="*/ 89 h 108"/>
                      <a:gd name="T24" fmla="*/ 0 w 185"/>
                      <a:gd name="T25" fmla="*/ 108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5" h="108">
                        <a:moveTo>
                          <a:pt x="0" y="108"/>
                        </a:moveTo>
                        <a:lnTo>
                          <a:pt x="93" y="61"/>
                        </a:lnTo>
                        <a:lnTo>
                          <a:pt x="185" y="108"/>
                        </a:lnTo>
                        <a:lnTo>
                          <a:pt x="182" y="89"/>
                        </a:lnTo>
                        <a:lnTo>
                          <a:pt x="110" y="52"/>
                        </a:lnTo>
                        <a:lnTo>
                          <a:pt x="172" y="18"/>
                        </a:lnTo>
                        <a:lnTo>
                          <a:pt x="170" y="0"/>
                        </a:lnTo>
                        <a:lnTo>
                          <a:pt x="93" y="42"/>
                        </a:lnTo>
                        <a:lnTo>
                          <a:pt x="15" y="0"/>
                        </a:lnTo>
                        <a:lnTo>
                          <a:pt x="13" y="18"/>
                        </a:lnTo>
                        <a:lnTo>
                          <a:pt x="76" y="52"/>
                        </a:lnTo>
                        <a:lnTo>
                          <a:pt x="2" y="89"/>
                        </a:lnTo>
                        <a:lnTo>
                          <a:pt x="0" y="1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33">
                    <a:extLst>
                      <a:ext uri="{FF2B5EF4-FFF2-40B4-BE49-F238E27FC236}">
                        <a16:creationId xmlns:a16="http://schemas.microsoft.com/office/drawing/2014/main" id="{431F93B5-9AC7-C8F3-7648-6FC6D50B89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2075" y="3902076"/>
                    <a:ext cx="228600" cy="131763"/>
                  </a:xfrm>
                  <a:custGeom>
                    <a:avLst/>
                    <a:gdLst>
                      <a:gd name="T0" fmla="*/ 0 w 144"/>
                      <a:gd name="T1" fmla="*/ 83 h 83"/>
                      <a:gd name="T2" fmla="*/ 72 w 144"/>
                      <a:gd name="T3" fmla="*/ 47 h 83"/>
                      <a:gd name="T4" fmla="*/ 144 w 144"/>
                      <a:gd name="T5" fmla="*/ 83 h 83"/>
                      <a:gd name="T6" fmla="*/ 142 w 144"/>
                      <a:gd name="T7" fmla="*/ 66 h 83"/>
                      <a:gd name="T8" fmla="*/ 87 w 144"/>
                      <a:gd name="T9" fmla="*/ 38 h 83"/>
                      <a:gd name="T10" fmla="*/ 134 w 144"/>
                      <a:gd name="T11" fmla="*/ 15 h 83"/>
                      <a:gd name="T12" fmla="*/ 132 w 144"/>
                      <a:gd name="T13" fmla="*/ 0 h 83"/>
                      <a:gd name="T14" fmla="*/ 72 w 144"/>
                      <a:gd name="T15" fmla="*/ 30 h 83"/>
                      <a:gd name="T16" fmla="*/ 11 w 144"/>
                      <a:gd name="T17" fmla="*/ 0 h 83"/>
                      <a:gd name="T18" fmla="*/ 9 w 144"/>
                      <a:gd name="T19" fmla="*/ 15 h 83"/>
                      <a:gd name="T20" fmla="*/ 57 w 144"/>
                      <a:gd name="T21" fmla="*/ 38 h 83"/>
                      <a:gd name="T22" fmla="*/ 2 w 144"/>
                      <a:gd name="T23" fmla="*/ 66 h 83"/>
                      <a:gd name="T24" fmla="*/ 0 w 144"/>
                      <a:gd name="T25" fmla="*/ 8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44" h="83">
                        <a:moveTo>
                          <a:pt x="0" y="83"/>
                        </a:moveTo>
                        <a:lnTo>
                          <a:pt x="72" y="47"/>
                        </a:lnTo>
                        <a:lnTo>
                          <a:pt x="144" y="83"/>
                        </a:lnTo>
                        <a:lnTo>
                          <a:pt x="142" y="66"/>
                        </a:lnTo>
                        <a:lnTo>
                          <a:pt x="87" y="38"/>
                        </a:lnTo>
                        <a:lnTo>
                          <a:pt x="134" y="15"/>
                        </a:lnTo>
                        <a:lnTo>
                          <a:pt x="132" y="0"/>
                        </a:lnTo>
                        <a:lnTo>
                          <a:pt x="72" y="30"/>
                        </a:lnTo>
                        <a:lnTo>
                          <a:pt x="11" y="0"/>
                        </a:lnTo>
                        <a:lnTo>
                          <a:pt x="9" y="15"/>
                        </a:lnTo>
                        <a:lnTo>
                          <a:pt x="57" y="38"/>
                        </a:lnTo>
                        <a:lnTo>
                          <a:pt x="2" y="66"/>
                        </a:lnTo>
                        <a:lnTo>
                          <a:pt x="0" y="8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34">
                    <a:extLst>
                      <a:ext uri="{FF2B5EF4-FFF2-40B4-BE49-F238E27FC236}">
                        <a16:creationId xmlns:a16="http://schemas.microsoft.com/office/drawing/2014/main" id="{864E2D70-2E3C-2928-C4A5-5F84D6949D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9063" y="3746501"/>
                    <a:ext cx="174625" cy="101600"/>
                  </a:xfrm>
                  <a:custGeom>
                    <a:avLst/>
                    <a:gdLst>
                      <a:gd name="T0" fmla="*/ 0 w 110"/>
                      <a:gd name="T1" fmla="*/ 64 h 64"/>
                      <a:gd name="T2" fmla="*/ 53 w 110"/>
                      <a:gd name="T3" fmla="*/ 36 h 64"/>
                      <a:gd name="T4" fmla="*/ 53 w 110"/>
                      <a:gd name="T5" fmla="*/ 36 h 64"/>
                      <a:gd name="T6" fmla="*/ 55 w 110"/>
                      <a:gd name="T7" fmla="*/ 36 h 64"/>
                      <a:gd name="T8" fmla="*/ 110 w 110"/>
                      <a:gd name="T9" fmla="*/ 64 h 64"/>
                      <a:gd name="T10" fmla="*/ 108 w 110"/>
                      <a:gd name="T11" fmla="*/ 49 h 64"/>
                      <a:gd name="T12" fmla="*/ 66 w 110"/>
                      <a:gd name="T13" fmla="*/ 28 h 64"/>
                      <a:gd name="T14" fmla="*/ 102 w 110"/>
                      <a:gd name="T15" fmla="*/ 11 h 64"/>
                      <a:gd name="T16" fmla="*/ 100 w 110"/>
                      <a:gd name="T17" fmla="*/ 0 h 64"/>
                      <a:gd name="T18" fmla="*/ 55 w 110"/>
                      <a:gd name="T19" fmla="*/ 22 h 64"/>
                      <a:gd name="T20" fmla="*/ 9 w 110"/>
                      <a:gd name="T21" fmla="*/ 0 h 64"/>
                      <a:gd name="T22" fmla="*/ 7 w 110"/>
                      <a:gd name="T23" fmla="*/ 11 h 64"/>
                      <a:gd name="T24" fmla="*/ 43 w 110"/>
                      <a:gd name="T25" fmla="*/ 28 h 64"/>
                      <a:gd name="T26" fmla="*/ 40 w 110"/>
                      <a:gd name="T27" fmla="*/ 30 h 64"/>
                      <a:gd name="T28" fmla="*/ 40 w 110"/>
                      <a:gd name="T29" fmla="*/ 30 h 64"/>
                      <a:gd name="T30" fmla="*/ 40 w 110"/>
                      <a:gd name="T31" fmla="*/ 30 h 64"/>
                      <a:gd name="T32" fmla="*/ 2 w 110"/>
                      <a:gd name="T33" fmla="*/ 49 h 64"/>
                      <a:gd name="T34" fmla="*/ 0 w 110"/>
                      <a:gd name="T35" fmla="*/ 6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10" h="64">
                        <a:moveTo>
                          <a:pt x="0" y="64"/>
                        </a:moveTo>
                        <a:lnTo>
                          <a:pt x="53" y="36"/>
                        </a:lnTo>
                        <a:lnTo>
                          <a:pt x="53" y="36"/>
                        </a:lnTo>
                        <a:lnTo>
                          <a:pt x="55" y="36"/>
                        </a:lnTo>
                        <a:lnTo>
                          <a:pt x="110" y="64"/>
                        </a:lnTo>
                        <a:lnTo>
                          <a:pt x="108" y="49"/>
                        </a:lnTo>
                        <a:lnTo>
                          <a:pt x="66" y="28"/>
                        </a:lnTo>
                        <a:lnTo>
                          <a:pt x="102" y="11"/>
                        </a:lnTo>
                        <a:lnTo>
                          <a:pt x="100" y="0"/>
                        </a:lnTo>
                        <a:lnTo>
                          <a:pt x="55" y="22"/>
                        </a:lnTo>
                        <a:lnTo>
                          <a:pt x="9" y="0"/>
                        </a:lnTo>
                        <a:lnTo>
                          <a:pt x="7" y="11"/>
                        </a:lnTo>
                        <a:lnTo>
                          <a:pt x="43" y="28"/>
                        </a:lnTo>
                        <a:lnTo>
                          <a:pt x="40" y="30"/>
                        </a:lnTo>
                        <a:lnTo>
                          <a:pt x="40" y="30"/>
                        </a:lnTo>
                        <a:lnTo>
                          <a:pt x="40" y="30"/>
                        </a:lnTo>
                        <a:lnTo>
                          <a:pt x="2" y="49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35">
                    <a:extLst>
                      <a:ext uri="{FF2B5EF4-FFF2-40B4-BE49-F238E27FC236}">
                        <a16:creationId xmlns:a16="http://schemas.microsoft.com/office/drawing/2014/main" id="{FB42C437-5F48-B24C-EA3E-DEFD6C972F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7925" y="4514851"/>
                    <a:ext cx="917575" cy="53975"/>
                  </a:xfrm>
                  <a:custGeom>
                    <a:avLst/>
                    <a:gdLst>
                      <a:gd name="T0" fmla="*/ 551 w 578"/>
                      <a:gd name="T1" fmla="*/ 0 h 34"/>
                      <a:gd name="T2" fmla="*/ 27 w 578"/>
                      <a:gd name="T3" fmla="*/ 0 h 34"/>
                      <a:gd name="T4" fmla="*/ 27 w 578"/>
                      <a:gd name="T5" fmla="*/ 0 h 34"/>
                      <a:gd name="T6" fmla="*/ 16 w 578"/>
                      <a:gd name="T7" fmla="*/ 4 h 34"/>
                      <a:gd name="T8" fmla="*/ 8 w 578"/>
                      <a:gd name="T9" fmla="*/ 10 h 34"/>
                      <a:gd name="T10" fmla="*/ 2 w 578"/>
                      <a:gd name="T11" fmla="*/ 17 h 34"/>
                      <a:gd name="T12" fmla="*/ 0 w 578"/>
                      <a:gd name="T13" fmla="*/ 29 h 34"/>
                      <a:gd name="T14" fmla="*/ 0 w 578"/>
                      <a:gd name="T15" fmla="*/ 34 h 34"/>
                      <a:gd name="T16" fmla="*/ 578 w 578"/>
                      <a:gd name="T17" fmla="*/ 34 h 34"/>
                      <a:gd name="T18" fmla="*/ 578 w 578"/>
                      <a:gd name="T19" fmla="*/ 29 h 34"/>
                      <a:gd name="T20" fmla="*/ 578 w 578"/>
                      <a:gd name="T21" fmla="*/ 29 h 34"/>
                      <a:gd name="T22" fmla="*/ 576 w 578"/>
                      <a:gd name="T23" fmla="*/ 17 h 34"/>
                      <a:gd name="T24" fmla="*/ 570 w 578"/>
                      <a:gd name="T25" fmla="*/ 10 h 34"/>
                      <a:gd name="T26" fmla="*/ 562 w 578"/>
                      <a:gd name="T27" fmla="*/ 4 h 34"/>
                      <a:gd name="T28" fmla="*/ 551 w 578"/>
                      <a:gd name="T29" fmla="*/ 0 h 34"/>
                      <a:gd name="T30" fmla="*/ 551 w 578"/>
                      <a:gd name="T31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78" h="34">
                        <a:moveTo>
                          <a:pt x="551" y="0"/>
                        </a:moveTo>
                        <a:lnTo>
                          <a:pt x="27" y="0"/>
                        </a:lnTo>
                        <a:lnTo>
                          <a:pt x="27" y="0"/>
                        </a:lnTo>
                        <a:lnTo>
                          <a:pt x="16" y="4"/>
                        </a:lnTo>
                        <a:lnTo>
                          <a:pt x="8" y="10"/>
                        </a:lnTo>
                        <a:lnTo>
                          <a:pt x="2" y="17"/>
                        </a:lnTo>
                        <a:lnTo>
                          <a:pt x="0" y="29"/>
                        </a:lnTo>
                        <a:lnTo>
                          <a:pt x="0" y="34"/>
                        </a:lnTo>
                        <a:lnTo>
                          <a:pt x="578" y="34"/>
                        </a:lnTo>
                        <a:lnTo>
                          <a:pt x="578" y="29"/>
                        </a:lnTo>
                        <a:lnTo>
                          <a:pt x="578" y="29"/>
                        </a:lnTo>
                        <a:lnTo>
                          <a:pt x="576" y="17"/>
                        </a:lnTo>
                        <a:lnTo>
                          <a:pt x="570" y="10"/>
                        </a:lnTo>
                        <a:lnTo>
                          <a:pt x="562" y="4"/>
                        </a:lnTo>
                        <a:lnTo>
                          <a:pt x="551" y="0"/>
                        </a:lnTo>
                        <a:lnTo>
                          <a:pt x="55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36">
                    <a:extLst>
                      <a:ext uri="{FF2B5EF4-FFF2-40B4-BE49-F238E27FC236}">
                        <a16:creationId xmlns:a16="http://schemas.microsoft.com/office/drawing/2014/main" id="{01FC6D82-CBC3-4B82-0AAC-E71441F31B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70500" y="3986213"/>
                    <a:ext cx="26988" cy="158750"/>
                  </a:xfrm>
                  <a:custGeom>
                    <a:avLst/>
                    <a:gdLst>
                      <a:gd name="T0" fmla="*/ 0 w 17"/>
                      <a:gd name="T1" fmla="*/ 4 h 100"/>
                      <a:gd name="T2" fmla="*/ 0 w 17"/>
                      <a:gd name="T3" fmla="*/ 95 h 100"/>
                      <a:gd name="T4" fmla="*/ 10 w 17"/>
                      <a:gd name="T5" fmla="*/ 100 h 100"/>
                      <a:gd name="T6" fmla="*/ 17 w 17"/>
                      <a:gd name="T7" fmla="*/ 95 h 100"/>
                      <a:gd name="T8" fmla="*/ 17 w 17"/>
                      <a:gd name="T9" fmla="*/ 4 h 100"/>
                      <a:gd name="T10" fmla="*/ 10 w 17"/>
                      <a:gd name="T11" fmla="*/ 0 h 100"/>
                      <a:gd name="T12" fmla="*/ 0 w 17"/>
                      <a:gd name="T13" fmla="*/ 4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00">
                        <a:moveTo>
                          <a:pt x="0" y="4"/>
                        </a:moveTo>
                        <a:lnTo>
                          <a:pt x="0" y="95"/>
                        </a:lnTo>
                        <a:lnTo>
                          <a:pt x="10" y="100"/>
                        </a:lnTo>
                        <a:lnTo>
                          <a:pt x="17" y="95"/>
                        </a:lnTo>
                        <a:lnTo>
                          <a:pt x="17" y="4"/>
                        </a:lnTo>
                        <a:lnTo>
                          <a:pt x="10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37">
                    <a:extLst>
                      <a:ext uri="{FF2B5EF4-FFF2-40B4-BE49-F238E27FC236}">
                        <a16:creationId xmlns:a16="http://schemas.microsoft.com/office/drawing/2014/main" id="{8B810D9A-CED2-8EDC-9275-D0CF08D239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70500" y="3811588"/>
                    <a:ext cx="26988" cy="130175"/>
                  </a:xfrm>
                  <a:custGeom>
                    <a:avLst/>
                    <a:gdLst>
                      <a:gd name="T0" fmla="*/ 0 w 17"/>
                      <a:gd name="T1" fmla="*/ 4 h 82"/>
                      <a:gd name="T2" fmla="*/ 0 w 17"/>
                      <a:gd name="T3" fmla="*/ 78 h 82"/>
                      <a:gd name="T4" fmla="*/ 10 w 17"/>
                      <a:gd name="T5" fmla="*/ 82 h 82"/>
                      <a:gd name="T6" fmla="*/ 17 w 17"/>
                      <a:gd name="T7" fmla="*/ 78 h 82"/>
                      <a:gd name="T8" fmla="*/ 17 w 17"/>
                      <a:gd name="T9" fmla="*/ 4 h 82"/>
                      <a:gd name="T10" fmla="*/ 10 w 17"/>
                      <a:gd name="T11" fmla="*/ 0 h 82"/>
                      <a:gd name="T12" fmla="*/ 0 w 17"/>
                      <a:gd name="T13" fmla="*/ 4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82">
                        <a:moveTo>
                          <a:pt x="0" y="4"/>
                        </a:moveTo>
                        <a:lnTo>
                          <a:pt x="0" y="78"/>
                        </a:lnTo>
                        <a:lnTo>
                          <a:pt x="10" y="82"/>
                        </a:lnTo>
                        <a:lnTo>
                          <a:pt x="17" y="78"/>
                        </a:lnTo>
                        <a:lnTo>
                          <a:pt x="17" y="4"/>
                        </a:lnTo>
                        <a:lnTo>
                          <a:pt x="10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38">
                    <a:extLst>
                      <a:ext uri="{FF2B5EF4-FFF2-40B4-BE49-F238E27FC236}">
                        <a16:creationId xmlns:a16="http://schemas.microsoft.com/office/drawing/2014/main" id="{B78EF7F9-B768-5F03-8DC4-02613ACB51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70500" y="4427538"/>
                    <a:ext cx="26988" cy="73025"/>
                  </a:xfrm>
                  <a:custGeom>
                    <a:avLst/>
                    <a:gdLst>
                      <a:gd name="T0" fmla="*/ 0 w 17"/>
                      <a:gd name="T1" fmla="*/ 6 h 46"/>
                      <a:gd name="T2" fmla="*/ 0 w 17"/>
                      <a:gd name="T3" fmla="*/ 46 h 46"/>
                      <a:gd name="T4" fmla="*/ 17 w 17"/>
                      <a:gd name="T5" fmla="*/ 46 h 46"/>
                      <a:gd name="T6" fmla="*/ 17 w 17"/>
                      <a:gd name="T7" fmla="*/ 6 h 46"/>
                      <a:gd name="T8" fmla="*/ 10 w 17"/>
                      <a:gd name="T9" fmla="*/ 0 h 46"/>
                      <a:gd name="T10" fmla="*/ 0 w 17"/>
                      <a:gd name="T11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7" h="46">
                        <a:moveTo>
                          <a:pt x="0" y="6"/>
                        </a:moveTo>
                        <a:lnTo>
                          <a:pt x="0" y="46"/>
                        </a:lnTo>
                        <a:lnTo>
                          <a:pt x="17" y="46"/>
                        </a:lnTo>
                        <a:lnTo>
                          <a:pt x="17" y="6"/>
                        </a:lnTo>
                        <a:lnTo>
                          <a:pt x="10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39">
                    <a:extLst>
                      <a:ext uri="{FF2B5EF4-FFF2-40B4-BE49-F238E27FC236}">
                        <a16:creationId xmlns:a16="http://schemas.microsoft.com/office/drawing/2014/main" id="{667121A7-E13E-6F81-BA23-7716F3A096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70500" y="4194176"/>
                    <a:ext cx="26988" cy="182563"/>
                  </a:xfrm>
                  <a:custGeom>
                    <a:avLst/>
                    <a:gdLst>
                      <a:gd name="T0" fmla="*/ 0 w 17"/>
                      <a:gd name="T1" fmla="*/ 3 h 115"/>
                      <a:gd name="T2" fmla="*/ 0 w 17"/>
                      <a:gd name="T3" fmla="*/ 109 h 115"/>
                      <a:gd name="T4" fmla="*/ 10 w 17"/>
                      <a:gd name="T5" fmla="*/ 115 h 115"/>
                      <a:gd name="T6" fmla="*/ 17 w 17"/>
                      <a:gd name="T7" fmla="*/ 109 h 115"/>
                      <a:gd name="T8" fmla="*/ 17 w 17"/>
                      <a:gd name="T9" fmla="*/ 3 h 115"/>
                      <a:gd name="T10" fmla="*/ 10 w 17"/>
                      <a:gd name="T11" fmla="*/ 0 h 115"/>
                      <a:gd name="T12" fmla="*/ 0 w 17"/>
                      <a:gd name="T13" fmla="*/ 3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115">
                        <a:moveTo>
                          <a:pt x="0" y="3"/>
                        </a:moveTo>
                        <a:lnTo>
                          <a:pt x="0" y="109"/>
                        </a:lnTo>
                        <a:lnTo>
                          <a:pt x="10" y="115"/>
                        </a:lnTo>
                        <a:lnTo>
                          <a:pt x="17" y="109"/>
                        </a:lnTo>
                        <a:lnTo>
                          <a:pt x="17" y="3"/>
                        </a:lnTo>
                        <a:lnTo>
                          <a:pt x="10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40">
                    <a:extLst>
                      <a:ext uri="{FF2B5EF4-FFF2-40B4-BE49-F238E27FC236}">
                        <a16:creationId xmlns:a16="http://schemas.microsoft.com/office/drawing/2014/main" id="{4DD1E7A8-81DE-A5BC-3835-9A07D3E85E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1425" y="3686176"/>
                    <a:ext cx="468313" cy="814388"/>
                  </a:xfrm>
                  <a:custGeom>
                    <a:avLst/>
                    <a:gdLst>
                      <a:gd name="T0" fmla="*/ 95 w 295"/>
                      <a:gd name="T1" fmla="*/ 24 h 513"/>
                      <a:gd name="T2" fmla="*/ 199 w 295"/>
                      <a:gd name="T3" fmla="*/ 24 h 513"/>
                      <a:gd name="T4" fmla="*/ 210 w 295"/>
                      <a:gd name="T5" fmla="*/ 96 h 513"/>
                      <a:gd name="T6" fmla="*/ 210 w 295"/>
                      <a:gd name="T7" fmla="*/ 96 h 513"/>
                      <a:gd name="T8" fmla="*/ 271 w 295"/>
                      <a:gd name="T9" fmla="*/ 513 h 513"/>
                      <a:gd name="T10" fmla="*/ 295 w 295"/>
                      <a:gd name="T11" fmla="*/ 513 h 513"/>
                      <a:gd name="T12" fmla="*/ 220 w 295"/>
                      <a:gd name="T13" fmla="*/ 0 h 513"/>
                      <a:gd name="T14" fmla="*/ 214 w 295"/>
                      <a:gd name="T15" fmla="*/ 0 h 513"/>
                      <a:gd name="T16" fmla="*/ 197 w 295"/>
                      <a:gd name="T17" fmla="*/ 0 h 513"/>
                      <a:gd name="T18" fmla="*/ 99 w 295"/>
                      <a:gd name="T19" fmla="*/ 0 h 513"/>
                      <a:gd name="T20" fmla="*/ 80 w 295"/>
                      <a:gd name="T21" fmla="*/ 0 h 513"/>
                      <a:gd name="T22" fmla="*/ 74 w 295"/>
                      <a:gd name="T23" fmla="*/ 0 h 513"/>
                      <a:gd name="T24" fmla="*/ 0 w 295"/>
                      <a:gd name="T25" fmla="*/ 513 h 513"/>
                      <a:gd name="T26" fmla="*/ 25 w 295"/>
                      <a:gd name="T27" fmla="*/ 513 h 513"/>
                      <a:gd name="T28" fmla="*/ 95 w 295"/>
                      <a:gd name="T29" fmla="*/ 24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95" h="513">
                        <a:moveTo>
                          <a:pt x="95" y="24"/>
                        </a:moveTo>
                        <a:lnTo>
                          <a:pt x="199" y="24"/>
                        </a:lnTo>
                        <a:lnTo>
                          <a:pt x="210" y="96"/>
                        </a:lnTo>
                        <a:lnTo>
                          <a:pt x="210" y="96"/>
                        </a:lnTo>
                        <a:lnTo>
                          <a:pt x="271" y="513"/>
                        </a:lnTo>
                        <a:lnTo>
                          <a:pt x="295" y="513"/>
                        </a:lnTo>
                        <a:lnTo>
                          <a:pt x="220" y="0"/>
                        </a:lnTo>
                        <a:lnTo>
                          <a:pt x="214" y="0"/>
                        </a:lnTo>
                        <a:lnTo>
                          <a:pt x="197" y="0"/>
                        </a:lnTo>
                        <a:lnTo>
                          <a:pt x="99" y="0"/>
                        </a:lnTo>
                        <a:lnTo>
                          <a:pt x="80" y="0"/>
                        </a:lnTo>
                        <a:lnTo>
                          <a:pt x="74" y="0"/>
                        </a:lnTo>
                        <a:lnTo>
                          <a:pt x="0" y="513"/>
                        </a:lnTo>
                        <a:lnTo>
                          <a:pt x="25" y="513"/>
                        </a:lnTo>
                        <a:lnTo>
                          <a:pt x="95" y="2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41">
                    <a:extLst>
                      <a:ext uri="{FF2B5EF4-FFF2-40B4-BE49-F238E27FC236}">
                        <a16:creationId xmlns:a16="http://schemas.microsoft.com/office/drawing/2014/main" id="{DC4FB854-038D-5201-A3E2-F4AEBD97D6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84813" y="4157663"/>
                    <a:ext cx="360363" cy="342900"/>
                  </a:xfrm>
                  <a:custGeom>
                    <a:avLst/>
                    <a:gdLst>
                      <a:gd name="T0" fmla="*/ 30 w 227"/>
                      <a:gd name="T1" fmla="*/ 216 h 216"/>
                      <a:gd name="T2" fmla="*/ 227 w 227"/>
                      <a:gd name="T3" fmla="*/ 216 h 216"/>
                      <a:gd name="T4" fmla="*/ 227 w 227"/>
                      <a:gd name="T5" fmla="*/ 53 h 216"/>
                      <a:gd name="T6" fmla="*/ 227 w 227"/>
                      <a:gd name="T7" fmla="*/ 42 h 216"/>
                      <a:gd name="T8" fmla="*/ 227 w 227"/>
                      <a:gd name="T9" fmla="*/ 42 h 216"/>
                      <a:gd name="T10" fmla="*/ 225 w 227"/>
                      <a:gd name="T11" fmla="*/ 32 h 216"/>
                      <a:gd name="T12" fmla="*/ 223 w 227"/>
                      <a:gd name="T13" fmla="*/ 25 h 216"/>
                      <a:gd name="T14" fmla="*/ 219 w 227"/>
                      <a:gd name="T15" fmla="*/ 19 h 216"/>
                      <a:gd name="T16" fmla="*/ 214 w 227"/>
                      <a:gd name="T17" fmla="*/ 11 h 216"/>
                      <a:gd name="T18" fmla="*/ 208 w 227"/>
                      <a:gd name="T19" fmla="*/ 8 h 216"/>
                      <a:gd name="T20" fmla="*/ 200 w 227"/>
                      <a:gd name="T21" fmla="*/ 4 h 216"/>
                      <a:gd name="T22" fmla="*/ 193 w 227"/>
                      <a:gd name="T23" fmla="*/ 0 h 216"/>
                      <a:gd name="T24" fmla="*/ 185 w 227"/>
                      <a:gd name="T25" fmla="*/ 0 h 216"/>
                      <a:gd name="T26" fmla="*/ 0 w 227"/>
                      <a:gd name="T27" fmla="*/ 0 h 216"/>
                      <a:gd name="T28" fmla="*/ 11 w 227"/>
                      <a:gd name="T29" fmla="*/ 89 h 216"/>
                      <a:gd name="T30" fmla="*/ 30 w 227"/>
                      <a:gd name="T31" fmla="*/ 216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27" h="216">
                        <a:moveTo>
                          <a:pt x="30" y="216"/>
                        </a:moveTo>
                        <a:lnTo>
                          <a:pt x="227" y="216"/>
                        </a:lnTo>
                        <a:lnTo>
                          <a:pt x="227" y="53"/>
                        </a:lnTo>
                        <a:lnTo>
                          <a:pt x="227" y="42"/>
                        </a:lnTo>
                        <a:lnTo>
                          <a:pt x="227" y="42"/>
                        </a:lnTo>
                        <a:lnTo>
                          <a:pt x="225" y="32"/>
                        </a:lnTo>
                        <a:lnTo>
                          <a:pt x="223" y="25"/>
                        </a:lnTo>
                        <a:lnTo>
                          <a:pt x="219" y="19"/>
                        </a:lnTo>
                        <a:lnTo>
                          <a:pt x="214" y="11"/>
                        </a:lnTo>
                        <a:lnTo>
                          <a:pt x="208" y="8"/>
                        </a:lnTo>
                        <a:lnTo>
                          <a:pt x="200" y="4"/>
                        </a:lnTo>
                        <a:lnTo>
                          <a:pt x="193" y="0"/>
                        </a:lnTo>
                        <a:lnTo>
                          <a:pt x="185" y="0"/>
                        </a:lnTo>
                        <a:lnTo>
                          <a:pt x="0" y="0"/>
                        </a:lnTo>
                        <a:lnTo>
                          <a:pt x="11" y="89"/>
                        </a:lnTo>
                        <a:lnTo>
                          <a:pt x="30" y="2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42">
                    <a:extLst>
                      <a:ext uri="{FF2B5EF4-FFF2-40B4-BE49-F238E27FC236}">
                        <a16:creationId xmlns:a16="http://schemas.microsoft.com/office/drawing/2014/main" id="{64A55AFF-DCAC-89C8-4FF0-F164C2BF2F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70500" y="3733801"/>
                    <a:ext cx="26988" cy="39688"/>
                  </a:xfrm>
                  <a:custGeom>
                    <a:avLst/>
                    <a:gdLst>
                      <a:gd name="T0" fmla="*/ 17 w 17"/>
                      <a:gd name="T1" fmla="*/ 21 h 25"/>
                      <a:gd name="T2" fmla="*/ 17 w 17"/>
                      <a:gd name="T3" fmla="*/ 0 h 25"/>
                      <a:gd name="T4" fmla="*/ 0 w 17"/>
                      <a:gd name="T5" fmla="*/ 0 h 25"/>
                      <a:gd name="T6" fmla="*/ 0 w 17"/>
                      <a:gd name="T7" fmla="*/ 21 h 25"/>
                      <a:gd name="T8" fmla="*/ 10 w 17"/>
                      <a:gd name="T9" fmla="*/ 25 h 25"/>
                      <a:gd name="T10" fmla="*/ 17 w 17"/>
                      <a:gd name="T11" fmla="*/ 2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7" h="25">
                        <a:moveTo>
                          <a:pt x="17" y="21"/>
                        </a:moveTo>
                        <a:lnTo>
                          <a:pt x="17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10" y="25"/>
                        </a:lnTo>
                        <a:lnTo>
                          <a:pt x="17" y="2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Rectangle 43">
                    <a:extLst>
                      <a:ext uri="{FF2B5EF4-FFF2-40B4-BE49-F238E27FC236}">
                        <a16:creationId xmlns:a16="http://schemas.microsoft.com/office/drawing/2014/main" id="{85B49D06-E83F-4520-28EE-E7087C69CA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70500" y="3656013"/>
                    <a:ext cx="26988" cy="2063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44">
                    <a:extLst>
                      <a:ext uri="{FF2B5EF4-FFF2-40B4-BE49-F238E27FC236}">
                        <a16:creationId xmlns:a16="http://schemas.microsoft.com/office/drawing/2014/main" id="{CD44A1A4-4845-654A-33DE-48C52392F5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9063" y="3544888"/>
                    <a:ext cx="174625" cy="101600"/>
                  </a:xfrm>
                  <a:custGeom>
                    <a:avLst/>
                    <a:gdLst>
                      <a:gd name="T0" fmla="*/ 17 w 110"/>
                      <a:gd name="T1" fmla="*/ 64 h 64"/>
                      <a:gd name="T2" fmla="*/ 91 w 110"/>
                      <a:gd name="T3" fmla="*/ 64 h 64"/>
                      <a:gd name="T4" fmla="*/ 91 w 110"/>
                      <a:gd name="T5" fmla="*/ 64 h 64"/>
                      <a:gd name="T6" fmla="*/ 98 w 110"/>
                      <a:gd name="T7" fmla="*/ 62 h 64"/>
                      <a:gd name="T8" fmla="*/ 104 w 110"/>
                      <a:gd name="T9" fmla="*/ 59 h 64"/>
                      <a:gd name="T10" fmla="*/ 108 w 110"/>
                      <a:gd name="T11" fmla="*/ 53 h 64"/>
                      <a:gd name="T12" fmla="*/ 110 w 110"/>
                      <a:gd name="T13" fmla="*/ 45 h 64"/>
                      <a:gd name="T14" fmla="*/ 110 w 110"/>
                      <a:gd name="T15" fmla="*/ 19 h 64"/>
                      <a:gd name="T16" fmla="*/ 110 w 110"/>
                      <a:gd name="T17" fmla="*/ 19 h 64"/>
                      <a:gd name="T18" fmla="*/ 108 w 110"/>
                      <a:gd name="T19" fmla="*/ 11 h 64"/>
                      <a:gd name="T20" fmla="*/ 104 w 110"/>
                      <a:gd name="T21" fmla="*/ 6 h 64"/>
                      <a:gd name="T22" fmla="*/ 98 w 110"/>
                      <a:gd name="T23" fmla="*/ 2 h 64"/>
                      <a:gd name="T24" fmla="*/ 91 w 110"/>
                      <a:gd name="T25" fmla="*/ 0 h 64"/>
                      <a:gd name="T26" fmla="*/ 17 w 110"/>
                      <a:gd name="T27" fmla="*/ 0 h 64"/>
                      <a:gd name="T28" fmla="*/ 17 w 110"/>
                      <a:gd name="T29" fmla="*/ 0 h 64"/>
                      <a:gd name="T30" fmla="*/ 11 w 110"/>
                      <a:gd name="T31" fmla="*/ 2 h 64"/>
                      <a:gd name="T32" fmla="*/ 6 w 110"/>
                      <a:gd name="T33" fmla="*/ 6 h 64"/>
                      <a:gd name="T34" fmla="*/ 0 w 110"/>
                      <a:gd name="T35" fmla="*/ 11 h 64"/>
                      <a:gd name="T36" fmla="*/ 0 w 110"/>
                      <a:gd name="T37" fmla="*/ 19 h 64"/>
                      <a:gd name="T38" fmla="*/ 0 w 110"/>
                      <a:gd name="T39" fmla="*/ 45 h 64"/>
                      <a:gd name="T40" fmla="*/ 0 w 110"/>
                      <a:gd name="T41" fmla="*/ 45 h 64"/>
                      <a:gd name="T42" fmla="*/ 0 w 110"/>
                      <a:gd name="T43" fmla="*/ 53 h 64"/>
                      <a:gd name="T44" fmla="*/ 6 w 110"/>
                      <a:gd name="T45" fmla="*/ 59 h 64"/>
                      <a:gd name="T46" fmla="*/ 11 w 110"/>
                      <a:gd name="T47" fmla="*/ 62 h 64"/>
                      <a:gd name="T48" fmla="*/ 17 w 110"/>
                      <a:gd name="T49" fmla="*/ 64 h 64"/>
                      <a:gd name="T50" fmla="*/ 17 w 110"/>
                      <a:gd name="T51" fmla="*/ 6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10" h="64">
                        <a:moveTo>
                          <a:pt x="17" y="64"/>
                        </a:moveTo>
                        <a:lnTo>
                          <a:pt x="91" y="64"/>
                        </a:lnTo>
                        <a:lnTo>
                          <a:pt x="91" y="64"/>
                        </a:lnTo>
                        <a:lnTo>
                          <a:pt x="98" y="62"/>
                        </a:lnTo>
                        <a:lnTo>
                          <a:pt x="104" y="59"/>
                        </a:lnTo>
                        <a:lnTo>
                          <a:pt x="108" y="53"/>
                        </a:lnTo>
                        <a:lnTo>
                          <a:pt x="110" y="45"/>
                        </a:lnTo>
                        <a:lnTo>
                          <a:pt x="110" y="19"/>
                        </a:lnTo>
                        <a:lnTo>
                          <a:pt x="110" y="19"/>
                        </a:lnTo>
                        <a:lnTo>
                          <a:pt x="108" y="11"/>
                        </a:lnTo>
                        <a:lnTo>
                          <a:pt x="104" y="6"/>
                        </a:lnTo>
                        <a:lnTo>
                          <a:pt x="98" y="2"/>
                        </a:lnTo>
                        <a:lnTo>
                          <a:pt x="91" y="0"/>
                        </a:lnTo>
                        <a:lnTo>
                          <a:pt x="17" y="0"/>
                        </a:lnTo>
                        <a:lnTo>
                          <a:pt x="17" y="0"/>
                        </a:lnTo>
                        <a:lnTo>
                          <a:pt x="11" y="2"/>
                        </a:lnTo>
                        <a:lnTo>
                          <a:pt x="6" y="6"/>
                        </a:lnTo>
                        <a:lnTo>
                          <a:pt x="0" y="11"/>
                        </a:lnTo>
                        <a:lnTo>
                          <a:pt x="0" y="19"/>
                        </a:lnTo>
                        <a:lnTo>
                          <a:pt x="0" y="45"/>
                        </a:lnTo>
                        <a:lnTo>
                          <a:pt x="0" y="45"/>
                        </a:lnTo>
                        <a:lnTo>
                          <a:pt x="0" y="53"/>
                        </a:lnTo>
                        <a:lnTo>
                          <a:pt x="6" y="59"/>
                        </a:lnTo>
                        <a:lnTo>
                          <a:pt x="11" y="62"/>
                        </a:lnTo>
                        <a:lnTo>
                          <a:pt x="17" y="64"/>
                        </a:lnTo>
                        <a:lnTo>
                          <a:pt x="17" y="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6C9BA1A-5728-AC22-B603-A945D442D7E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64794" y="2856113"/>
                <a:ext cx="2131620" cy="671048"/>
                <a:chOff x="3364794" y="2630622"/>
                <a:chExt cx="2131620" cy="571852"/>
              </a:xfrm>
            </p:grpSpPr>
            <p:sp>
              <p:nvSpPr>
                <p:cNvPr id="107" name="Rectangle: Rounded Corners 106">
                  <a:extLst>
                    <a:ext uri="{FF2B5EF4-FFF2-40B4-BE49-F238E27FC236}">
                      <a16:creationId xmlns:a16="http://schemas.microsoft.com/office/drawing/2014/main" id="{260D00CC-9083-F261-A4A8-E3435B84D9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64794" y="2630622"/>
                  <a:ext cx="2131620" cy="571852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Grey  electricity</a:t>
                  </a:r>
                  <a:endParaRPr kumimoji="0" lang="en-GB" sz="1600" b="0" i="0" u="sng" strike="noStrike" kern="1200" cap="none" spc="0" normalizeH="0" baseline="0" noProof="0">
                    <a:ln>
                      <a:noFill/>
                    </a:ln>
                    <a:solidFill>
                      <a:srgbClr val="007EB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9CCD637C-8DB6-B0EA-0ADE-CB7DCCFDD9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016190" y="2711039"/>
                  <a:ext cx="324000" cy="360000"/>
                  <a:chOff x="438396" y="8920277"/>
                  <a:chExt cx="673100" cy="711200"/>
                </a:xfrm>
                <a:solidFill>
                  <a:schemeClr val="bg1"/>
                </a:solidFill>
              </p:grpSpPr>
              <p:sp>
                <p:nvSpPr>
                  <p:cNvPr id="109" name="object 18">
                    <a:extLst>
                      <a:ext uri="{FF2B5EF4-FFF2-40B4-BE49-F238E27FC236}">
                        <a16:creationId xmlns:a16="http://schemas.microsoft.com/office/drawing/2014/main" id="{50CA0DD5-1A11-BF41-B7D8-66816D616C3D}"/>
                      </a:ext>
                    </a:extLst>
                  </p:cNvPr>
                  <p:cNvSpPr/>
                  <p:nvPr/>
                </p:nvSpPr>
                <p:spPr>
                  <a:xfrm>
                    <a:off x="527296" y="8920277"/>
                    <a:ext cx="584200" cy="330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4200" h="330200">
                        <a:moveTo>
                          <a:pt x="304800" y="0"/>
                        </a:moveTo>
                        <a:lnTo>
                          <a:pt x="257339" y="6935"/>
                        </a:lnTo>
                        <a:lnTo>
                          <a:pt x="215319" y="26394"/>
                        </a:lnTo>
                        <a:lnTo>
                          <a:pt x="180733" y="56356"/>
                        </a:lnTo>
                        <a:lnTo>
                          <a:pt x="155577" y="94798"/>
                        </a:lnTo>
                        <a:lnTo>
                          <a:pt x="141846" y="139700"/>
                        </a:lnTo>
                        <a:lnTo>
                          <a:pt x="88900" y="139700"/>
                        </a:lnTo>
                        <a:lnTo>
                          <a:pt x="54296" y="146686"/>
                        </a:lnTo>
                        <a:lnTo>
                          <a:pt x="26038" y="165738"/>
                        </a:lnTo>
                        <a:lnTo>
                          <a:pt x="6986" y="193996"/>
                        </a:lnTo>
                        <a:lnTo>
                          <a:pt x="0" y="228600"/>
                        </a:lnTo>
                        <a:lnTo>
                          <a:pt x="0" y="330200"/>
                        </a:lnTo>
                        <a:lnTo>
                          <a:pt x="25400" y="330200"/>
                        </a:lnTo>
                        <a:lnTo>
                          <a:pt x="25400" y="228600"/>
                        </a:lnTo>
                        <a:lnTo>
                          <a:pt x="30390" y="203885"/>
                        </a:lnTo>
                        <a:lnTo>
                          <a:pt x="44000" y="183700"/>
                        </a:lnTo>
                        <a:lnTo>
                          <a:pt x="64185" y="170090"/>
                        </a:lnTo>
                        <a:lnTo>
                          <a:pt x="88900" y="165100"/>
                        </a:lnTo>
                        <a:lnTo>
                          <a:pt x="165100" y="165100"/>
                        </a:lnTo>
                        <a:lnTo>
                          <a:pt x="165264" y="158625"/>
                        </a:lnTo>
                        <a:lnTo>
                          <a:pt x="184383" y="94413"/>
                        </a:lnTo>
                        <a:lnTo>
                          <a:pt x="214968" y="58170"/>
                        </a:lnTo>
                        <a:lnTo>
                          <a:pt x="256147" y="34117"/>
                        </a:lnTo>
                        <a:lnTo>
                          <a:pt x="304800" y="25400"/>
                        </a:lnTo>
                        <a:lnTo>
                          <a:pt x="391003" y="25400"/>
                        </a:lnTo>
                        <a:lnTo>
                          <a:pt x="354037" y="7493"/>
                        </a:lnTo>
                        <a:lnTo>
                          <a:pt x="304800" y="0"/>
                        </a:lnTo>
                        <a:close/>
                      </a:path>
                      <a:path w="584200" h="330200">
                        <a:moveTo>
                          <a:pt x="391003" y="25400"/>
                        </a:moveTo>
                        <a:lnTo>
                          <a:pt x="304800" y="25400"/>
                        </a:lnTo>
                        <a:lnTo>
                          <a:pt x="347074" y="31924"/>
                        </a:lnTo>
                        <a:lnTo>
                          <a:pt x="384122" y="50152"/>
                        </a:lnTo>
                        <a:lnTo>
                          <a:pt x="413958" y="78067"/>
                        </a:lnTo>
                        <a:lnTo>
                          <a:pt x="434594" y="113652"/>
                        </a:lnTo>
                        <a:lnTo>
                          <a:pt x="439102" y="127000"/>
                        </a:lnTo>
                        <a:lnTo>
                          <a:pt x="482600" y="127000"/>
                        </a:lnTo>
                        <a:lnTo>
                          <a:pt x="512262" y="132987"/>
                        </a:lnTo>
                        <a:lnTo>
                          <a:pt x="536482" y="149317"/>
                        </a:lnTo>
                        <a:lnTo>
                          <a:pt x="552812" y="173537"/>
                        </a:lnTo>
                        <a:lnTo>
                          <a:pt x="558800" y="203200"/>
                        </a:lnTo>
                        <a:lnTo>
                          <a:pt x="553944" y="229999"/>
                        </a:lnTo>
                        <a:lnTo>
                          <a:pt x="520421" y="269281"/>
                        </a:lnTo>
                        <a:lnTo>
                          <a:pt x="126606" y="279438"/>
                        </a:lnTo>
                        <a:lnTo>
                          <a:pt x="117600" y="280334"/>
                        </a:lnTo>
                        <a:lnTo>
                          <a:pt x="83934" y="302590"/>
                        </a:lnTo>
                        <a:lnTo>
                          <a:pt x="78168" y="316941"/>
                        </a:lnTo>
                        <a:lnTo>
                          <a:pt x="78054" y="317258"/>
                        </a:lnTo>
                        <a:lnTo>
                          <a:pt x="76936" y="321576"/>
                        </a:lnTo>
                        <a:lnTo>
                          <a:pt x="76242" y="325551"/>
                        </a:lnTo>
                        <a:lnTo>
                          <a:pt x="76200" y="330200"/>
                        </a:lnTo>
                        <a:lnTo>
                          <a:pt x="101600" y="330200"/>
                        </a:lnTo>
                        <a:lnTo>
                          <a:pt x="101600" y="325551"/>
                        </a:lnTo>
                        <a:lnTo>
                          <a:pt x="102933" y="321246"/>
                        </a:lnTo>
                        <a:lnTo>
                          <a:pt x="105448" y="316941"/>
                        </a:lnTo>
                        <a:lnTo>
                          <a:pt x="105727" y="316344"/>
                        </a:lnTo>
                        <a:lnTo>
                          <a:pt x="110680" y="309168"/>
                        </a:lnTo>
                        <a:lnTo>
                          <a:pt x="118325" y="304800"/>
                        </a:lnTo>
                        <a:lnTo>
                          <a:pt x="486905" y="304800"/>
                        </a:lnTo>
                        <a:lnTo>
                          <a:pt x="491134" y="304444"/>
                        </a:lnTo>
                        <a:lnTo>
                          <a:pt x="530327" y="292829"/>
                        </a:lnTo>
                        <a:lnTo>
                          <a:pt x="577354" y="239912"/>
                        </a:lnTo>
                        <a:lnTo>
                          <a:pt x="584200" y="203200"/>
                        </a:lnTo>
                        <a:lnTo>
                          <a:pt x="576215" y="163654"/>
                        </a:lnTo>
                        <a:lnTo>
                          <a:pt x="554440" y="131359"/>
                        </a:lnTo>
                        <a:lnTo>
                          <a:pt x="522145" y="109584"/>
                        </a:lnTo>
                        <a:lnTo>
                          <a:pt x="482600" y="101600"/>
                        </a:lnTo>
                        <a:lnTo>
                          <a:pt x="456984" y="101600"/>
                        </a:lnTo>
                        <a:lnTo>
                          <a:pt x="432357" y="60580"/>
                        </a:lnTo>
                        <a:lnTo>
                          <a:pt x="397298" y="28449"/>
                        </a:lnTo>
                        <a:lnTo>
                          <a:pt x="391003" y="25400"/>
                        </a:lnTo>
                        <a:close/>
                      </a:path>
                    </a:pathLst>
                  </a:custGeom>
                  <a:grpFill/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object 19">
                    <a:extLst>
                      <a:ext uri="{FF2B5EF4-FFF2-40B4-BE49-F238E27FC236}">
                        <a16:creationId xmlns:a16="http://schemas.microsoft.com/office/drawing/2014/main" id="{C1E28FFE-7050-48E7-470A-90054689247D}"/>
                      </a:ext>
                    </a:extLst>
                  </p:cNvPr>
                  <p:cNvSpPr/>
                  <p:nvPr/>
                </p:nvSpPr>
                <p:spPr>
                  <a:xfrm>
                    <a:off x="438396" y="9275877"/>
                    <a:ext cx="508000" cy="35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0" h="355600">
                        <a:moveTo>
                          <a:pt x="508000" y="317500"/>
                        </a:moveTo>
                        <a:lnTo>
                          <a:pt x="0" y="317500"/>
                        </a:lnTo>
                        <a:lnTo>
                          <a:pt x="0" y="355600"/>
                        </a:lnTo>
                        <a:lnTo>
                          <a:pt x="508000" y="355600"/>
                        </a:lnTo>
                        <a:lnTo>
                          <a:pt x="508000" y="317500"/>
                        </a:lnTo>
                        <a:close/>
                      </a:path>
                      <a:path w="508000" h="355600">
                        <a:moveTo>
                          <a:pt x="190500" y="0"/>
                        </a:moveTo>
                        <a:lnTo>
                          <a:pt x="88900" y="0"/>
                        </a:lnTo>
                        <a:lnTo>
                          <a:pt x="50800" y="317500"/>
                        </a:lnTo>
                        <a:lnTo>
                          <a:pt x="228600" y="317500"/>
                        </a:lnTo>
                        <a:lnTo>
                          <a:pt x="190500" y="0"/>
                        </a:lnTo>
                        <a:close/>
                      </a:path>
                      <a:path w="508000" h="355600">
                        <a:moveTo>
                          <a:pt x="419100" y="0"/>
                        </a:moveTo>
                        <a:lnTo>
                          <a:pt x="317500" y="0"/>
                        </a:lnTo>
                        <a:lnTo>
                          <a:pt x="279400" y="317500"/>
                        </a:lnTo>
                        <a:lnTo>
                          <a:pt x="457200" y="317500"/>
                        </a:lnTo>
                        <a:lnTo>
                          <a:pt x="419100" y="0"/>
                        </a:lnTo>
                        <a:close/>
                      </a:path>
                    </a:pathLst>
                  </a:custGeom>
                  <a:grpFill/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B4B91DE-776F-FA0E-B681-3854AF68B40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57622" y="1974438"/>
                <a:ext cx="2131620" cy="671048"/>
                <a:chOff x="957622" y="1974439"/>
                <a:chExt cx="2131620" cy="571852"/>
              </a:xfrm>
            </p:grpSpPr>
            <p:sp>
              <p:nvSpPr>
                <p:cNvPr id="105" name="Rectangle: Rounded Corners 104">
                  <a:extLst>
                    <a:ext uri="{FF2B5EF4-FFF2-40B4-BE49-F238E27FC236}">
                      <a16:creationId xmlns:a16="http://schemas.microsoft.com/office/drawing/2014/main" id="{2F639B88-2DF0-0C84-0A9F-3B21EB5621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57622" y="1974439"/>
                  <a:ext cx="2131620" cy="571852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Petroleum</a:t>
                  </a:r>
                </a:p>
              </p:txBody>
            </p:sp>
            <p:sp>
              <p:nvSpPr>
                <p:cNvPr id="106" name="object 23">
                  <a:extLst>
                    <a:ext uri="{FF2B5EF4-FFF2-40B4-BE49-F238E27FC236}">
                      <a16:creationId xmlns:a16="http://schemas.microsoft.com/office/drawing/2014/main" id="{A578918D-1C21-03B8-2122-5ADAD56444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563000" y="2056457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00" h="621665">
                      <a:moveTo>
                        <a:pt x="711200" y="570585"/>
                      </a:moveTo>
                      <a:lnTo>
                        <a:pt x="0" y="570585"/>
                      </a:lnTo>
                      <a:lnTo>
                        <a:pt x="0" y="621385"/>
                      </a:lnTo>
                      <a:lnTo>
                        <a:pt x="711200" y="621385"/>
                      </a:lnTo>
                      <a:lnTo>
                        <a:pt x="711200" y="570585"/>
                      </a:lnTo>
                      <a:close/>
                    </a:path>
                    <a:path w="711200" h="621665">
                      <a:moveTo>
                        <a:pt x="159572" y="265884"/>
                      </a:moveTo>
                      <a:lnTo>
                        <a:pt x="119032" y="285507"/>
                      </a:lnTo>
                      <a:lnTo>
                        <a:pt x="108757" y="321243"/>
                      </a:lnTo>
                      <a:lnTo>
                        <a:pt x="114300" y="339966"/>
                      </a:lnTo>
                      <a:lnTo>
                        <a:pt x="114300" y="570585"/>
                      </a:lnTo>
                      <a:lnTo>
                        <a:pt x="139700" y="570585"/>
                      </a:lnTo>
                      <a:lnTo>
                        <a:pt x="139700" y="363283"/>
                      </a:lnTo>
                      <a:lnTo>
                        <a:pt x="203200" y="363283"/>
                      </a:lnTo>
                      <a:lnTo>
                        <a:pt x="203200" y="341591"/>
                      </a:lnTo>
                      <a:lnTo>
                        <a:pt x="206035" y="335754"/>
                      </a:lnTo>
                      <a:lnTo>
                        <a:pt x="207605" y="331089"/>
                      </a:lnTo>
                      <a:lnTo>
                        <a:pt x="159486" y="331089"/>
                      </a:lnTo>
                      <a:lnTo>
                        <a:pt x="151726" y="329018"/>
                      </a:lnTo>
                      <a:lnTo>
                        <a:pt x="144707" y="316852"/>
                      </a:lnTo>
                      <a:lnTo>
                        <a:pt x="146786" y="309092"/>
                      </a:lnTo>
                      <a:lnTo>
                        <a:pt x="158927" y="302082"/>
                      </a:lnTo>
                      <a:lnTo>
                        <a:pt x="235383" y="302082"/>
                      </a:lnTo>
                      <a:lnTo>
                        <a:pt x="286102" y="272796"/>
                      </a:lnTo>
                      <a:lnTo>
                        <a:pt x="184518" y="272796"/>
                      </a:lnTo>
                      <a:lnTo>
                        <a:pt x="172472" y="267745"/>
                      </a:lnTo>
                      <a:lnTo>
                        <a:pt x="159572" y="265884"/>
                      </a:lnTo>
                      <a:close/>
                    </a:path>
                    <a:path w="711200" h="621665">
                      <a:moveTo>
                        <a:pt x="203200" y="363651"/>
                      </a:moveTo>
                      <a:lnTo>
                        <a:pt x="177800" y="363651"/>
                      </a:lnTo>
                      <a:lnTo>
                        <a:pt x="177800" y="570585"/>
                      </a:lnTo>
                      <a:lnTo>
                        <a:pt x="203200" y="570585"/>
                      </a:lnTo>
                      <a:lnTo>
                        <a:pt x="203200" y="363651"/>
                      </a:lnTo>
                      <a:close/>
                    </a:path>
                    <a:path w="711200" h="621665">
                      <a:moveTo>
                        <a:pt x="401031" y="256324"/>
                      </a:moveTo>
                      <a:lnTo>
                        <a:pt x="314629" y="256324"/>
                      </a:lnTo>
                      <a:lnTo>
                        <a:pt x="241300" y="570585"/>
                      </a:lnTo>
                      <a:lnTo>
                        <a:pt x="292100" y="570585"/>
                      </a:lnTo>
                      <a:lnTo>
                        <a:pt x="311327" y="488213"/>
                      </a:lnTo>
                      <a:lnTo>
                        <a:pt x="362127" y="488213"/>
                      </a:lnTo>
                      <a:lnTo>
                        <a:pt x="342900" y="468985"/>
                      </a:lnTo>
                      <a:lnTo>
                        <a:pt x="373818" y="438073"/>
                      </a:lnTo>
                      <a:lnTo>
                        <a:pt x="323024" y="438073"/>
                      </a:lnTo>
                      <a:lnTo>
                        <a:pt x="337756" y="374942"/>
                      </a:lnTo>
                      <a:lnTo>
                        <a:pt x="436613" y="374942"/>
                      </a:lnTo>
                      <a:lnTo>
                        <a:pt x="435436" y="371017"/>
                      </a:lnTo>
                      <a:lnTo>
                        <a:pt x="384632" y="371017"/>
                      </a:lnTo>
                      <a:lnTo>
                        <a:pt x="347370" y="333756"/>
                      </a:lnTo>
                      <a:lnTo>
                        <a:pt x="358775" y="284835"/>
                      </a:lnTo>
                      <a:lnTo>
                        <a:pt x="409584" y="284835"/>
                      </a:lnTo>
                      <a:lnTo>
                        <a:pt x="401031" y="256324"/>
                      </a:lnTo>
                      <a:close/>
                    </a:path>
                    <a:path w="711200" h="621665">
                      <a:moveTo>
                        <a:pt x="362127" y="488213"/>
                      </a:moveTo>
                      <a:lnTo>
                        <a:pt x="311327" y="488213"/>
                      </a:lnTo>
                      <a:lnTo>
                        <a:pt x="393700" y="570585"/>
                      </a:lnTo>
                      <a:lnTo>
                        <a:pt x="444500" y="570585"/>
                      </a:lnTo>
                      <a:lnTo>
                        <a:pt x="362127" y="488213"/>
                      </a:lnTo>
                      <a:close/>
                    </a:path>
                    <a:path w="711200" h="621665">
                      <a:moveTo>
                        <a:pt x="448415" y="414286"/>
                      </a:moveTo>
                      <a:lnTo>
                        <a:pt x="397611" y="414286"/>
                      </a:lnTo>
                      <a:lnTo>
                        <a:pt x="444500" y="570585"/>
                      </a:lnTo>
                      <a:lnTo>
                        <a:pt x="495300" y="570585"/>
                      </a:lnTo>
                      <a:lnTo>
                        <a:pt x="448415" y="414286"/>
                      </a:lnTo>
                      <a:close/>
                    </a:path>
                    <a:path w="711200" h="621665">
                      <a:moveTo>
                        <a:pt x="660400" y="494385"/>
                      </a:moveTo>
                      <a:lnTo>
                        <a:pt x="584200" y="494385"/>
                      </a:lnTo>
                      <a:lnTo>
                        <a:pt x="584200" y="570585"/>
                      </a:lnTo>
                      <a:lnTo>
                        <a:pt x="660400" y="570585"/>
                      </a:lnTo>
                      <a:lnTo>
                        <a:pt x="660400" y="494385"/>
                      </a:lnTo>
                      <a:close/>
                    </a:path>
                    <a:path w="711200" h="621665">
                      <a:moveTo>
                        <a:pt x="635000" y="292773"/>
                      </a:moveTo>
                      <a:lnTo>
                        <a:pt x="609600" y="292773"/>
                      </a:lnTo>
                      <a:lnTo>
                        <a:pt x="609600" y="468985"/>
                      </a:lnTo>
                      <a:lnTo>
                        <a:pt x="635000" y="468985"/>
                      </a:lnTo>
                      <a:lnTo>
                        <a:pt x="635000" y="292773"/>
                      </a:lnTo>
                      <a:close/>
                    </a:path>
                    <a:path w="711200" h="621665">
                      <a:moveTo>
                        <a:pt x="436613" y="374942"/>
                      </a:moveTo>
                      <a:lnTo>
                        <a:pt x="337756" y="374942"/>
                      </a:lnTo>
                      <a:lnTo>
                        <a:pt x="361950" y="399135"/>
                      </a:lnTo>
                      <a:lnTo>
                        <a:pt x="323024" y="438073"/>
                      </a:lnTo>
                      <a:lnTo>
                        <a:pt x="373818" y="438073"/>
                      </a:lnTo>
                      <a:lnTo>
                        <a:pt x="397611" y="414286"/>
                      </a:lnTo>
                      <a:lnTo>
                        <a:pt x="448415" y="414286"/>
                      </a:lnTo>
                      <a:lnTo>
                        <a:pt x="436613" y="374942"/>
                      </a:lnTo>
                      <a:close/>
                    </a:path>
                    <a:path w="711200" h="621665">
                      <a:moveTo>
                        <a:pt x="409584" y="284835"/>
                      </a:moveTo>
                      <a:lnTo>
                        <a:pt x="358775" y="284835"/>
                      </a:lnTo>
                      <a:lnTo>
                        <a:pt x="384632" y="371017"/>
                      </a:lnTo>
                      <a:lnTo>
                        <a:pt x="435436" y="371017"/>
                      </a:lnTo>
                      <a:lnTo>
                        <a:pt x="409584" y="284835"/>
                      </a:lnTo>
                      <a:close/>
                    </a:path>
                    <a:path w="711200" h="621665">
                      <a:moveTo>
                        <a:pt x="203200" y="363283"/>
                      </a:moveTo>
                      <a:lnTo>
                        <a:pt x="139700" y="363283"/>
                      </a:lnTo>
                      <a:lnTo>
                        <a:pt x="148923" y="366139"/>
                      </a:lnTo>
                      <a:lnTo>
                        <a:pt x="158516" y="367196"/>
                      </a:lnTo>
                      <a:lnTo>
                        <a:pt x="168226" y="366389"/>
                      </a:lnTo>
                      <a:lnTo>
                        <a:pt x="177800" y="363651"/>
                      </a:lnTo>
                      <a:lnTo>
                        <a:pt x="203200" y="363651"/>
                      </a:lnTo>
                      <a:lnTo>
                        <a:pt x="203200" y="363283"/>
                      </a:lnTo>
                      <a:close/>
                    </a:path>
                    <a:path w="711200" h="621665">
                      <a:moveTo>
                        <a:pt x="235383" y="302082"/>
                      </a:moveTo>
                      <a:lnTo>
                        <a:pt x="158927" y="302082"/>
                      </a:lnTo>
                      <a:lnTo>
                        <a:pt x="166700" y="304165"/>
                      </a:lnTo>
                      <a:lnTo>
                        <a:pt x="173710" y="316318"/>
                      </a:lnTo>
                      <a:lnTo>
                        <a:pt x="171627" y="324078"/>
                      </a:lnTo>
                      <a:lnTo>
                        <a:pt x="159486" y="331089"/>
                      </a:lnTo>
                      <a:lnTo>
                        <a:pt x="207605" y="331089"/>
                      </a:lnTo>
                      <a:lnTo>
                        <a:pt x="208092" y="329641"/>
                      </a:lnTo>
                      <a:lnTo>
                        <a:pt x="209354" y="323318"/>
                      </a:lnTo>
                      <a:lnTo>
                        <a:pt x="209804" y="316852"/>
                      </a:lnTo>
                      <a:lnTo>
                        <a:pt x="235383" y="302082"/>
                      </a:lnTo>
                      <a:close/>
                    </a:path>
                    <a:path w="711200" h="621665">
                      <a:moveTo>
                        <a:pt x="608653" y="157441"/>
                      </a:moveTo>
                      <a:lnTo>
                        <a:pt x="485902" y="157441"/>
                      </a:lnTo>
                      <a:lnTo>
                        <a:pt x="604494" y="295719"/>
                      </a:lnTo>
                      <a:lnTo>
                        <a:pt x="609600" y="292773"/>
                      </a:lnTo>
                      <a:lnTo>
                        <a:pt x="635000" y="292773"/>
                      </a:lnTo>
                      <a:lnTo>
                        <a:pt x="635000" y="278104"/>
                      </a:lnTo>
                      <a:lnTo>
                        <a:pt x="648487" y="270319"/>
                      </a:lnTo>
                      <a:lnTo>
                        <a:pt x="608653" y="157441"/>
                      </a:lnTo>
                      <a:close/>
                    </a:path>
                    <a:path w="711200" h="621665">
                      <a:moveTo>
                        <a:pt x="507085" y="0"/>
                      </a:moveTo>
                      <a:lnTo>
                        <a:pt x="441096" y="38100"/>
                      </a:lnTo>
                      <a:lnTo>
                        <a:pt x="462356" y="112382"/>
                      </a:lnTo>
                      <a:lnTo>
                        <a:pt x="184518" y="272796"/>
                      </a:lnTo>
                      <a:lnTo>
                        <a:pt x="286102" y="272796"/>
                      </a:lnTo>
                      <a:lnTo>
                        <a:pt x="314629" y="256324"/>
                      </a:lnTo>
                      <a:lnTo>
                        <a:pt x="401031" y="256324"/>
                      </a:lnTo>
                      <a:lnTo>
                        <a:pt x="388277" y="213804"/>
                      </a:lnTo>
                      <a:lnTo>
                        <a:pt x="485902" y="157441"/>
                      </a:lnTo>
                      <a:lnTo>
                        <a:pt x="608653" y="157441"/>
                      </a:lnTo>
                      <a:lnTo>
                        <a:pt x="579297" y="74256"/>
                      </a:lnTo>
                      <a:lnTo>
                        <a:pt x="50708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2A63AF4-3918-FD90-4907-29E90109B35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63563" y="4908662"/>
                <a:ext cx="2131620" cy="671048"/>
                <a:chOff x="3363563" y="4688418"/>
                <a:chExt cx="2131620" cy="571852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84CC8AF4-652B-55E4-51A3-1186A50675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63563" y="4688418"/>
                  <a:ext cx="2131620" cy="571852"/>
                </a:xfrm>
                <a:prstGeom prst="roundRect">
                  <a:avLst/>
                </a:prstGeom>
                <a:solidFill>
                  <a:srgbClr val="009A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Biomass </a:t>
                  </a:r>
                </a:p>
              </p:txBody>
            </p: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8870923E-2083-326A-BCB9-425A43C8ADF7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169069" y="4752709"/>
                  <a:ext cx="144000" cy="360000"/>
                  <a:chOff x="2005482" y="3979094"/>
                  <a:chExt cx="144000" cy="360000"/>
                </a:xfrm>
              </p:grpSpPr>
              <p:sp>
                <p:nvSpPr>
                  <p:cNvPr id="95" name="object 5">
                    <a:extLst>
                      <a:ext uri="{FF2B5EF4-FFF2-40B4-BE49-F238E27FC236}">
                        <a16:creationId xmlns:a16="http://schemas.microsoft.com/office/drawing/2014/main" id="{47E499F4-AA99-2A62-0D58-77B9BC7AC95B}"/>
                      </a:ext>
                    </a:extLst>
                  </p:cNvPr>
                  <p:cNvSpPr/>
                  <p:nvPr/>
                </p:nvSpPr>
                <p:spPr>
                  <a:xfrm>
                    <a:off x="2050251" y="3979094"/>
                    <a:ext cx="54292" cy="63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60" h="127000">
                        <a:moveTo>
                          <a:pt x="43091" y="0"/>
                        </a:moveTo>
                        <a:lnTo>
                          <a:pt x="18179" y="29378"/>
                        </a:lnTo>
                        <a:lnTo>
                          <a:pt x="5386" y="47912"/>
                        </a:lnTo>
                        <a:lnTo>
                          <a:pt x="673" y="63466"/>
                        </a:lnTo>
                        <a:lnTo>
                          <a:pt x="0" y="83908"/>
                        </a:lnTo>
                        <a:lnTo>
                          <a:pt x="3386" y="100682"/>
                        </a:lnTo>
                        <a:lnTo>
                          <a:pt x="12620" y="114379"/>
                        </a:lnTo>
                        <a:lnTo>
                          <a:pt x="26317" y="123613"/>
                        </a:lnTo>
                        <a:lnTo>
                          <a:pt x="43091" y="127000"/>
                        </a:lnTo>
                        <a:lnTo>
                          <a:pt x="59864" y="123613"/>
                        </a:lnTo>
                        <a:lnTo>
                          <a:pt x="73561" y="114379"/>
                        </a:lnTo>
                        <a:lnTo>
                          <a:pt x="82796" y="100682"/>
                        </a:lnTo>
                        <a:lnTo>
                          <a:pt x="86182" y="83908"/>
                        </a:lnTo>
                        <a:lnTo>
                          <a:pt x="79449" y="56449"/>
                        </a:lnTo>
                        <a:lnTo>
                          <a:pt x="64636" y="29200"/>
                        </a:lnTo>
                        <a:lnTo>
                          <a:pt x="49824" y="8328"/>
                        </a:lnTo>
                        <a:lnTo>
                          <a:pt x="43091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bject 6">
                    <a:extLst>
                      <a:ext uri="{FF2B5EF4-FFF2-40B4-BE49-F238E27FC236}">
                        <a16:creationId xmlns:a16="http://schemas.microsoft.com/office/drawing/2014/main" id="{AD64F234-D890-9DE5-5D7D-D7AA5B3BCC27}"/>
                      </a:ext>
                    </a:extLst>
                  </p:cNvPr>
                  <p:cNvSpPr/>
                  <p:nvPr/>
                </p:nvSpPr>
                <p:spPr>
                  <a:xfrm>
                    <a:off x="2084810" y="4035935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102422" y="0"/>
                        </a:moveTo>
                        <a:lnTo>
                          <a:pt x="64035" y="3158"/>
                        </a:lnTo>
                        <a:lnTo>
                          <a:pt x="27554" y="14885"/>
                        </a:lnTo>
                        <a:lnTo>
                          <a:pt x="0" y="59334"/>
                        </a:lnTo>
                        <a:lnTo>
                          <a:pt x="3155" y="75547"/>
                        </a:lnTo>
                        <a:lnTo>
                          <a:pt x="12620" y="89801"/>
                        </a:lnTo>
                        <a:lnTo>
                          <a:pt x="26874" y="99267"/>
                        </a:lnTo>
                        <a:lnTo>
                          <a:pt x="43087" y="102422"/>
                        </a:lnTo>
                        <a:lnTo>
                          <a:pt x="59301" y="99267"/>
                        </a:lnTo>
                        <a:lnTo>
                          <a:pt x="88213" y="65622"/>
                        </a:lnTo>
                        <a:lnTo>
                          <a:pt x="101294" y="10648"/>
                        </a:lnTo>
                        <a:lnTo>
                          <a:pt x="10242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object 7">
                    <a:extLst>
                      <a:ext uri="{FF2B5EF4-FFF2-40B4-BE49-F238E27FC236}">
                        <a16:creationId xmlns:a16="http://schemas.microsoft.com/office/drawing/2014/main" id="{AAA4BD9C-0035-AA11-DD13-CBA42F81EC33}"/>
                      </a:ext>
                    </a:extLst>
                  </p:cNvPr>
                  <p:cNvSpPr/>
                  <p:nvPr/>
                </p:nvSpPr>
                <p:spPr>
                  <a:xfrm>
                    <a:off x="2005482" y="4035935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0" y="0"/>
                        </a:moveTo>
                        <a:lnTo>
                          <a:pt x="3158" y="38386"/>
                        </a:lnTo>
                        <a:lnTo>
                          <a:pt x="14885" y="74868"/>
                        </a:lnTo>
                        <a:lnTo>
                          <a:pt x="59334" y="102422"/>
                        </a:lnTo>
                        <a:lnTo>
                          <a:pt x="75547" y="99267"/>
                        </a:lnTo>
                        <a:lnTo>
                          <a:pt x="89801" y="89801"/>
                        </a:lnTo>
                        <a:lnTo>
                          <a:pt x="99267" y="75547"/>
                        </a:lnTo>
                        <a:lnTo>
                          <a:pt x="102422" y="59334"/>
                        </a:lnTo>
                        <a:lnTo>
                          <a:pt x="99267" y="43120"/>
                        </a:lnTo>
                        <a:lnTo>
                          <a:pt x="65622" y="14208"/>
                        </a:lnTo>
                        <a:lnTo>
                          <a:pt x="10648" y="11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object 8">
                    <a:extLst>
                      <a:ext uri="{FF2B5EF4-FFF2-40B4-BE49-F238E27FC236}">
                        <a16:creationId xmlns:a16="http://schemas.microsoft.com/office/drawing/2014/main" id="{B4DDED3E-4C39-85F0-D091-A74E1196C269}"/>
                      </a:ext>
                    </a:extLst>
                  </p:cNvPr>
                  <p:cNvSpPr/>
                  <p:nvPr/>
                </p:nvSpPr>
                <p:spPr>
                  <a:xfrm>
                    <a:off x="2084810" y="4092777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102422" y="0"/>
                        </a:moveTo>
                        <a:lnTo>
                          <a:pt x="64035" y="3158"/>
                        </a:lnTo>
                        <a:lnTo>
                          <a:pt x="27554" y="14885"/>
                        </a:lnTo>
                        <a:lnTo>
                          <a:pt x="0" y="59334"/>
                        </a:lnTo>
                        <a:lnTo>
                          <a:pt x="3155" y="75547"/>
                        </a:lnTo>
                        <a:lnTo>
                          <a:pt x="12620" y="89801"/>
                        </a:lnTo>
                        <a:lnTo>
                          <a:pt x="26874" y="99267"/>
                        </a:lnTo>
                        <a:lnTo>
                          <a:pt x="43087" y="102422"/>
                        </a:lnTo>
                        <a:lnTo>
                          <a:pt x="59301" y="99267"/>
                        </a:lnTo>
                        <a:lnTo>
                          <a:pt x="88213" y="65622"/>
                        </a:lnTo>
                        <a:lnTo>
                          <a:pt x="101294" y="10648"/>
                        </a:lnTo>
                        <a:lnTo>
                          <a:pt x="10242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object 9">
                    <a:extLst>
                      <a:ext uri="{FF2B5EF4-FFF2-40B4-BE49-F238E27FC236}">
                        <a16:creationId xmlns:a16="http://schemas.microsoft.com/office/drawing/2014/main" id="{48FFC43F-5E03-5528-EDFE-93627B9CAAD0}"/>
                      </a:ext>
                    </a:extLst>
                  </p:cNvPr>
                  <p:cNvSpPr/>
                  <p:nvPr/>
                </p:nvSpPr>
                <p:spPr>
                  <a:xfrm>
                    <a:off x="2005482" y="4092777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0" y="0"/>
                        </a:moveTo>
                        <a:lnTo>
                          <a:pt x="3158" y="38386"/>
                        </a:lnTo>
                        <a:lnTo>
                          <a:pt x="14885" y="74868"/>
                        </a:lnTo>
                        <a:lnTo>
                          <a:pt x="59334" y="102422"/>
                        </a:lnTo>
                        <a:lnTo>
                          <a:pt x="75547" y="99267"/>
                        </a:lnTo>
                        <a:lnTo>
                          <a:pt x="89801" y="89801"/>
                        </a:lnTo>
                        <a:lnTo>
                          <a:pt x="99267" y="75547"/>
                        </a:lnTo>
                        <a:lnTo>
                          <a:pt x="102422" y="59334"/>
                        </a:lnTo>
                        <a:lnTo>
                          <a:pt x="99267" y="43120"/>
                        </a:lnTo>
                        <a:lnTo>
                          <a:pt x="65622" y="14208"/>
                        </a:lnTo>
                        <a:lnTo>
                          <a:pt x="10648" y="11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object 10">
                    <a:extLst>
                      <a:ext uri="{FF2B5EF4-FFF2-40B4-BE49-F238E27FC236}">
                        <a16:creationId xmlns:a16="http://schemas.microsoft.com/office/drawing/2014/main" id="{1E34D432-4B23-D5ED-5465-64CA14E46B24}"/>
                      </a:ext>
                    </a:extLst>
                  </p:cNvPr>
                  <p:cNvSpPr/>
                  <p:nvPr/>
                </p:nvSpPr>
                <p:spPr>
                  <a:xfrm>
                    <a:off x="2084810" y="4149620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102422" y="0"/>
                        </a:moveTo>
                        <a:lnTo>
                          <a:pt x="64035" y="3158"/>
                        </a:lnTo>
                        <a:lnTo>
                          <a:pt x="27554" y="14885"/>
                        </a:lnTo>
                        <a:lnTo>
                          <a:pt x="0" y="59334"/>
                        </a:lnTo>
                        <a:lnTo>
                          <a:pt x="3155" y="75547"/>
                        </a:lnTo>
                        <a:lnTo>
                          <a:pt x="12620" y="89801"/>
                        </a:lnTo>
                        <a:lnTo>
                          <a:pt x="26874" y="99267"/>
                        </a:lnTo>
                        <a:lnTo>
                          <a:pt x="43087" y="102422"/>
                        </a:lnTo>
                        <a:lnTo>
                          <a:pt x="59301" y="99267"/>
                        </a:lnTo>
                        <a:lnTo>
                          <a:pt x="88213" y="65622"/>
                        </a:lnTo>
                        <a:lnTo>
                          <a:pt x="101294" y="10648"/>
                        </a:lnTo>
                        <a:lnTo>
                          <a:pt x="10242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object 11">
                    <a:extLst>
                      <a:ext uri="{FF2B5EF4-FFF2-40B4-BE49-F238E27FC236}">
                        <a16:creationId xmlns:a16="http://schemas.microsoft.com/office/drawing/2014/main" id="{D455EC65-AC98-7C54-BC0A-D0E964A922ED}"/>
                      </a:ext>
                    </a:extLst>
                  </p:cNvPr>
                  <p:cNvSpPr/>
                  <p:nvPr/>
                </p:nvSpPr>
                <p:spPr>
                  <a:xfrm>
                    <a:off x="2005482" y="4149620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0" y="0"/>
                        </a:moveTo>
                        <a:lnTo>
                          <a:pt x="3158" y="38386"/>
                        </a:lnTo>
                        <a:lnTo>
                          <a:pt x="14885" y="74868"/>
                        </a:lnTo>
                        <a:lnTo>
                          <a:pt x="59334" y="102422"/>
                        </a:lnTo>
                        <a:lnTo>
                          <a:pt x="75547" y="99267"/>
                        </a:lnTo>
                        <a:lnTo>
                          <a:pt x="89801" y="89801"/>
                        </a:lnTo>
                        <a:lnTo>
                          <a:pt x="99267" y="75547"/>
                        </a:lnTo>
                        <a:lnTo>
                          <a:pt x="102422" y="59334"/>
                        </a:lnTo>
                        <a:lnTo>
                          <a:pt x="99267" y="43120"/>
                        </a:lnTo>
                        <a:lnTo>
                          <a:pt x="65622" y="14208"/>
                        </a:lnTo>
                        <a:lnTo>
                          <a:pt x="10648" y="11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object 12">
                    <a:extLst>
                      <a:ext uri="{FF2B5EF4-FFF2-40B4-BE49-F238E27FC236}">
                        <a16:creationId xmlns:a16="http://schemas.microsoft.com/office/drawing/2014/main" id="{C7CFAEE5-8A25-7891-CB22-5A3D22A12BF9}"/>
                      </a:ext>
                    </a:extLst>
                  </p:cNvPr>
                  <p:cNvSpPr/>
                  <p:nvPr/>
                </p:nvSpPr>
                <p:spPr>
                  <a:xfrm>
                    <a:off x="2084810" y="4206462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102422" y="0"/>
                        </a:moveTo>
                        <a:lnTo>
                          <a:pt x="64035" y="3158"/>
                        </a:lnTo>
                        <a:lnTo>
                          <a:pt x="27554" y="14885"/>
                        </a:lnTo>
                        <a:lnTo>
                          <a:pt x="0" y="59334"/>
                        </a:lnTo>
                        <a:lnTo>
                          <a:pt x="3155" y="75547"/>
                        </a:lnTo>
                        <a:lnTo>
                          <a:pt x="12620" y="89801"/>
                        </a:lnTo>
                        <a:lnTo>
                          <a:pt x="26874" y="99267"/>
                        </a:lnTo>
                        <a:lnTo>
                          <a:pt x="43087" y="102422"/>
                        </a:lnTo>
                        <a:lnTo>
                          <a:pt x="59301" y="99267"/>
                        </a:lnTo>
                        <a:lnTo>
                          <a:pt x="88213" y="65622"/>
                        </a:lnTo>
                        <a:lnTo>
                          <a:pt x="101294" y="10648"/>
                        </a:lnTo>
                        <a:lnTo>
                          <a:pt x="10242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object 13">
                    <a:extLst>
                      <a:ext uri="{FF2B5EF4-FFF2-40B4-BE49-F238E27FC236}">
                        <a16:creationId xmlns:a16="http://schemas.microsoft.com/office/drawing/2014/main" id="{BCF5C666-BF7B-5DE1-6167-D8DD1AA81853}"/>
                      </a:ext>
                    </a:extLst>
                  </p:cNvPr>
                  <p:cNvSpPr/>
                  <p:nvPr/>
                </p:nvSpPr>
                <p:spPr>
                  <a:xfrm>
                    <a:off x="2005482" y="4206462"/>
                    <a:ext cx="64672" cy="5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70" h="102869">
                        <a:moveTo>
                          <a:pt x="0" y="0"/>
                        </a:moveTo>
                        <a:lnTo>
                          <a:pt x="3158" y="38386"/>
                        </a:lnTo>
                        <a:lnTo>
                          <a:pt x="14885" y="74868"/>
                        </a:lnTo>
                        <a:lnTo>
                          <a:pt x="59334" y="102422"/>
                        </a:lnTo>
                        <a:lnTo>
                          <a:pt x="75547" y="99267"/>
                        </a:lnTo>
                        <a:lnTo>
                          <a:pt x="89801" y="89801"/>
                        </a:lnTo>
                        <a:lnTo>
                          <a:pt x="99267" y="75547"/>
                        </a:lnTo>
                        <a:lnTo>
                          <a:pt x="102422" y="59334"/>
                        </a:lnTo>
                        <a:lnTo>
                          <a:pt x="99267" y="43120"/>
                        </a:lnTo>
                        <a:lnTo>
                          <a:pt x="65622" y="14208"/>
                        </a:lnTo>
                        <a:lnTo>
                          <a:pt x="10648" y="112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object 14">
                    <a:extLst>
                      <a:ext uri="{FF2B5EF4-FFF2-40B4-BE49-F238E27FC236}">
                        <a16:creationId xmlns:a16="http://schemas.microsoft.com/office/drawing/2014/main" id="{64C10958-9B58-1F91-FDCF-862C203C5E71}"/>
                      </a:ext>
                    </a:extLst>
                  </p:cNvPr>
                  <p:cNvSpPr/>
                  <p:nvPr/>
                </p:nvSpPr>
                <p:spPr>
                  <a:xfrm>
                    <a:off x="2077341" y="4256989"/>
                    <a:ext cx="0" cy="82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100">
                        <a:moveTo>
                          <a:pt x="0" y="0"/>
                        </a:moveTo>
                        <a:lnTo>
                          <a:pt x="0" y="165100"/>
                        </a:lnTo>
                      </a:path>
                    </a:pathLst>
                  </a:custGeom>
                  <a:solidFill>
                    <a:schemeClr val="bg1"/>
                  </a:solidFill>
                  <a:ln w="25400"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A4BE408-E061-C508-3BD1-BAE0458D8A7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63563" y="1974438"/>
                <a:ext cx="2131620" cy="671048"/>
                <a:chOff x="3363563" y="1974439"/>
                <a:chExt cx="2131620" cy="571852"/>
              </a:xfrm>
            </p:grpSpPr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7CE7C5CB-468B-A43C-DA92-782BE0A950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63563" y="1974439"/>
                  <a:ext cx="2131620" cy="571852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Hydrocarbon gas liquids</a:t>
                  </a:r>
                </a:p>
              </p:txBody>
            </p:sp>
            <p:sp>
              <p:nvSpPr>
                <p:cNvPr id="92" name="Freeform 29">
                  <a:extLst>
                    <a:ext uri="{FF2B5EF4-FFF2-40B4-BE49-F238E27FC236}">
                      <a16:creationId xmlns:a16="http://schemas.microsoft.com/office/drawing/2014/main" id="{7BC3FC0C-05B2-AF47-D71E-B72293F343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61069" y="2083617"/>
                  <a:ext cx="360000" cy="360000"/>
                </a:xfrm>
                <a:custGeom>
                  <a:avLst/>
                  <a:gdLst/>
                  <a:ahLst/>
                  <a:cxnLst>
                    <a:cxn ang="0">
                      <a:pos x="416" y="238"/>
                    </a:cxn>
                    <a:cxn ang="0">
                      <a:pos x="548" y="318"/>
                    </a:cxn>
                    <a:cxn ang="0">
                      <a:pos x="628" y="450"/>
                    </a:cxn>
                    <a:cxn ang="0">
                      <a:pos x="640" y="578"/>
                    </a:cxn>
                    <a:cxn ang="0">
                      <a:pos x="588" y="724"/>
                    </a:cxn>
                    <a:cxn ang="0">
                      <a:pos x="474" y="826"/>
                    </a:cxn>
                    <a:cxn ang="0">
                      <a:pos x="322" y="866"/>
                    </a:cxn>
                    <a:cxn ang="0">
                      <a:pos x="196" y="840"/>
                    </a:cxn>
                    <a:cxn ang="0">
                      <a:pos x="74" y="748"/>
                    </a:cxn>
                    <a:cxn ang="0">
                      <a:pos x="8" y="610"/>
                    </a:cxn>
                    <a:cxn ang="0">
                      <a:pos x="8" y="480"/>
                    </a:cxn>
                    <a:cxn ang="0">
                      <a:pos x="74" y="340"/>
                    </a:cxn>
                    <a:cxn ang="0">
                      <a:pos x="196" y="250"/>
                    </a:cxn>
                    <a:cxn ang="0">
                      <a:pos x="322" y="224"/>
                    </a:cxn>
                    <a:cxn ang="0">
                      <a:pos x="1134" y="1090"/>
                    </a:cxn>
                    <a:cxn ang="0">
                      <a:pos x="1122" y="1206"/>
                    </a:cxn>
                    <a:cxn ang="0">
                      <a:pos x="1048" y="1328"/>
                    </a:cxn>
                    <a:cxn ang="0">
                      <a:pos x="926" y="1402"/>
                    </a:cxn>
                    <a:cxn ang="0">
                      <a:pos x="810" y="1414"/>
                    </a:cxn>
                    <a:cxn ang="0">
                      <a:pos x="690" y="1378"/>
                    </a:cxn>
                    <a:cxn ang="0">
                      <a:pos x="598" y="1296"/>
                    </a:cxn>
                    <a:cxn ang="0">
                      <a:pos x="546" y="1182"/>
                    </a:cxn>
                    <a:cxn ang="0">
                      <a:pos x="704" y="1206"/>
                    </a:cxn>
                    <a:cxn ang="0">
                      <a:pos x="826" y="1192"/>
                    </a:cxn>
                    <a:cxn ang="0">
                      <a:pos x="962" y="1140"/>
                    </a:cxn>
                    <a:cxn ang="0">
                      <a:pos x="1076" y="1054"/>
                    </a:cxn>
                    <a:cxn ang="0">
                      <a:pos x="704" y="248"/>
                    </a:cxn>
                    <a:cxn ang="0">
                      <a:pos x="908" y="300"/>
                    </a:cxn>
                    <a:cxn ang="0">
                      <a:pos x="1060" y="436"/>
                    </a:cxn>
                    <a:cxn ang="0">
                      <a:pos x="1130" y="632"/>
                    </a:cxn>
                    <a:cxn ang="0">
                      <a:pos x="1114" y="804"/>
                    </a:cxn>
                    <a:cxn ang="0">
                      <a:pos x="1008" y="978"/>
                    </a:cxn>
                    <a:cxn ang="0">
                      <a:pos x="832" y="1084"/>
                    </a:cxn>
                    <a:cxn ang="0">
                      <a:pos x="682" y="1104"/>
                    </a:cxn>
                    <a:cxn ang="0">
                      <a:pos x="570" y="1082"/>
                    </a:cxn>
                    <a:cxn ang="0">
                      <a:pos x="386" y="962"/>
                    </a:cxn>
                    <a:cxn ang="0">
                      <a:pos x="528" y="914"/>
                    </a:cxn>
                    <a:cxn ang="0">
                      <a:pos x="664" y="792"/>
                    </a:cxn>
                    <a:cxn ang="0">
                      <a:pos x="736" y="622"/>
                    </a:cxn>
                    <a:cxn ang="0">
                      <a:pos x="736" y="462"/>
                    </a:cxn>
                    <a:cxn ang="0">
                      <a:pos x="654" y="284"/>
                    </a:cxn>
                    <a:cxn ang="0">
                      <a:pos x="704" y="248"/>
                    </a:cxn>
                    <a:cxn ang="0">
                      <a:pos x="1160" y="16"/>
                    </a:cxn>
                    <a:cxn ang="0">
                      <a:pos x="1304" y="102"/>
                    </a:cxn>
                    <a:cxn ang="0">
                      <a:pos x="1392" y="246"/>
                    </a:cxn>
                    <a:cxn ang="0">
                      <a:pos x="1406" y="374"/>
                    </a:cxn>
                    <a:cxn ang="0">
                      <a:pos x="1380" y="486"/>
                    </a:cxn>
                    <a:cxn ang="0">
                      <a:pos x="1320" y="582"/>
                    </a:cxn>
                    <a:cxn ang="0">
                      <a:pos x="1234" y="654"/>
                    </a:cxn>
                    <a:cxn ang="0">
                      <a:pos x="1192" y="468"/>
                    </a:cxn>
                    <a:cxn ang="0">
                      <a:pos x="1060" y="282"/>
                    </a:cxn>
                    <a:cxn ang="0">
                      <a:pos x="860" y="170"/>
                    </a:cxn>
                    <a:cxn ang="0">
                      <a:pos x="794" y="118"/>
                    </a:cxn>
                    <a:cxn ang="0">
                      <a:pos x="872" y="50"/>
                    </a:cxn>
                    <a:cxn ang="0">
                      <a:pos x="970" y="10"/>
                    </a:cxn>
                    <a:cxn ang="0">
                      <a:pos x="1056" y="0"/>
                    </a:cxn>
                  </a:cxnLst>
                  <a:rect l="0" t="0" r="r" b="b"/>
                  <a:pathLst>
                    <a:path w="1408" h="1416">
                      <a:moveTo>
                        <a:pt x="322" y="224"/>
                      </a:moveTo>
                      <a:lnTo>
                        <a:pt x="322" y="224"/>
                      </a:lnTo>
                      <a:lnTo>
                        <a:pt x="354" y="226"/>
                      </a:lnTo>
                      <a:lnTo>
                        <a:pt x="386" y="230"/>
                      </a:lnTo>
                      <a:lnTo>
                        <a:pt x="416" y="238"/>
                      </a:lnTo>
                      <a:lnTo>
                        <a:pt x="446" y="250"/>
                      </a:lnTo>
                      <a:lnTo>
                        <a:pt x="474" y="262"/>
                      </a:lnTo>
                      <a:lnTo>
                        <a:pt x="500" y="278"/>
                      </a:lnTo>
                      <a:lnTo>
                        <a:pt x="526" y="298"/>
                      </a:lnTo>
                      <a:lnTo>
                        <a:pt x="548" y="318"/>
                      </a:lnTo>
                      <a:lnTo>
                        <a:pt x="568" y="340"/>
                      </a:lnTo>
                      <a:lnTo>
                        <a:pt x="588" y="366"/>
                      </a:lnTo>
                      <a:lnTo>
                        <a:pt x="604" y="392"/>
                      </a:lnTo>
                      <a:lnTo>
                        <a:pt x="616" y="420"/>
                      </a:lnTo>
                      <a:lnTo>
                        <a:pt x="628" y="450"/>
                      </a:lnTo>
                      <a:lnTo>
                        <a:pt x="636" y="480"/>
                      </a:lnTo>
                      <a:lnTo>
                        <a:pt x="640" y="512"/>
                      </a:lnTo>
                      <a:lnTo>
                        <a:pt x="642" y="544"/>
                      </a:lnTo>
                      <a:lnTo>
                        <a:pt x="642" y="544"/>
                      </a:lnTo>
                      <a:lnTo>
                        <a:pt x="640" y="578"/>
                      </a:lnTo>
                      <a:lnTo>
                        <a:pt x="636" y="610"/>
                      </a:lnTo>
                      <a:lnTo>
                        <a:pt x="628" y="640"/>
                      </a:lnTo>
                      <a:lnTo>
                        <a:pt x="616" y="670"/>
                      </a:lnTo>
                      <a:lnTo>
                        <a:pt x="604" y="698"/>
                      </a:lnTo>
                      <a:lnTo>
                        <a:pt x="588" y="724"/>
                      </a:lnTo>
                      <a:lnTo>
                        <a:pt x="568" y="748"/>
                      </a:lnTo>
                      <a:lnTo>
                        <a:pt x="548" y="772"/>
                      </a:lnTo>
                      <a:lnTo>
                        <a:pt x="526" y="792"/>
                      </a:lnTo>
                      <a:lnTo>
                        <a:pt x="500" y="810"/>
                      </a:lnTo>
                      <a:lnTo>
                        <a:pt x="474" y="826"/>
                      </a:lnTo>
                      <a:lnTo>
                        <a:pt x="446" y="840"/>
                      </a:lnTo>
                      <a:lnTo>
                        <a:pt x="416" y="850"/>
                      </a:lnTo>
                      <a:lnTo>
                        <a:pt x="386" y="858"/>
                      </a:lnTo>
                      <a:lnTo>
                        <a:pt x="354" y="864"/>
                      </a:lnTo>
                      <a:lnTo>
                        <a:pt x="322" y="866"/>
                      </a:lnTo>
                      <a:lnTo>
                        <a:pt x="322" y="866"/>
                      </a:lnTo>
                      <a:lnTo>
                        <a:pt x="288" y="864"/>
                      </a:lnTo>
                      <a:lnTo>
                        <a:pt x="256" y="858"/>
                      </a:lnTo>
                      <a:lnTo>
                        <a:pt x="226" y="850"/>
                      </a:lnTo>
                      <a:lnTo>
                        <a:pt x="196" y="840"/>
                      </a:lnTo>
                      <a:lnTo>
                        <a:pt x="168" y="826"/>
                      </a:lnTo>
                      <a:lnTo>
                        <a:pt x="142" y="810"/>
                      </a:lnTo>
                      <a:lnTo>
                        <a:pt x="118" y="792"/>
                      </a:lnTo>
                      <a:lnTo>
                        <a:pt x="94" y="772"/>
                      </a:lnTo>
                      <a:lnTo>
                        <a:pt x="74" y="748"/>
                      </a:lnTo>
                      <a:lnTo>
                        <a:pt x="56" y="724"/>
                      </a:lnTo>
                      <a:lnTo>
                        <a:pt x="40" y="698"/>
                      </a:lnTo>
                      <a:lnTo>
                        <a:pt x="26" y="670"/>
                      </a:lnTo>
                      <a:lnTo>
                        <a:pt x="16" y="640"/>
                      </a:lnTo>
                      <a:lnTo>
                        <a:pt x="8" y="610"/>
                      </a:lnTo>
                      <a:lnTo>
                        <a:pt x="2" y="578"/>
                      </a:lnTo>
                      <a:lnTo>
                        <a:pt x="0" y="544"/>
                      </a:lnTo>
                      <a:lnTo>
                        <a:pt x="0" y="544"/>
                      </a:lnTo>
                      <a:lnTo>
                        <a:pt x="2" y="512"/>
                      </a:lnTo>
                      <a:lnTo>
                        <a:pt x="8" y="480"/>
                      </a:lnTo>
                      <a:lnTo>
                        <a:pt x="16" y="450"/>
                      </a:lnTo>
                      <a:lnTo>
                        <a:pt x="26" y="420"/>
                      </a:lnTo>
                      <a:lnTo>
                        <a:pt x="40" y="392"/>
                      </a:lnTo>
                      <a:lnTo>
                        <a:pt x="56" y="366"/>
                      </a:lnTo>
                      <a:lnTo>
                        <a:pt x="74" y="340"/>
                      </a:lnTo>
                      <a:lnTo>
                        <a:pt x="94" y="318"/>
                      </a:lnTo>
                      <a:lnTo>
                        <a:pt x="118" y="298"/>
                      </a:lnTo>
                      <a:lnTo>
                        <a:pt x="142" y="278"/>
                      </a:lnTo>
                      <a:lnTo>
                        <a:pt x="168" y="262"/>
                      </a:lnTo>
                      <a:lnTo>
                        <a:pt x="196" y="250"/>
                      </a:lnTo>
                      <a:lnTo>
                        <a:pt x="226" y="238"/>
                      </a:lnTo>
                      <a:lnTo>
                        <a:pt x="256" y="230"/>
                      </a:lnTo>
                      <a:lnTo>
                        <a:pt x="288" y="226"/>
                      </a:lnTo>
                      <a:lnTo>
                        <a:pt x="322" y="224"/>
                      </a:lnTo>
                      <a:lnTo>
                        <a:pt x="322" y="224"/>
                      </a:lnTo>
                      <a:close/>
                      <a:moveTo>
                        <a:pt x="1116" y="1012"/>
                      </a:moveTo>
                      <a:lnTo>
                        <a:pt x="1116" y="1012"/>
                      </a:lnTo>
                      <a:lnTo>
                        <a:pt x="1124" y="1038"/>
                      </a:lnTo>
                      <a:lnTo>
                        <a:pt x="1130" y="1064"/>
                      </a:lnTo>
                      <a:lnTo>
                        <a:pt x="1134" y="1090"/>
                      </a:lnTo>
                      <a:lnTo>
                        <a:pt x="1134" y="1118"/>
                      </a:lnTo>
                      <a:lnTo>
                        <a:pt x="1134" y="1118"/>
                      </a:lnTo>
                      <a:lnTo>
                        <a:pt x="1134" y="1148"/>
                      </a:lnTo>
                      <a:lnTo>
                        <a:pt x="1128" y="1178"/>
                      </a:lnTo>
                      <a:lnTo>
                        <a:pt x="1122" y="1206"/>
                      </a:lnTo>
                      <a:lnTo>
                        <a:pt x="1112" y="1234"/>
                      </a:lnTo>
                      <a:lnTo>
                        <a:pt x="1098" y="1260"/>
                      </a:lnTo>
                      <a:lnTo>
                        <a:pt x="1084" y="1284"/>
                      </a:lnTo>
                      <a:lnTo>
                        <a:pt x="1066" y="1308"/>
                      </a:lnTo>
                      <a:lnTo>
                        <a:pt x="1048" y="1328"/>
                      </a:lnTo>
                      <a:lnTo>
                        <a:pt x="1026" y="1348"/>
                      </a:lnTo>
                      <a:lnTo>
                        <a:pt x="1004" y="1366"/>
                      </a:lnTo>
                      <a:lnTo>
                        <a:pt x="978" y="1380"/>
                      </a:lnTo>
                      <a:lnTo>
                        <a:pt x="952" y="1392"/>
                      </a:lnTo>
                      <a:lnTo>
                        <a:pt x="926" y="1402"/>
                      </a:lnTo>
                      <a:lnTo>
                        <a:pt x="896" y="1410"/>
                      </a:lnTo>
                      <a:lnTo>
                        <a:pt x="868" y="1414"/>
                      </a:lnTo>
                      <a:lnTo>
                        <a:pt x="836" y="1416"/>
                      </a:lnTo>
                      <a:lnTo>
                        <a:pt x="836" y="1416"/>
                      </a:lnTo>
                      <a:lnTo>
                        <a:pt x="810" y="1414"/>
                      </a:lnTo>
                      <a:lnTo>
                        <a:pt x="784" y="1412"/>
                      </a:lnTo>
                      <a:lnTo>
                        <a:pt x="760" y="1406"/>
                      </a:lnTo>
                      <a:lnTo>
                        <a:pt x="736" y="1398"/>
                      </a:lnTo>
                      <a:lnTo>
                        <a:pt x="712" y="1388"/>
                      </a:lnTo>
                      <a:lnTo>
                        <a:pt x="690" y="1378"/>
                      </a:lnTo>
                      <a:lnTo>
                        <a:pt x="668" y="1364"/>
                      </a:lnTo>
                      <a:lnTo>
                        <a:pt x="648" y="1350"/>
                      </a:lnTo>
                      <a:lnTo>
                        <a:pt x="630" y="1332"/>
                      </a:lnTo>
                      <a:lnTo>
                        <a:pt x="612" y="1314"/>
                      </a:lnTo>
                      <a:lnTo>
                        <a:pt x="598" y="1296"/>
                      </a:lnTo>
                      <a:lnTo>
                        <a:pt x="584" y="1274"/>
                      </a:lnTo>
                      <a:lnTo>
                        <a:pt x="572" y="1254"/>
                      </a:lnTo>
                      <a:lnTo>
                        <a:pt x="560" y="1230"/>
                      </a:lnTo>
                      <a:lnTo>
                        <a:pt x="552" y="1206"/>
                      </a:lnTo>
                      <a:lnTo>
                        <a:pt x="546" y="1182"/>
                      </a:lnTo>
                      <a:lnTo>
                        <a:pt x="546" y="1182"/>
                      </a:lnTo>
                      <a:lnTo>
                        <a:pt x="584" y="1192"/>
                      </a:lnTo>
                      <a:lnTo>
                        <a:pt x="624" y="1200"/>
                      </a:lnTo>
                      <a:lnTo>
                        <a:pt x="664" y="1204"/>
                      </a:lnTo>
                      <a:lnTo>
                        <a:pt x="704" y="1206"/>
                      </a:lnTo>
                      <a:lnTo>
                        <a:pt x="704" y="1206"/>
                      </a:lnTo>
                      <a:lnTo>
                        <a:pt x="736" y="1206"/>
                      </a:lnTo>
                      <a:lnTo>
                        <a:pt x="766" y="1202"/>
                      </a:lnTo>
                      <a:lnTo>
                        <a:pt x="796" y="1198"/>
                      </a:lnTo>
                      <a:lnTo>
                        <a:pt x="826" y="1192"/>
                      </a:lnTo>
                      <a:lnTo>
                        <a:pt x="854" y="1184"/>
                      </a:lnTo>
                      <a:lnTo>
                        <a:pt x="882" y="1176"/>
                      </a:lnTo>
                      <a:lnTo>
                        <a:pt x="910" y="1166"/>
                      </a:lnTo>
                      <a:lnTo>
                        <a:pt x="936" y="1154"/>
                      </a:lnTo>
                      <a:lnTo>
                        <a:pt x="962" y="1140"/>
                      </a:lnTo>
                      <a:lnTo>
                        <a:pt x="986" y="1126"/>
                      </a:lnTo>
                      <a:lnTo>
                        <a:pt x="1010" y="1110"/>
                      </a:lnTo>
                      <a:lnTo>
                        <a:pt x="1034" y="1092"/>
                      </a:lnTo>
                      <a:lnTo>
                        <a:pt x="1056" y="1074"/>
                      </a:lnTo>
                      <a:lnTo>
                        <a:pt x="1076" y="1054"/>
                      </a:lnTo>
                      <a:lnTo>
                        <a:pt x="1096" y="1034"/>
                      </a:lnTo>
                      <a:lnTo>
                        <a:pt x="1116" y="1012"/>
                      </a:lnTo>
                      <a:lnTo>
                        <a:pt x="1116" y="1012"/>
                      </a:lnTo>
                      <a:close/>
                      <a:moveTo>
                        <a:pt x="704" y="248"/>
                      </a:moveTo>
                      <a:lnTo>
                        <a:pt x="704" y="248"/>
                      </a:lnTo>
                      <a:lnTo>
                        <a:pt x="748" y="250"/>
                      </a:lnTo>
                      <a:lnTo>
                        <a:pt x="792" y="256"/>
                      </a:lnTo>
                      <a:lnTo>
                        <a:pt x="832" y="268"/>
                      </a:lnTo>
                      <a:lnTo>
                        <a:pt x="872" y="282"/>
                      </a:lnTo>
                      <a:lnTo>
                        <a:pt x="908" y="300"/>
                      </a:lnTo>
                      <a:lnTo>
                        <a:pt x="944" y="322"/>
                      </a:lnTo>
                      <a:lnTo>
                        <a:pt x="978" y="346"/>
                      </a:lnTo>
                      <a:lnTo>
                        <a:pt x="1008" y="374"/>
                      </a:lnTo>
                      <a:lnTo>
                        <a:pt x="1036" y="404"/>
                      </a:lnTo>
                      <a:lnTo>
                        <a:pt x="1060" y="436"/>
                      </a:lnTo>
                      <a:lnTo>
                        <a:pt x="1082" y="472"/>
                      </a:lnTo>
                      <a:lnTo>
                        <a:pt x="1100" y="510"/>
                      </a:lnTo>
                      <a:lnTo>
                        <a:pt x="1114" y="548"/>
                      </a:lnTo>
                      <a:lnTo>
                        <a:pt x="1124" y="590"/>
                      </a:lnTo>
                      <a:lnTo>
                        <a:pt x="1130" y="632"/>
                      </a:lnTo>
                      <a:lnTo>
                        <a:pt x="1132" y="676"/>
                      </a:lnTo>
                      <a:lnTo>
                        <a:pt x="1132" y="676"/>
                      </a:lnTo>
                      <a:lnTo>
                        <a:pt x="1130" y="720"/>
                      </a:lnTo>
                      <a:lnTo>
                        <a:pt x="1124" y="762"/>
                      </a:lnTo>
                      <a:lnTo>
                        <a:pt x="1114" y="804"/>
                      </a:lnTo>
                      <a:lnTo>
                        <a:pt x="1100" y="842"/>
                      </a:lnTo>
                      <a:lnTo>
                        <a:pt x="1082" y="880"/>
                      </a:lnTo>
                      <a:lnTo>
                        <a:pt x="1060" y="916"/>
                      </a:lnTo>
                      <a:lnTo>
                        <a:pt x="1036" y="948"/>
                      </a:lnTo>
                      <a:lnTo>
                        <a:pt x="1008" y="978"/>
                      </a:lnTo>
                      <a:lnTo>
                        <a:pt x="978" y="1006"/>
                      </a:lnTo>
                      <a:lnTo>
                        <a:pt x="944" y="1030"/>
                      </a:lnTo>
                      <a:lnTo>
                        <a:pt x="908" y="1052"/>
                      </a:lnTo>
                      <a:lnTo>
                        <a:pt x="872" y="1070"/>
                      </a:lnTo>
                      <a:lnTo>
                        <a:pt x="832" y="1084"/>
                      </a:lnTo>
                      <a:lnTo>
                        <a:pt x="792" y="1096"/>
                      </a:lnTo>
                      <a:lnTo>
                        <a:pt x="748" y="1102"/>
                      </a:lnTo>
                      <a:lnTo>
                        <a:pt x="704" y="1104"/>
                      </a:lnTo>
                      <a:lnTo>
                        <a:pt x="704" y="1104"/>
                      </a:lnTo>
                      <a:lnTo>
                        <a:pt x="682" y="1104"/>
                      </a:lnTo>
                      <a:lnTo>
                        <a:pt x="658" y="1102"/>
                      </a:lnTo>
                      <a:lnTo>
                        <a:pt x="636" y="1098"/>
                      </a:lnTo>
                      <a:lnTo>
                        <a:pt x="612" y="1094"/>
                      </a:lnTo>
                      <a:lnTo>
                        <a:pt x="590" y="1088"/>
                      </a:lnTo>
                      <a:lnTo>
                        <a:pt x="570" y="1082"/>
                      </a:lnTo>
                      <a:lnTo>
                        <a:pt x="528" y="1066"/>
                      </a:lnTo>
                      <a:lnTo>
                        <a:pt x="488" y="1046"/>
                      </a:lnTo>
                      <a:lnTo>
                        <a:pt x="452" y="1022"/>
                      </a:lnTo>
                      <a:lnTo>
                        <a:pt x="418" y="994"/>
                      </a:lnTo>
                      <a:lnTo>
                        <a:pt x="386" y="962"/>
                      </a:lnTo>
                      <a:lnTo>
                        <a:pt x="386" y="962"/>
                      </a:lnTo>
                      <a:lnTo>
                        <a:pt x="424" y="954"/>
                      </a:lnTo>
                      <a:lnTo>
                        <a:pt x="460" y="944"/>
                      </a:lnTo>
                      <a:lnTo>
                        <a:pt x="494" y="930"/>
                      </a:lnTo>
                      <a:lnTo>
                        <a:pt x="528" y="914"/>
                      </a:lnTo>
                      <a:lnTo>
                        <a:pt x="560" y="894"/>
                      </a:lnTo>
                      <a:lnTo>
                        <a:pt x="588" y="872"/>
                      </a:lnTo>
                      <a:lnTo>
                        <a:pt x="616" y="848"/>
                      </a:lnTo>
                      <a:lnTo>
                        <a:pt x="642" y="820"/>
                      </a:lnTo>
                      <a:lnTo>
                        <a:pt x="664" y="792"/>
                      </a:lnTo>
                      <a:lnTo>
                        <a:pt x="684" y="762"/>
                      </a:lnTo>
                      <a:lnTo>
                        <a:pt x="702" y="728"/>
                      </a:lnTo>
                      <a:lnTo>
                        <a:pt x="716" y="694"/>
                      </a:lnTo>
                      <a:lnTo>
                        <a:pt x="728" y="658"/>
                      </a:lnTo>
                      <a:lnTo>
                        <a:pt x="736" y="622"/>
                      </a:lnTo>
                      <a:lnTo>
                        <a:pt x="742" y="584"/>
                      </a:lnTo>
                      <a:lnTo>
                        <a:pt x="744" y="544"/>
                      </a:lnTo>
                      <a:lnTo>
                        <a:pt x="744" y="544"/>
                      </a:lnTo>
                      <a:lnTo>
                        <a:pt x="742" y="504"/>
                      </a:lnTo>
                      <a:lnTo>
                        <a:pt x="736" y="462"/>
                      </a:lnTo>
                      <a:lnTo>
                        <a:pt x="726" y="424"/>
                      </a:lnTo>
                      <a:lnTo>
                        <a:pt x="714" y="386"/>
                      </a:lnTo>
                      <a:lnTo>
                        <a:pt x="696" y="350"/>
                      </a:lnTo>
                      <a:lnTo>
                        <a:pt x="676" y="316"/>
                      </a:lnTo>
                      <a:lnTo>
                        <a:pt x="654" y="284"/>
                      </a:lnTo>
                      <a:lnTo>
                        <a:pt x="628" y="256"/>
                      </a:lnTo>
                      <a:lnTo>
                        <a:pt x="628" y="256"/>
                      </a:lnTo>
                      <a:lnTo>
                        <a:pt x="666" y="250"/>
                      </a:lnTo>
                      <a:lnTo>
                        <a:pt x="704" y="248"/>
                      </a:lnTo>
                      <a:lnTo>
                        <a:pt x="704" y="248"/>
                      </a:lnTo>
                      <a:close/>
                      <a:moveTo>
                        <a:pt x="1056" y="0"/>
                      </a:moveTo>
                      <a:lnTo>
                        <a:pt x="1056" y="0"/>
                      </a:lnTo>
                      <a:lnTo>
                        <a:pt x="1092" y="2"/>
                      </a:lnTo>
                      <a:lnTo>
                        <a:pt x="1126" y="6"/>
                      </a:lnTo>
                      <a:lnTo>
                        <a:pt x="1160" y="16"/>
                      </a:lnTo>
                      <a:lnTo>
                        <a:pt x="1192" y="26"/>
                      </a:lnTo>
                      <a:lnTo>
                        <a:pt x="1224" y="42"/>
                      </a:lnTo>
                      <a:lnTo>
                        <a:pt x="1252" y="60"/>
                      </a:lnTo>
                      <a:lnTo>
                        <a:pt x="1280" y="80"/>
                      </a:lnTo>
                      <a:lnTo>
                        <a:pt x="1304" y="102"/>
                      </a:lnTo>
                      <a:lnTo>
                        <a:pt x="1328" y="128"/>
                      </a:lnTo>
                      <a:lnTo>
                        <a:pt x="1348" y="154"/>
                      </a:lnTo>
                      <a:lnTo>
                        <a:pt x="1364" y="184"/>
                      </a:lnTo>
                      <a:lnTo>
                        <a:pt x="1380" y="214"/>
                      </a:lnTo>
                      <a:lnTo>
                        <a:pt x="1392" y="246"/>
                      </a:lnTo>
                      <a:lnTo>
                        <a:pt x="1400" y="280"/>
                      </a:lnTo>
                      <a:lnTo>
                        <a:pt x="1406" y="314"/>
                      </a:lnTo>
                      <a:lnTo>
                        <a:pt x="1408" y="350"/>
                      </a:lnTo>
                      <a:lnTo>
                        <a:pt x="1408" y="350"/>
                      </a:lnTo>
                      <a:lnTo>
                        <a:pt x="1406" y="374"/>
                      </a:lnTo>
                      <a:lnTo>
                        <a:pt x="1404" y="398"/>
                      </a:lnTo>
                      <a:lnTo>
                        <a:pt x="1400" y="422"/>
                      </a:lnTo>
                      <a:lnTo>
                        <a:pt x="1394" y="444"/>
                      </a:lnTo>
                      <a:lnTo>
                        <a:pt x="1388" y="466"/>
                      </a:lnTo>
                      <a:lnTo>
                        <a:pt x="1380" y="486"/>
                      </a:lnTo>
                      <a:lnTo>
                        <a:pt x="1370" y="508"/>
                      </a:lnTo>
                      <a:lnTo>
                        <a:pt x="1360" y="528"/>
                      </a:lnTo>
                      <a:lnTo>
                        <a:pt x="1348" y="546"/>
                      </a:lnTo>
                      <a:lnTo>
                        <a:pt x="1334" y="564"/>
                      </a:lnTo>
                      <a:lnTo>
                        <a:pt x="1320" y="582"/>
                      </a:lnTo>
                      <a:lnTo>
                        <a:pt x="1306" y="598"/>
                      </a:lnTo>
                      <a:lnTo>
                        <a:pt x="1288" y="614"/>
                      </a:lnTo>
                      <a:lnTo>
                        <a:pt x="1272" y="628"/>
                      </a:lnTo>
                      <a:lnTo>
                        <a:pt x="1254" y="642"/>
                      </a:lnTo>
                      <a:lnTo>
                        <a:pt x="1234" y="654"/>
                      </a:lnTo>
                      <a:lnTo>
                        <a:pt x="1234" y="654"/>
                      </a:lnTo>
                      <a:lnTo>
                        <a:pt x="1230" y="604"/>
                      </a:lnTo>
                      <a:lnTo>
                        <a:pt x="1222" y="558"/>
                      </a:lnTo>
                      <a:lnTo>
                        <a:pt x="1210" y="512"/>
                      </a:lnTo>
                      <a:lnTo>
                        <a:pt x="1192" y="468"/>
                      </a:lnTo>
                      <a:lnTo>
                        <a:pt x="1172" y="426"/>
                      </a:lnTo>
                      <a:lnTo>
                        <a:pt x="1150" y="388"/>
                      </a:lnTo>
                      <a:lnTo>
                        <a:pt x="1122" y="350"/>
                      </a:lnTo>
                      <a:lnTo>
                        <a:pt x="1092" y="314"/>
                      </a:lnTo>
                      <a:lnTo>
                        <a:pt x="1060" y="282"/>
                      </a:lnTo>
                      <a:lnTo>
                        <a:pt x="1024" y="254"/>
                      </a:lnTo>
                      <a:lnTo>
                        <a:pt x="988" y="228"/>
                      </a:lnTo>
                      <a:lnTo>
                        <a:pt x="948" y="204"/>
                      </a:lnTo>
                      <a:lnTo>
                        <a:pt x="904" y="186"/>
                      </a:lnTo>
                      <a:lnTo>
                        <a:pt x="860" y="170"/>
                      </a:lnTo>
                      <a:lnTo>
                        <a:pt x="816" y="158"/>
                      </a:lnTo>
                      <a:lnTo>
                        <a:pt x="768" y="150"/>
                      </a:lnTo>
                      <a:lnTo>
                        <a:pt x="768" y="150"/>
                      </a:lnTo>
                      <a:lnTo>
                        <a:pt x="780" y="134"/>
                      </a:lnTo>
                      <a:lnTo>
                        <a:pt x="794" y="118"/>
                      </a:lnTo>
                      <a:lnTo>
                        <a:pt x="808" y="102"/>
                      </a:lnTo>
                      <a:lnTo>
                        <a:pt x="822" y="88"/>
                      </a:lnTo>
                      <a:lnTo>
                        <a:pt x="838" y="74"/>
                      </a:lnTo>
                      <a:lnTo>
                        <a:pt x="856" y="62"/>
                      </a:lnTo>
                      <a:lnTo>
                        <a:pt x="872" y="50"/>
                      </a:lnTo>
                      <a:lnTo>
                        <a:pt x="892" y="40"/>
                      </a:lnTo>
                      <a:lnTo>
                        <a:pt x="910" y="32"/>
                      </a:lnTo>
                      <a:lnTo>
                        <a:pt x="930" y="22"/>
                      </a:lnTo>
                      <a:lnTo>
                        <a:pt x="950" y="16"/>
                      </a:lnTo>
                      <a:lnTo>
                        <a:pt x="970" y="10"/>
                      </a:lnTo>
                      <a:lnTo>
                        <a:pt x="990" y="6"/>
                      </a:lnTo>
                      <a:lnTo>
                        <a:pt x="1012" y="2"/>
                      </a:lnTo>
                      <a:lnTo>
                        <a:pt x="1034" y="0"/>
                      </a:lnTo>
                      <a:lnTo>
                        <a:pt x="1056" y="0"/>
                      </a:lnTo>
                      <a:lnTo>
                        <a:pt x="105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F1A970B-4E16-2BA7-2905-B639FF93ABA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57622" y="4038365"/>
                <a:ext cx="2131620" cy="671048"/>
                <a:chOff x="957622" y="4038365"/>
                <a:chExt cx="2131620" cy="571852"/>
              </a:xfrm>
            </p:grpSpPr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76E193A7-88EB-4E3E-3090-67FA661CF2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57622" y="4038365"/>
                  <a:ext cx="2131620" cy="571852"/>
                </a:xfrm>
                <a:prstGeom prst="roundRect">
                  <a:avLst/>
                </a:prstGeom>
                <a:solidFill>
                  <a:srgbClr val="009A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Renewable  elec.</a:t>
                  </a:r>
                </a:p>
              </p:txBody>
            </p: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4C48F18F-059E-4F23-AA9D-948CA976E9ED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275000" y="4147876"/>
                  <a:ext cx="288000" cy="360000"/>
                  <a:chOff x="6108464" y="975561"/>
                  <a:chExt cx="551815" cy="716369"/>
                </a:xfrm>
                <a:solidFill>
                  <a:schemeClr val="bg1"/>
                </a:solidFill>
              </p:grpSpPr>
              <p:sp>
                <p:nvSpPr>
                  <p:cNvPr id="89" name="object 16">
                    <a:extLst>
                      <a:ext uri="{FF2B5EF4-FFF2-40B4-BE49-F238E27FC236}">
                        <a16:creationId xmlns:a16="http://schemas.microsoft.com/office/drawing/2014/main" id="{E71B3F17-285B-5EA5-FEE0-D680F49390C3}"/>
                      </a:ext>
                    </a:extLst>
                  </p:cNvPr>
                  <p:cNvSpPr/>
                  <p:nvPr/>
                </p:nvSpPr>
                <p:spPr>
                  <a:xfrm>
                    <a:off x="6335972" y="1336330"/>
                    <a:ext cx="152400" cy="35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00" h="355600">
                        <a:moveTo>
                          <a:pt x="152400" y="317500"/>
                        </a:moveTo>
                        <a:lnTo>
                          <a:pt x="0" y="317500"/>
                        </a:lnTo>
                        <a:lnTo>
                          <a:pt x="0" y="355600"/>
                        </a:lnTo>
                        <a:lnTo>
                          <a:pt x="152400" y="355600"/>
                        </a:lnTo>
                        <a:lnTo>
                          <a:pt x="152400" y="317500"/>
                        </a:lnTo>
                        <a:close/>
                      </a:path>
                      <a:path w="152400" h="355600">
                        <a:moveTo>
                          <a:pt x="88900" y="0"/>
                        </a:moveTo>
                        <a:lnTo>
                          <a:pt x="63500" y="0"/>
                        </a:lnTo>
                        <a:lnTo>
                          <a:pt x="38100" y="317500"/>
                        </a:lnTo>
                        <a:lnTo>
                          <a:pt x="114300" y="317500"/>
                        </a:lnTo>
                        <a:lnTo>
                          <a:pt x="88900" y="0"/>
                        </a:lnTo>
                        <a:close/>
                      </a:path>
                    </a:pathLst>
                  </a:custGeom>
                  <a:grpFill/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object 17">
                    <a:extLst>
                      <a:ext uri="{FF2B5EF4-FFF2-40B4-BE49-F238E27FC236}">
                        <a16:creationId xmlns:a16="http://schemas.microsoft.com/office/drawing/2014/main" id="{BB1F2AB2-5EE1-3159-8544-65996643B32F}"/>
                      </a:ext>
                    </a:extLst>
                  </p:cNvPr>
                  <p:cNvSpPr/>
                  <p:nvPr/>
                </p:nvSpPr>
                <p:spPr>
                  <a:xfrm>
                    <a:off x="6108464" y="975561"/>
                    <a:ext cx="551815" cy="518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15" h="518794">
                        <a:moveTo>
                          <a:pt x="436737" y="334873"/>
                        </a:moveTo>
                        <a:lnTo>
                          <a:pt x="332333" y="334873"/>
                        </a:lnTo>
                        <a:lnTo>
                          <a:pt x="543178" y="518452"/>
                        </a:lnTo>
                        <a:lnTo>
                          <a:pt x="551700" y="508635"/>
                        </a:lnTo>
                        <a:lnTo>
                          <a:pt x="436737" y="334873"/>
                        </a:lnTo>
                        <a:close/>
                      </a:path>
                      <a:path w="551815" h="518794">
                        <a:moveTo>
                          <a:pt x="373608" y="0"/>
                        </a:moveTo>
                        <a:lnTo>
                          <a:pt x="253110" y="204368"/>
                        </a:lnTo>
                        <a:lnTo>
                          <a:pt x="279082" y="281127"/>
                        </a:lnTo>
                        <a:lnTo>
                          <a:pt x="273526" y="286949"/>
                        </a:lnTo>
                        <a:lnTo>
                          <a:pt x="269278" y="293819"/>
                        </a:lnTo>
                        <a:lnTo>
                          <a:pt x="266563" y="301552"/>
                        </a:lnTo>
                        <a:lnTo>
                          <a:pt x="265607" y="309968"/>
                        </a:lnTo>
                        <a:lnTo>
                          <a:pt x="265607" y="313842"/>
                        </a:lnTo>
                        <a:lnTo>
                          <a:pt x="266357" y="317512"/>
                        </a:lnTo>
                        <a:lnTo>
                          <a:pt x="267436" y="321043"/>
                        </a:lnTo>
                        <a:lnTo>
                          <a:pt x="0" y="402539"/>
                        </a:lnTo>
                        <a:lnTo>
                          <a:pt x="3809" y="414972"/>
                        </a:lnTo>
                        <a:lnTo>
                          <a:pt x="240982" y="408838"/>
                        </a:lnTo>
                        <a:lnTo>
                          <a:pt x="292315" y="346138"/>
                        </a:lnTo>
                        <a:lnTo>
                          <a:pt x="314907" y="346138"/>
                        </a:lnTo>
                        <a:lnTo>
                          <a:pt x="319701" y="344476"/>
                        </a:lnTo>
                        <a:lnTo>
                          <a:pt x="326526" y="340316"/>
                        </a:lnTo>
                        <a:lnTo>
                          <a:pt x="332333" y="334873"/>
                        </a:lnTo>
                        <a:lnTo>
                          <a:pt x="436737" y="334873"/>
                        </a:lnTo>
                        <a:lnTo>
                          <a:pt x="428662" y="322668"/>
                        </a:lnTo>
                        <a:lnTo>
                          <a:pt x="296697" y="322668"/>
                        </a:lnTo>
                        <a:lnTo>
                          <a:pt x="291007" y="316979"/>
                        </a:lnTo>
                        <a:lnTo>
                          <a:pt x="291007" y="302958"/>
                        </a:lnTo>
                        <a:lnTo>
                          <a:pt x="296697" y="297268"/>
                        </a:lnTo>
                        <a:lnTo>
                          <a:pt x="339172" y="297268"/>
                        </a:lnTo>
                        <a:lnTo>
                          <a:pt x="336678" y="291136"/>
                        </a:lnTo>
                        <a:lnTo>
                          <a:pt x="330679" y="283254"/>
                        </a:lnTo>
                        <a:lnTo>
                          <a:pt x="322847" y="277191"/>
                        </a:lnTo>
                        <a:lnTo>
                          <a:pt x="313550" y="273316"/>
                        </a:lnTo>
                        <a:lnTo>
                          <a:pt x="386168" y="3365"/>
                        </a:lnTo>
                        <a:lnTo>
                          <a:pt x="373608" y="0"/>
                        </a:lnTo>
                        <a:close/>
                      </a:path>
                      <a:path w="551815" h="518794">
                        <a:moveTo>
                          <a:pt x="314907" y="346138"/>
                        </a:moveTo>
                        <a:lnTo>
                          <a:pt x="292315" y="346138"/>
                        </a:lnTo>
                        <a:lnTo>
                          <a:pt x="295935" y="347281"/>
                        </a:lnTo>
                        <a:lnTo>
                          <a:pt x="299707" y="348068"/>
                        </a:lnTo>
                        <a:lnTo>
                          <a:pt x="303707" y="348068"/>
                        </a:lnTo>
                        <a:lnTo>
                          <a:pt x="312036" y="347134"/>
                        </a:lnTo>
                        <a:lnTo>
                          <a:pt x="314907" y="346138"/>
                        </a:lnTo>
                        <a:close/>
                      </a:path>
                      <a:path w="551815" h="518794">
                        <a:moveTo>
                          <a:pt x="339172" y="297268"/>
                        </a:moveTo>
                        <a:lnTo>
                          <a:pt x="310718" y="297268"/>
                        </a:lnTo>
                        <a:lnTo>
                          <a:pt x="316407" y="302958"/>
                        </a:lnTo>
                        <a:lnTo>
                          <a:pt x="316407" y="316979"/>
                        </a:lnTo>
                        <a:lnTo>
                          <a:pt x="310718" y="322668"/>
                        </a:lnTo>
                        <a:lnTo>
                          <a:pt x="428662" y="322668"/>
                        </a:lnTo>
                        <a:lnTo>
                          <a:pt x="420789" y="310769"/>
                        </a:lnTo>
                        <a:lnTo>
                          <a:pt x="340474" y="300469"/>
                        </a:lnTo>
                        <a:lnTo>
                          <a:pt x="339172" y="297268"/>
                        </a:lnTo>
                        <a:close/>
                      </a:path>
                    </a:pathLst>
                  </a:custGeom>
                  <a:grpFill/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nivers 45 Light" pitchFamily="2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7A745C7-9F1D-F7B3-4F34-EC91B2D719D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608883" y="4144291"/>
                  <a:ext cx="347740" cy="360000"/>
                  <a:chOff x="4733925" y="549275"/>
                  <a:chExt cx="803275" cy="796925"/>
                </a:xfrm>
                <a:solidFill>
                  <a:schemeClr val="bg1"/>
                </a:solidFill>
              </p:grpSpPr>
              <p:sp>
                <p:nvSpPr>
                  <p:cNvPr id="77" name="Freeform 23">
                    <a:extLst>
                      <a:ext uri="{FF2B5EF4-FFF2-40B4-BE49-F238E27FC236}">
                        <a16:creationId xmlns:a16="http://schemas.microsoft.com/office/drawing/2014/main" id="{49B9FAD1-3A20-23A5-D801-8DB4380FF9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6000" y="1079500"/>
                    <a:ext cx="155575" cy="142875"/>
                  </a:xfrm>
                  <a:custGeom>
                    <a:avLst/>
                    <a:gdLst/>
                    <a:ahLst/>
                    <a:cxnLst>
                      <a:cxn ang="0">
                        <a:pos x="54" y="0"/>
                      </a:cxn>
                      <a:cxn ang="0">
                        <a:pos x="54" y="0"/>
                      </a:cxn>
                      <a:cxn ang="0">
                        <a:pos x="50" y="10"/>
                      </a:cxn>
                      <a:cxn ang="0">
                        <a:pos x="6" y="72"/>
                      </a:cxn>
                      <a:cxn ang="0">
                        <a:pos x="6" y="72"/>
                      </a:cxn>
                      <a:cxn ang="0">
                        <a:pos x="2" y="84"/>
                      </a:cxn>
                      <a:cxn ang="0">
                        <a:pos x="0" y="86"/>
                      </a:cxn>
                      <a:cxn ang="0">
                        <a:pos x="2" y="90"/>
                      </a:cxn>
                      <a:cxn ang="0">
                        <a:pos x="4" y="90"/>
                      </a:cxn>
                      <a:cxn ang="0">
                        <a:pos x="8" y="90"/>
                      </a:cxn>
                      <a:cxn ang="0">
                        <a:pos x="18" y="88"/>
                      </a:cxn>
                      <a:cxn ang="0">
                        <a:pos x="88" y="54"/>
                      </a:cxn>
                      <a:cxn ang="0">
                        <a:pos x="88" y="54"/>
                      </a:cxn>
                      <a:cxn ang="0">
                        <a:pos x="98" y="50"/>
                      </a:cxn>
                      <a:cxn ang="0">
                        <a:pos x="98" y="50"/>
                      </a:cxn>
                      <a:cxn ang="0">
                        <a:pos x="84" y="40"/>
                      </a:cxn>
                      <a:cxn ang="0">
                        <a:pos x="74" y="28"/>
                      </a:cxn>
                      <a:cxn ang="0">
                        <a:pos x="62" y="14"/>
                      </a:cxn>
                      <a:cxn ang="0">
                        <a:pos x="54" y="0"/>
                      </a:cxn>
                      <a:cxn ang="0">
                        <a:pos x="54" y="0"/>
                      </a:cxn>
                    </a:cxnLst>
                    <a:rect l="0" t="0" r="r" b="b"/>
                    <a:pathLst>
                      <a:path w="98" h="90">
                        <a:moveTo>
                          <a:pt x="54" y="0"/>
                        </a:moveTo>
                        <a:lnTo>
                          <a:pt x="54" y="0"/>
                        </a:lnTo>
                        <a:lnTo>
                          <a:pt x="50" y="10"/>
                        </a:lnTo>
                        <a:lnTo>
                          <a:pt x="6" y="72"/>
                        </a:lnTo>
                        <a:lnTo>
                          <a:pt x="6" y="72"/>
                        </a:lnTo>
                        <a:lnTo>
                          <a:pt x="2" y="84"/>
                        </a:lnTo>
                        <a:lnTo>
                          <a:pt x="0" y="86"/>
                        </a:lnTo>
                        <a:lnTo>
                          <a:pt x="2" y="90"/>
                        </a:lnTo>
                        <a:lnTo>
                          <a:pt x="4" y="90"/>
                        </a:lnTo>
                        <a:lnTo>
                          <a:pt x="8" y="90"/>
                        </a:lnTo>
                        <a:lnTo>
                          <a:pt x="18" y="88"/>
                        </a:lnTo>
                        <a:lnTo>
                          <a:pt x="88" y="54"/>
                        </a:lnTo>
                        <a:lnTo>
                          <a:pt x="88" y="54"/>
                        </a:lnTo>
                        <a:lnTo>
                          <a:pt x="98" y="50"/>
                        </a:lnTo>
                        <a:lnTo>
                          <a:pt x="98" y="50"/>
                        </a:lnTo>
                        <a:lnTo>
                          <a:pt x="84" y="40"/>
                        </a:lnTo>
                        <a:lnTo>
                          <a:pt x="74" y="28"/>
                        </a:lnTo>
                        <a:lnTo>
                          <a:pt x="62" y="14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24">
                    <a:extLst>
                      <a:ext uri="{FF2B5EF4-FFF2-40B4-BE49-F238E27FC236}">
                        <a16:creationId xmlns:a16="http://schemas.microsoft.com/office/drawing/2014/main" id="{B5570674-D5F8-D90A-8968-08ED9F5847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22875" y="612775"/>
                    <a:ext cx="136525" cy="161925"/>
                  </a:xfrm>
                  <a:custGeom>
                    <a:avLst/>
                    <a:gdLst/>
                    <a:ahLst/>
                    <a:cxnLst>
                      <a:cxn ang="0">
                        <a:pos x="60" y="92"/>
                      </a:cxn>
                      <a:cxn ang="0">
                        <a:pos x="84" y="18"/>
                      </a:cxn>
                      <a:cxn ang="0">
                        <a:pos x="84" y="18"/>
                      </a:cxn>
                      <a:cxn ang="0">
                        <a:pos x="86" y="6"/>
                      </a:cxn>
                      <a:cxn ang="0">
                        <a:pos x="84" y="4"/>
                      </a:cxn>
                      <a:cxn ang="0">
                        <a:pos x="82" y="2"/>
                      </a:cxn>
                      <a:cxn ang="0">
                        <a:pos x="80" y="0"/>
                      </a:cxn>
                      <a:cxn ang="0">
                        <a:pos x="76" y="2"/>
                      </a:cxn>
                      <a:cxn ang="0">
                        <a:pos x="68" y="8"/>
                      </a:cxn>
                      <a:cxn ang="0">
                        <a:pos x="10" y="60"/>
                      </a:cxn>
                      <a:cxn ang="0">
                        <a:pos x="10" y="60"/>
                      </a:cxn>
                      <a:cxn ang="0">
                        <a:pos x="0" y="66"/>
                      </a:cxn>
                      <a:cxn ang="0">
                        <a:pos x="0" y="66"/>
                      </a:cxn>
                      <a:cxn ang="0">
                        <a:pos x="16" y="72"/>
                      </a:cxn>
                      <a:cxn ang="0">
                        <a:pos x="32" y="82"/>
                      </a:cxn>
                      <a:cxn ang="0">
                        <a:pos x="46" y="92"/>
                      </a:cxn>
                      <a:cxn ang="0">
                        <a:pos x="58" y="102"/>
                      </a:cxn>
                      <a:cxn ang="0">
                        <a:pos x="58" y="102"/>
                      </a:cxn>
                      <a:cxn ang="0">
                        <a:pos x="60" y="92"/>
                      </a:cxn>
                      <a:cxn ang="0">
                        <a:pos x="60" y="92"/>
                      </a:cxn>
                    </a:cxnLst>
                    <a:rect l="0" t="0" r="r" b="b"/>
                    <a:pathLst>
                      <a:path w="86" h="102">
                        <a:moveTo>
                          <a:pt x="60" y="92"/>
                        </a:moveTo>
                        <a:lnTo>
                          <a:pt x="84" y="18"/>
                        </a:lnTo>
                        <a:lnTo>
                          <a:pt x="84" y="18"/>
                        </a:lnTo>
                        <a:lnTo>
                          <a:pt x="86" y="6"/>
                        </a:lnTo>
                        <a:lnTo>
                          <a:pt x="84" y="4"/>
                        </a:lnTo>
                        <a:lnTo>
                          <a:pt x="82" y="2"/>
                        </a:lnTo>
                        <a:lnTo>
                          <a:pt x="80" y="0"/>
                        </a:lnTo>
                        <a:lnTo>
                          <a:pt x="76" y="2"/>
                        </a:lnTo>
                        <a:lnTo>
                          <a:pt x="68" y="8"/>
                        </a:lnTo>
                        <a:lnTo>
                          <a:pt x="10" y="60"/>
                        </a:lnTo>
                        <a:lnTo>
                          <a:pt x="10" y="60"/>
                        </a:lnTo>
                        <a:lnTo>
                          <a:pt x="0" y="66"/>
                        </a:lnTo>
                        <a:lnTo>
                          <a:pt x="0" y="66"/>
                        </a:lnTo>
                        <a:lnTo>
                          <a:pt x="16" y="72"/>
                        </a:lnTo>
                        <a:lnTo>
                          <a:pt x="32" y="82"/>
                        </a:lnTo>
                        <a:lnTo>
                          <a:pt x="46" y="92"/>
                        </a:lnTo>
                        <a:lnTo>
                          <a:pt x="58" y="102"/>
                        </a:lnTo>
                        <a:lnTo>
                          <a:pt x="58" y="102"/>
                        </a:lnTo>
                        <a:lnTo>
                          <a:pt x="60" y="92"/>
                        </a:lnTo>
                        <a:lnTo>
                          <a:pt x="60" y="9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25">
                    <a:extLst>
                      <a:ext uri="{FF2B5EF4-FFF2-40B4-BE49-F238E27FC236}">
                        <a16:creationId xmlns:a16="http://schemas.microsoft.com/office/drawing/2014/main" id="{8021CCC2-34EE-F785-C2F8-CE93AA87D8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33925" y="936625"/>
                    <a:ext cx="161925" cy="107950"/>
                  </a:xfrm>
                  <a:custGeom>
                    <a:avLst/>
                    <a:gdLst/>
                    <a:ahLst/>
                    <a:cxnLst>
                      <a:cxn ang="0">
                        <a:pos x="92" y="0"/>
                      </a:cxn>
                      <a:cxn ang="0">
                        <a:pos x="92" y="0"/>
                      </a:cxn>
                      <a:cxn ang="0">
                        <a:pos x="84" y="6"/>
                      </a:cxn>
                      <a:cxn ang="0">
                        <a:pos x="12" y="38"/>
                      </a:cxn>
                      <a:cxn ang="0">
                        <a:pos x="12" y="38"/>
                      </a:cxn>
                      <a:cxn ang="0">
                        <a:pos x="2" y="44"/>
                      </a:cxn>
                      <a:cxn ang="0">
                        <a:pos x="0" y="46"/>
                      </a:cxn>
                      <a:cxn ang="0">
                        <a:pos x="0" y="48"/>
                      </a:cxn>
                      <a:cxn ang="0">
                        <a:pos x="2" y="50"/>
                      </a:cxn>
                      <a:cxn ang="0">
                        <a:pos x="4" y="52"/>
                      </a:cxn>
                      <a:cxn ang="0">
                        <a:pos x="16" y="56"/>
                      </a:cxn>
                      <a:cxn ang="0">
                        <a:pos x="92" y="66"/>
                      </a:cxn>
                      <a:cxn ang="0">
                        <a:pos x="92" y="66"/>
                      </a:cxn>
                      <a:cxn ang="0">
                        <a:pos x="102" y="68"/>
                      </a:cxn>
                      <a:cxn ang="0">
                        <a:pos x="102" y="68"/>
                      </a:cxn>
                      <a:cxn ang="0">
                        <a:pos x="98" y="54"/>
                      </a:cxn>
                      <a:cxn ang="0">
                        <a:pos x="94" y="42"/>
                      </a:cxn>
                      <a:cxn ang="0">
                        <a:pos x="92" y="26"/>
                      </a:cxn>
                      <a:cxn ang="0">
                        <a:pos x="92" y="12"/>
                      </a:cxn>
                      <a:cxn ang="0">
                        <a:pos x="92" y="12"/>
                      </a:cxn>
                      <a:cxn ang="0">
                        <a:pos x="92" y="0"/>
                      </a:cxn>
                      <a:cxn ang="0">
                        <a:pos x="92" y="0"/>
                      </a:cxn>
                    </a:cxnLst>
                    <a:rect l="0" t="0" r="r" b="b"/>
                    <a:pathLst>
                      <a:path w="102" h="68">
                        <a:moveTo>
                          <a:pt x="92" y="0"/>
                        </a:moveTo>
                        <a:lnTo>
                          <a:pt x="92" y="0"/>
                        </a:lnTo>
                        <a:lnTo>
                          <a:pt x="84" y="6"/>
                        </a:lnTo>
                        <a:lnTo>
                          <a:pt x="12" y="38"/>
                        </a:lnTo>
                        <a:lnTo>
                          <a:pt x="12" y="38"/>
                        </a:lnTo>
                        <a:lnTo>
                          <a:pt x="2" y="44"/>
                        </a:lnTo>
                        <a:lnTo>
                          <a:pt x="0" y="46"/>
                        </a:lnTo>
                        <a:lnTo>
                          <a:pt x="0" y="48"/>
                        </a:lnTo>
                        <a:lnTo>
                          <a:pt x="2" y="50"/>
                        </a:lnTo>
                        <a:lnTo>
                          <a:pt x="4" y="52"/>
                        </a:lnTo>
                        <a:lnTo>
                          <a:pt x="16" y="56"/>
                        </a:lnTo>
                        <a:lnTo>
                          <a:pt x="92" y="66"/>
                        </a:lnTo>
                        <a:lnTo>
                          <a:pt x="92" y="66"/>
                        </a:lnTo>
                        <a:lnTo>
                          <a:pt x="102" y="68"/>
                        </a:lnTo>
                        <a:lnTo>
                          <a:pt x="102" y="68"/>
                        </a:lnTo>
                        <a:lnTo>
                          <a:pt x="98" y="54"/>
                        </a:lnTo>
                        <a:lnTo>
                          <a:pt x="94" y="42"/>
                        </a:lnTo>
                        <a:lnTo>
                          <a:pt x="92" y="26"/>
                        </a:lnTo>
                        <a:lnTo>
                          <a:pt x="92" y="12"/>
                        </a:lnTo>
                        <a:lnTo>
                          <a:pt x="92" y="12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6">
                    <a:extLst>
                      <a:ext uri="{FF2B5EF4-FFF2-40B4-BE49-F238E27FC236}">
                        <a16:creationId xmlns:a16="http://schemas.microsoft.com/office/drawing/2014/main" id="{D3FB7704-67B6-5B69-55B8-C7C37A8848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40350" y="781050"/>
                    <a:ext cx="165100" cy="120650"/>
                  </a:xfrm>
                  <a:custGeom>
                    <a:avLst/>
                    <a:gdLst/>
                    <a:ahLst/>
                    <a:cxnLst>
                      <a:cxn ang="0">
                        <a:pos x="36" y="68"/>
                      </a:cxn>
                      <a:cxn ang="0">
                        <a:pos x="94" y="18"/>
                      </a:cxn>
                      <a:cxn ang="0">
                        <a:pos x="94" y="18"/>
                      </a:cxn>
                      <a:cxn ang="0">
                        <a:pos x="102" y="10"/>
                      </a:cxn>
                      <a:cxn ang="0">
                        <a:pos x="104" y="6"/>
                      </a:cxn>
                      <a:cxn ang="0">
                        <a:pos x="104" y="4"/>
                      </a:cxn>
                      <a:cxn ang="0">
                        <a:pos x="102" y="2"/>
                      </a:cxn>
                      <a:cxn ang="0">
                        <a:pos x="98" y="0"/>
                      </a:cxn>
                      <a:cxn ang="0">
                        <a:pos x="86" y="2"/>
                      </a:cxn>
                      <a:cxn ang="0">
                        <a:pos x="10" y="14"/>
                      </a:cxn>
                      <a:cxn ang="0">
                        <a:pos x="10" y="14"/>
                      </a:cxn>
                      <a:cxn ang="0">
                        <a:pos x="0" y="14"/>
                      </a:cxn>
                      <a:cxn ang="0">
                        <a:pos x="0" y="14"/>
                      </a:cxn>
                      <a:cxn ang="0">
                        <a:pos x="8" y="28"/>
                      </a:cxn>
                      <a:cxn ang="0">
                        <a:pos x="16" y="42"/>
                      </a:cxn>
                      <a:cxn ang="0">
                        <a:pos x="24" y="58"/>
                      </a:cxn>
                      <a:cxn ang="0">
                        <a:pos x="28" y="76"/>
                      </a:cxn>
                      <a:cxn ang="0">
                        <a:pos x="28" y="76"/>
                      </a:cxn>
                      <a:cxn ang="0">
                        <a:pos x="36" y="68"/>
                      </a:cxn>
                      <a:cxn ang="0">
                        <a:pos x="36" y="68"/>
                      </a:cxn>
                    </a:cxnLst>
                    <a:rect l="0" t="0" r="r" b="b"/>
                    <a:pathLst>
                      <a:path w="104" h="76">
                        <a:moveTo>
                          <a:pt x="36" y="68"/>
                        </a:moveTo>
                        <a:lnTo>
                          <a:pt x="94" y="18"/>
                        </a:lnTo>
                        <a:lnTo>
                          <a:pt x="94" y="18"/>
                        </a:lnTo>
                        <a:lnTo>
                          <a:pt x="102" y="10"/>
                        </a:lnTo>
                        <a:lnTo>
                          <a:pt x="104" y="6"/>
                        </a:lnTo>
                        <a:lnTo>
                          <a:pt x="104" y="4"/>
                        </a:lnTo>
                        <a:lnTo>
                          <a:pt x="102" y="2"/>
                        </a:lnTo>
                        <a:lnTo>
                          <a:pt x="98" y="0"/>
                        </a:lnTo>
                        <a:lnTo>
                          <a:pt x="86" y="2"/>
                        </a:lnTo>
                        <a:lnTo>
                          <a:pt x="10" y="14"/>
                        </a:lnTo>
                        <a:lnTo>
                          <a:pt x="10" y="14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8" y="28"/>
                        </a:lnTo>
                        <a:lnTo>
                          <a:pt x="16" y="42"/>
                        </a:lnTo>
                        <a:lnTo>
                          <a:pt x="24" y="58"/>
                        </a:lnTo>
                        <a:lnTo>
                          <a:pt x="28" y="76"/>
                        </a:lnTo>
                        <a:lnTo>
                          <a:pt x="28" y="76"/>
                        </a:lnTo>
                        <a:lnTo>
                          <a:pt x="36" y="68"/>
                        </a:lnTo>
                        <a:lnTo>
                          <a:pt x="36" y="6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7">
                    <a:extLst>
                      <a:ext uri="{FF2B5EF4-FFF2-40B4-BE49-F238E27FC236}">
                        <a16:creationId xmlns:a16="http://schemas.microsoft.com/office/drawing/2014/main" id="{B897CC8F-E8F1-06FC-E52C-576A9E9EC2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1725" y="612775"/>
                    <a:ext cx="133350" cy="161925"/>
                  </a:xfrm>
                  <a:custGeom>
                    <a:avLst/>
                    <a:gdLst/>
                    <a:ahLst/>
                    <a:cxnLst>
                      <a:cxn ang="0">
                        <a:pos x="76" y="60"/>
                      </a:cxn>
                      <a:cxn ang="0">
                        <a:pos x="18" y="8"/>
                      </a:cxn>
                      <a:cxn ang="0">
                        <a:pos x="18" y="8"/>
                      </a:cxn>
                      <a:cxn ang="0">
                        <a:pos x="8" y="2"/>
                      </a:cxn>
                      <a:cxn ang="0">
                        <a:pos x="6" y="0"/>
                      </a:cxn>
                      <a:cxn ang="0">
                        <a:pos x="2" y="2"/>
                      </a:cxn>
                      <a:cxn ang="0">
                        <a:pos x="0" y="4"/>
                      </a:cxn>
                      <a:cxn ang="0">
                        <a:pos x="0" y="6"/>
                      </a:cxn>
                      <a:cxn ang="0">
                        <a:pos x="2" y="18"/>
                      </a:cxn>
                      <a:cxn ang="0">
                        <a:pos x="26" y="92"/>
                      </a:cxn>
                      <a:cxn ang="0">
                        <a:pos x="26" y="92"/>
                      </a:cxn>
                      <a:cxn ang="0">
                        <a:pos x="28" y="102"/>
                      </a:cxn>
                      <a:cxn ang="0">
                        <a:pos x="28" y="102"/>
                      </a:cxn>
                      <a:cxn ang="0">
                        <a:pos x="40" y="92"/>
                      </a:cxn>
                      <a:cxn ang="0">
                        <a:pos x="54" y="82"/>
                      </a:cxn>
                      <a:cxn ang="0">
                        <a:pos x="68" y="72"/>
                      </a:cxn>
                      <a:cxn ang="0">
                        <a:pos x="84" y="66"/>
                      </a:cxn>
                      <a:cxn ang="0">
                        <a:pos x="84" y="66"/>
                      </a:cxn>
                      <a:cxn ang="0">
                        <a:pos x="76" y="60"/>
                      </a:cxn>
                      <a:cxn ang="0">
                        <a:pos x="76" y="60"/>
                      </a:cxn>
                    </a:cxnLst>
                    <a:rect l="0" t="0" r="r" b="b"/>
                    <a:pathLst>
                      <a:path w="84" h="102">
                        <a:moveTo>
                          <a:pt x="76" y="60"/>
                        </a:moveTo>
                        <a:lnTo>
                          <a:pt x="18" y="8"/>
                        </a:lnTo>
                        <a:lnTo>
                          <a:pt x="18" y="8"/>
                        </a:lnTo>
                        <a:lnTo>
                          <a:pt x="8" y="2"/>
                        </a:lnTo>
                        <a:lnTo>
                          <a:pt x="6" y="0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2" y="18"/>
                        </a:lnTo>
                        <a:lnTo>
                          <a:pt x="26" y="92"/>
                        </a:lnTo>
                        <a:lnTo>
                          <a:pt x="26" y="92"/>
                        </a:lnTo>
                        <a:lnTo>
                          <a:pt x="28" y="102"/>
                        </a:lnTo>
                        <a:lnTo>
                          <a:pt x="28" y="102"/>
                        </a:lnTo>
                        <a:lnTo>
                          <a:pt x="40" y="92"/>
                        </a:lnTo>
                        <a:lnTo>
                          <a:pt x="54" y="82"/>
                        </a:lnTo>
                        <a:lnTo>
                          <a:pt x="68" y="72"/>
                        </a:lnTo>
                        <a:lnTo>
                          <a:pt x="84" y="66"/>
                        </a:lnTo>
                        <a:lnTo>
                          <a:pt x="84" y="66"/>
                        </a:lnTo>
                        <a:lnTo>
                          <a:pt x="76" y="60"/>
                        </a:lnTo>
                        <a:lnTo>
                          <a:pt x="76" y="6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8">
                    <a:extLst>
                      <a:ext uri="{FF2B5EF4-FFF2-40B4-BE49-F238E27FC236}">
                        <a16:creationId xmlns:a16="http://schemas.microsoft.com/office/drawing/2014/main" id="{F940E3E0-3804-1480-D4F0-1D2C20D566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65675" y="781050"/>
                    <a:ext cx="165100" cy="120650"/>
                  </a:xfrm>
                  <a:custGeom>
                    <a:avLst/>
                    <a:gdLst/>
                    <a:ahLst/>
                    <a:cxnLst>
                      <a:cxn ang="0">
                        <a:pos x="92" y="14"/>
                      </a:cxn>
                      <a:cxn ang="0">
                        <a:pos x="18" y="2"/>
                      </a:cxn>
                      <a:cxn ang="0">
                        <a:pos x="18" y="2"/>
                      </a:cxn>
                      <a:cxn ang="0">
                        <a:pos x="6" y="0"/>
                      </a:cxn>
                      <a:cxn ang="0">
                        <a:pos x="2" y="2"/>
                      </a:cxn>
                      <a:cxn ang="0">
                        <a:pos x="0" y="4"/>
                      </a:cxn>
                      <a:cxn ang="0">
                        <a:pos x="0" y="6"/>
                      </a:cxn>
                      <a:cxn ang="0">
                        <a:pos x="2" y="10"/>
                      </a:cxn>
                      <a:cxn ang="0">
                        <a:pos x="10" y="18"/>
                      </a:cxn>
                      <a:cxn ang="0">
                        <a:pos x="68" y="68"/>
                      </a:cxn>
                      <a:cxn ang="0">
                        <a:pos x="68" y="68"/>
                      </a:cxn>
                      <a:cxn ang="0">
                        <a:pos x="76" y="76"/>
                      </a:cxn>
                      <a:cxn ang="0">
                        <a:pos x="76" y="76"/>
                      </a:cxn>
                      <a:cxn ang="0">
                        <a:pos x="80" y="58"/>
                      </a:cxn>
                      <a:cxn ang="0">
                        <a:pos x="86" y="42"/>
                      </a:cxn>
                      <a:cxn ang="0">
                        <a:pos x="94" y="28"/>
                      </a:cxn>
                      <a:cxn ang="0">
                        <a:pos x="104" y="14"/>
                      </a:cxn>
                      <a:cxn ang="0">
                        <a:pos x="104" y="14"/>
                      </a:cxn>
                      <a:cxn ang="0">
                        <a:pos x="92" y="14"/>
                      </a:cxn>
                      <a:cxn ang="0">
                        <a:pos x="92" y="14"/>
                      </a:cxn>
                    </a:cxnLst>
                    <a:rect l="0" t="0" r="r" b="b"/>
                    <a:pathLst>
                      <a:path w="104" h="76">
                        <a:moveTo>
                          <a:pt x="92" y="14"/>
                        </a:moveTo>
                        <a:lnTo>
                          <a:pt x="18" y="2"/>
                        </a:lnTo>
                        <a:lnTo>
                          <a:pt x="18" y="2"/>
                        </a:lnTo>
                        <a:lnTo>
                          <a:pt x="6" y="0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2" y="10"/>
                        </a:lnTo>
                        <a:lnTo>
                          <a:pt x="10" y="18"/>
                        </a:lnTo>
                        <a:lnTo>
                          <a:pt x="68" y="68"/>
                        </a:lnTo>
                        <a:lnTo>
                          <a:pt x="68" y="68"/>
                        </a:lnTo>
                        <a:lnTo>
                          <a:pt x="76" y="76"/>
                        </a:lnTo>
                        <a:lnTo>
                          <a:pt x="76" y="76"/>
                        </a:lnTo>
                        <a:lnTo>
                          <a:pt x="80" y="58"/>
                        </a:lnTo>
                        <a:lnTo>
                          <a:pt x="86" y="42"/>
                        </a:lnTo>
                        <a:lnTo>
                          <a:pt x="94" y="28"/>
                        </a:lnTo>
                        <a:lnTo>
                          <a:pt x="104" y="14"/>
                        </a:lnTo>
                        <a:lnTo>
                          <a:pt x="104" y="14"/>
                        </a:lnTo>
                        <a:lnTo>
                          <a:pt x="92" y="14"/>
                        </a:lnTo>
                        <a:lnTo>
                          <a:pt x="92" y="1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9">
                    <a:extLst>
                      <a:ext uri="{FF2B5EF4-FFF2-40B4-BE49-F238E27FC236}">
                        <a16:creationId xmlns:a16="http://schemas.microsoft.com/office/drawing/2014/main" id="{A98FD641-6C64-AF3F-584D-B9BB6572BD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3025" y="1181100"/>
                    <a:ext cx="104775" cy="165100"/>
                  </a:xfrm>
                  <a:custGeom>
                    <a:avLst/>
                    <a:gdLst/>
                    <a:ahLst/>
                    <a:cxnLst>
                      <a:cxn ang="0">
                        <a:pos x="8" y="26"/>
                      </a:cxn>
                      <a:cxn ang="0">
                        <a:pos x="48" y="92"/>
                      </a:cxn>
                      <a:cxn ang="0">
                        <a:pos x="48" y="92"/>
                      </a:cxn>
                      <a:cxn ang="0">
                        <a:pos x="54" y="102"/>
                      </a:cxn>
                      <a:cxn ang="0">
                        <a:pos x="58" y="104"/>
                      </a:cxn>
                      <a:cxn ang="0">
                        <a:pos x="60" y="104"/>
                      </a:cxn>
                      <a:cxn ang="0">
                        <a:pos x="64" y="102"/>
                      </a:cxn>
                      <a:cxn ang="0">
                        <a:pos x="64" y="98"/>
                      </a:cxn>
                      <a:cxn ang="0">
                        <a:pos x="66" y="86"/>
                      </a:cxn>
                      <a:cxn ang="0">
                        <a:pos x="64" y="10"/>
                      </a:cxn>
                      <a:cxn ang="0">
                        <a:pos x="64" y="10"/>
                      </a:cxn>
                      <a:cxn ang="0">
                        <a:pos x="66" y="0"/>
                      </a:cxn>
                      <a:cxn ang="0">
                        <a:pos x="66" y="0"/>
                      </a:cxn>
                      <a:cxn ang="0">
                        <a:pos x="50" y="8"/>
                      </a:cxn>
                      <a:cxn ang="0">
                        <a:pos x="34" y="12"/>
                      </a:cxn>
                      <a:cxn ang="0">
                        <a:pos x="18" y="16"/>
                      </a:cxn>
                      <a:cxn ang="0">
                        <a:pos x="0" y="18"/>
                      </a:cxn>
                      <a:cxn ang="0">
                        <a:pos x="0" y="18"/>
                      </a:cxn>
                      <a:cxn ang="0">
                        <a:pos x="8" y="26"/>
                      </a:cxn>
                      <a:cxn ang="0">
                        <a:pos x="8" y="26"/>
                      </a:cxn>
                    </a:cxnLst>
                    <a:rect l="0" t="0" r="r" b="b"/>
                    <a:pathLst>
                      <a:path w="66" h="104">
                        <a:moveTo>
                          <a:pt x="8" y="26"/>
                        </a:moveTo>
                        <a:lnTo>
                          <a:pt x="48" y="92"/>
                        </a:lnTo>
                        <a:lnTo>
                          <a:pt x="48" y="92"/>
                        </a:lnTo>
                        <a:lnTo>
                          <a:pt x="54" y="102"/>
                        </a:lnTo>
                        <a:lnTo>
                          <a:pt x="58" y="104"/>
                        </a:lnTo>
                        <a:lnTo>
                          <a:pt x="60" y="104"/>
                        </a:lnTo>
                        <a:lnTo>
                          <a:pt x="64" y="102"/>
                        </a:lnTo>
                        <a:lnTo>
                          <a:pt x="64" y="98"/>
                        </a:lnTo>
                        <a:lnTo>
                          <a:pt x="66" y="86"/>
                        </a:lnTo>
                        <a:lnTo>
                          <a:pt x="64" y="10"/>
                        </a:lnTo>
                        <a:lnTo>
                          <a:pt x="64" y="10"/>
                        </a:lnTo>
                        <a:lnTo>
                          <a:pt x="66" y="0"/>
                        </a:lnTo>
                        <a:lnTo>
                          <a:pt x="66" y="0"/>
                        </a:lnTo>
                        <a:lnTo>
                          <a:pt x="50" y="8"/>
                        </a:lnTo>
                        <a:lnTo>
                          <a:pt x="34" y="12"/>
                        </a:lnTo>
                        <a:lnTo>
                          <a:pt x="18" y="16"/>
                        </a:lnTo>
                        <a:lnTo>
                          <a:pt x="0" y="18"/>
                        </a:lnTo>
                        <a:lnTo>
                          <a:pt x="0" y="18"/>
                        </a:lnTo>
                        <a:lnTo>
                          <a:pt x="8" y="26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30">
                    <a:extLst>
                      <a:ext uri="{FF2B5EF4-FFF2-40B4-BE49-F238E27FC236}">
                        <a16:creationId xmlns:a16="http://schemas.microsoft.com/office/drawing/2014/main" id="{2D00929B-3EBE-60EB-49A2-F4F2F6F8C0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5275" y="936625"/>
                    <a:ext cx="161925" cy="107950"/>
                  </a:xfrm>
                  <a:custGeom>
                    <a:avLst/>
                    <a:gdLst/>
                    <a:ahLst/>
                    <a:cxnLst>
                      <a:cxn ang="0">
                        <a:pos x="88" y="38"/>
                      </a:cxn>
                      <a:cxn ang="0">
                        <a:pos x="18" y="6"/>
                      </a:cxn>
                      <a:cxn ang="0">
                        <a:pos x="18" y="6"/>
                      </a:cxn>
                      <a:cxn ang="0">
                        <a:pos x="10" y="0"/>
                      </a:cxn>
                      <a:cxn ang="0">
                        <a:pos x="10" y="0"/>
                      </a:cxn>
                      <a:cxn ang="0">
                        <a:pos x="10" y="12"/>
                      </a:cxn>
                      <a:cxn ang="0">
                        <a:pos x="10" y="12"/>
                      </a:cxn>
                      <a:cxn ang="0">
                        <a:pos x="10" y="26"/>
                      </a:cxn>
                      <a:cxn ang="0">
                        <a:pos x="8" y="42"/>
                      </a:cxn>
                      <a:cxn ang="0">
                        <a:pos x="4" y="54"/>
                      </a:cxn>
                      <a:cxn ang="0">
                        <a:pos x="0" y="68"/>
                      </a:cxn>
                      <a:cxn ang="0">
                        <a:pos x="0" y="68"/>
                      </a:cxn>
                      <a:cxn ang="0">
                        <a:pos x="10" y="66"/>
                      </a:cxn>
                      <a:cxn ang="0">
                        <a:pos x="86" y="56"/>
                      </a:cxn>
                      <a:cxn ang="0">
                        <a:pos x="86" y="56"/>
                      </a:cxn>
                      <a:cxn ang="0">
                        <a:pos x="98" y="52"/>
                      </a:cxn>
                      <a:cxn ang="0">
                        <a:pos x="100" y="50"/>
                      </a:cxn>
                      <a:cxn ang="0">
                        <a:pos x="102" y="48"/>
                      </a:cxn>
                      <a:cxn ang="0">
                        <a:pos x="102" y="46"/>
                      </a:cxn>
                      <a:cxn ang="0">
                        <a:pos x="98" y="44"/>
                      </a:cxn>
                      <a:cxn ang="0">
                        <a:pos x="88" y="38"/>
                      </a:cxn>
                      <a:cxn ang="0">
                        <a:pos x="88" y="38"/>
                      </a:cxn>
                    </a:cxnLst>
                    <a:rect l="0" t="0" r="r" b="b"/>
                    <a:pathLst>
                      <a:path w="102" h="68">
                        <a:moveTo>
                          <a:pt x="88" y="38"/>
                        </a:move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0" y="0"/>
                        </a:lnTo>
                        <a:lnTo>
                          <a:pt x="10" y="0"/>
                        </a:lnTo>
                        <a:lnTo>
                          <a:pt x="10" y="12"/>
                        </a:lnTo>
                        <a:lnTo>
                          <a:pt x="10" y="12"/>
                        </a:lnTo>
                        <a:lnTo>
                          <a:pt x="10" y="26"/>
                        </a:lnTo>
                        <a:lnTo>
                          <a:pt x="8" y="42"/>
                        </a:lnTo>
                        <a:lnTo>
                          <a:pt x="4" y="54"/>
                        </a:lnTo>
                        <a:lnTo>
                          <a:pt x="0" y="68"/>
                        </a:lnTo>
                        <a:lnTo>
                          <a:pt x="0" y="68"/>
                        </a:lnTo>
                        <a:lnTo>
                          <a:pt x="10" y="66"/>
                        </a:lnTo>
                        <a:lnTo>
                          <a:pt x="86" y="56"/>
                        </a:lnTo>
                        <a:lnTo>
                          <a:pt x="86" y="56"/>
                        </a:lnTo>
                        <a:lnTo>
                          <a:pt x="98" y="52"/>
                        </a:lnTo>
                        <a:lnTo>
                          <a:pt x="100" y="50"/>
                        </a:lnTo>
                        <a:lnTo>
                          <a:pt x="102" y="48"/>
                        </a:lnTo>
                        <a:lnTo>
                          <a:pt x="102" y="46"/>
                        </a:lnTo>
                        <a:lnTo>
                          <a:pt x="98" y="44"/>
                        </a:lnTo>
                        <a:lnTo>
                          <a:pt x="88" y="38"/>
                        </a:lnTo>
                        <a:lnTo>
                          <a:pt x="88" y="3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31">
                    <a:extLst>
                      <a:ext uri="{FF2B5EF4-FFF2-40B4-BE49-F238E27FC236}">
                        <a16:creationId xmlns:a16="http://schemas.microsoft.com/office/drawing/2014/main" id="{354799B4-21DB-35A9-68CB-53691ED9C2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80000" y="549275"/>
                    <a:ext cx="111125" cy="158750"/>
                  </a:xfrm>
                  <a:custGeom>
                    <a:avLst/>
                    <a:gdLst/>
                    <a:ahLst/>
                    <a:cxnLst>
                      <a:cxn ang="0">
                        <a:pos x="70" y="100"/>
                      </a:cxn>
                      <a:cxn ang="0">
                        <a:pos x="70" y="100"/>
                      </a:cxn>
                      <a:cxn ang="0">
                        <a:pos x="64" y="88"/>
                      </a:cxn>
                      <a:cxn ang="0">
                        <a:pos x="44" y="14"/>
                      </a:cxn>
                      <a:cxn ang="0">
                        <a:pos x="44" y="14"/>
                      </a:cxn>
                      <a:cxn ang="0">
                        <a:pos x="40" y="4"/>
                      </a:cxn>
                      <a:cxn ang="0">
                        <a:pos x="38" y="2"/>
                      </a:cxn>
                      <a:cxn ang="0">
                        <a:pos x="34" y="0"/>
                      </a:cxn>
                      <a:cxn ang="0">
                        <a:pos x="32" y="2"/>
                      </a:cxn>
                      <a:cxn ang="0">
                        <a:pos x="30" y="4"/>
                      </a:cxn>
                      <a:cxn ang="0">
                        <a:pos x="26" y="14"/>
                      </a:cxn>
                      <a:cxn ang="0">
                        <a:pos x="6" y="88"/>
                      </a:cxn>
                      <a:cxn ang="0">
                        <a:pos x="6" y="88"/>
                      </a:cxn>
                      <a:cxn ang="0">
                        <a:pos x="0" y="100"/>
                      </a:cxn>
                      <a:cxn ang="0">
                        <a:pos x="0" y="100"/>
                      </a:cxn>
                      <a:cxn ang="0">
                        <a:pos x="18" y="96"/>
                      </a:cxn>
                      <a:cxn ang="0">
                        <a:pos x="34" y="96"/>
                      </a:cxn>
                      <a:cxn ang="0">
                        <a:pos x="34" y="96"/>
                      </a:cxn>
                      <a:cxn ang="0">
                        <a:pos x="52" y="96"/>
                      </a:cxn>
                      <a:cxn ang="0">
                        <a:pos x="70" y="100"/>
                      </a:cxn>
                      <a:cxn ang="0">
                        <a:pos x="70" y="100"/>
                      </a:cxn>
                    </a:cxnLst>
                    <a:rect l="0" t="0" r="r" b="b"/>
                    <a:pathLst>
                      <a:path w="70" h="100">
                        <a:moveTo>
                          <a:pt x="70" y="100"/>
                        </a:moveTo>
                        <a:lnTo>
                          <a:pt x="70" y="100"/>
                        </a:lnTo>
                        <a:lnTo>
                          <a:pt x="64" y="88"/>
                        </a:lnTo>
                        <a:lnTo>
                          <a:pt x="44" y="14"/>
                        </a:lnTo>
                        <a:lnTo>
                          <a:pt x="44" y="14"/>
                        </a:lnTo>
                        <a:lnTo>
                          <a:pt x="40" y="4"/>
                        </a:lnTo>
                        <a:lnTo>
                          <a:pt x="38" y="2"/>
                        </a:lnTo>
                        <a:lnTo>
                          <a:pt x="34" y="0"/>
                        </a:lnTo>
                        <a:lnTo>
                          <a:pt x="32" y="2"/>
                        </a:lnTo>
                        <a:lnTo>
                          <a:pt x="30" y="4"/>
                        </a:lnTo>
                        <a:lnTo>
                          <a:pt x="26" y="14"/>
                        </a:lnTo>
                        <a:lnTo>
                          <a:pt x="6" y="88"/>
                        </a:lnTo>
                        <a:lnTo>
                          <a:pt x="6" y="88"/>
                        </a:lnTo>
                        <a:lnTo>
                          <a:pt x="0" y="100"/>
                        </a:lnTo>
                        <a:lnTo>
                          <a:pt x="0" y="100"/>
                        </a:lnTo>
                        <a:lnTo>
                          <a:pt x="18" y="96"/>
                        </a:lnTo>
                        <a:lnTo>
                          <a:pt x="34" y="96"/>
                        </a:lnTo>
                        <a:lnTo>
                          <a:pt x="34" y="96"/>
                        </a:lnTo>
                        <a:lnTo>
                          <a:pt x="52" y="96"/>
                        </a:lnTo>
                        <a:lnTo>
                          <a:pt x="70" y="100"/>
                        </a:lnTo>
                        <a:lnTo>
                          <a:pt x="70" y="10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32">
                    <a:extLst>
                      <a:ext uri="{FF2B5EF4-FFF2-40B4-BE49-F238E27FC236}">
                        <a16:creationId xmlns:a16="http://schemas.microsoft.com/office/drawing/2014/main" id="{82016058-3177-113F-EAE1-685D75A731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9550" y="1079500"/>
                    <a:ext cx="152400" cy="142875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0" y="50"/>
                      </a:cxn>
                      <a:cxn ang="0">
                        <a:pos x="10" y="54"/>
                      </a:cxn>
                      <a:cxn ang="0">
                        <a:pos x="78" y="88"/>
                      </a:cxn>
                      <a:cxn ang="0">
                        <a:pos x="78" y="88"/>
                      </a:cxn>
                      <a:cxn ang="0">
                        <a:pos x="90" y="90"/>
                      </a:cxn>
                      <a:cxn ang="0">
                        <a:pos x="94" y="90"/>
                      </a:cxn>
                      <a:cxn ang="0">
                        <a:pos x="96" y="90"/>
                      </a:cxn>
                      <a:cxn ang="0">
                        <a:pos x="96" y="86"/>
                      </a:cxn>
                      <a:cxn ang="0">
                        <a:pos x="96" y="84"/>
                      </a:cxn>
                      <a:cxn ang="0">
                        <a:pos x="92" y="74"/>
                      </a:cxn>
                      <a:cxn ang="0">
                        <a:pos x="48" y="10"/>
                      </a:cxn>
                      <a:cxn ang="0">
                        <a:pos x="48" y="10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34" y="14"/>
                      </a:cxn>
                      <a:cxn ang="0">
                        <a:pos x="24" y="28"/>
                      </a:cxn>
                      <a:cxn ang="0">
                        <a:pos x="12" y="40"/>
                      </a:cxn>
                      <a:cxn ang="0">
                        <a:pos x="0" y="50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96" h="90">
                        <a:moveTo>
                          <a:pt x="0" y="50"/>
                        </a:moveTo>
                        <a:lnTo>
                          <a:pt x="0" y="50"/>
                        </a:lnTo>
                        <a:lnTo>
                          <a:pt x="10" y="54"/>
                        </a:lnTo>
                        <a:lnTo>
                          <a:pt x="78" y="88"/>
                        </a:lnTo>
                        <a:lnTo>
                          <a:pt x="78" y="88"/>
                        </a:lnTo>
                        <a:lnTo>
                          <a:pt x="90" y="90"/>
                        </a:lnTo>
                        <a:lnTo>
                          <a:pt x="94" y="90"/>
                        </a:lnTo>
                        <a:lnTo>
                          <a:pt x="96" y="90"/>
                        </a:lnTo>
                        <a:lnTo>
                          <a:pt x="96" y="86"/>
                        </a:lnTo>
                        <a:lnTo>
                          <a:pt x="96" y="84"/>
                        </a:lnTo>
                        <a:lnTo>
                          <a:pt x="92" y="74"/>
                        </a:lnTo>
                        <a:lnTo>
                          <a:pt x="48" y="10"/>
                        </a:lnTo>
                        <a:lnTo>
                          <a:pt x="48" y="10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lnTo>
                          <a:pt x="34" y="14"/>
                        </a:lnTo>
                        <a:lnTo>
                          <a:pt x="24" y="28"/>
                        </a:lnTo>
                        <a:lnTo>
                          <a:pt x="12" y="40"/>
                        </a:lnTo>
                        <a:lnTo>
                          <a:pt x="0" y="5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33">
                    <a:extLst>
                      <a:ext uri="{FF2B5EF4-FFF2-40B4-BE49-F238E27FC236}">
                        <a16:creationId xmlns:a16="http://schemas.microsoft.com/office/drawing/2014/main" id="{C3F335EF-F450-3DA5-5616-88404EC4B4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325" y="1181100"/>
                    <a:ext cx="104775" cy="165100"/>
                  </a:xfrm>
                  <a:custGeom>
                    <a:avLst/>
                    <a:gdLst/>
                    <a:ahLst/>
                    <a:cxnLst>
                      <a:cxn ang="0">
                        <a:pos x="2" y="10"/>
                      </a:cxn>
                      <a:cxn ang="0">
                        <a:pos x="0" y="86"/>
                      </a:cxn>
                      <a:cxn ang="0">
                        <a:pos x="0" y="86"/>
                      </a:cxn>
                      <a:cxn ang="0">
                        <a:pos x="0" y="98"/>
                      </a:cxn>
                      <a:cxn ang="0">
                        <a:pos x="2" y="102"/>
                      </a:cxn>
                      <a:cxn ang="0">
                        <a:pos x="4" y="104"/>
                      </a:cxn>
                      <a:cxn ang="0">
                        <a:pos x="8" y="104"/>
                      </a:cxn>
                      <a:cxn ang="0">
                        <a:pos x="10" y="102"/>
                      </a:cxn>
                      <a:cxn ang="0">
                        <a:pos x="18" y="92"/>
                      </a:cxn>
                      <a:cxn ang="0">
                        <a:pos x="58" y="26"/>
                      </a:cxn>
                      <a:cxn ang="0">
                        <a:pos x="58" y="26"/>
                      </a:cxn>
                      <a:cxn ang="0">
                        <a:pos x="66" y="18"/>
                      </a:cxn>
                      <a:cxn ang="0">
                        <a:pos x="66" y="18"/>
                      </a:cxn>
                      <a:cxn ang="0">
                        <a:pos x="48" y="16"/>
                      </a:cxn>
                      <a:cxn ang="0">
                        <a:pos x="32" y="12"/>
                      </a:cxn>
                      <a:cxn ang="0">
                        <a:pos x="16" y="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" y="10"/>
                      </a:cxn>
                      <a:cxn ang="0">
                        <a:pos x="2" y="10"/>
                      </a:cxn>
                    </a:cxnLst>
                    <a:rect l="0" t="0" r="r" b="b"/>
                    <a:pathLst>
                      <a:path w="66" h="104">
                        <a:moveTo>
                          <a:pt x="2" y="10"/>
                        </a:moveTo>
                        <a:lnTo>
                          <a:pt x="0" y="86"/>
                        </a:lnTo>
                        <a:lnTo>
                          <a:pt x="0" y="86"/>
                        </a:lnTo>
                        <a:lnTo>
                          <a:pt x="0" y="98"/>
                        </a:lnTo>
                        <a:lnTo>
                          <a:pt x="2" y="102"/>
                        </a:lnTo>
                        <a:lnTo>
                          <a:pt x="4" y="104"/>
                        </a:lnTo>
                        <a:lnTo>
                          <a:pt x="8" y="104"/>
                        </a:lnTo>
                        <a:lnTo>
                          <a:pt x="10" y="102"/>
                        </a:lnTo>
                        <a:lnTo>
                          <a:pt x="18" y="92"/>
                        </a:lnTo>
                        <a:lnTo>
                          <a:pt x="58" y="26"/>
                        </a:lnTo>
                        <a:lnTo>
                          <a:pt x="58" y="26"/>
                        </a:lnTo>
                        <a:lnTo>
                          <a:pt x="66" y="18"/>
                        </a:lnTo>
                        <a:lnTo>
                          <a:pt x="66" y="18"/>
                        </a:lnTo>
                        <a:lnTo>
                          <a:pt x="48" y="16"/>
                        </a:lnTo>
                        <a:lnTo>
                          <a:pt x="32" y="12"/>
                        </a:lnTo>
                        <a:lnTo>
                          <a:pt x="16" y="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10"/>
                        </a:lnTo>
                        <a:lnTo>
                          <a:pt x="2" y="1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34">
                    <a:extLst>
                      <a:ext uri="{FF2B5EF4-FFF2-40B4-BE49-F238E27FC236}">
                        <a16:creationId xmlns:a16="http://schemas.microsoft.com/office/drawing/2014/main" id="{1149EF9D-4175-88D1-B5D5-24C4443E6A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4425" y="742950"/>
                    <a:ext cx="422275" cy="425450"/>
                  </a:xfrm>
                  <a:custGeom>
                    <a:avLst/>
                    <a:gdLst/>
                    <a:ahLst/>
                    <a:cxnLst>
                      <a:cxn ang="0">
                        <a:pos x="266" y="134"/>
                      </a:cxn>
                      <a:cxn ang="0">
                        <a:pos x="264" y="162"/>
                      </a:cxn>
                      <a:cxn ang="0">
                        <a:pos x="256" y="186"/>
                      </a:cxn>
                      <a:cxn ang="0">
                        <a:pos x="244" y="210"/>
                      </a:cxn>
                      <a:cxn ang="0">
                        <a:pos x="228" y="228"/>
                      </a:cxn>
                      <a:cxn ang="0">
                        <a:pos x="208" y="246"/>
                      </a:cxn>
                      <a:cxn ang="0">
                        <a:pos x="184" y="258"/>
                      </a:cxn>
                      <a:cxn ang="0">
                        <a:pos x="160" y="266"/>
                      </a:cxn>
                      <a:cxn ang="0">
                        <a:pos x="132" y="268"/>
                      </a:cxn>
                      <a:cxn ang="0">
                        <a:pos x="120" y="268"/>
                      </a:cxn>
                      <a:cxn ang="0">
                        <a:pos x="94" y="262"/>
                      </a:cxn>
                      <a:cxn ang="0">
                        <a:pos x="70" y="252"/>
                      </a:cxn>
                      <a:cxn ang="0">
                        <a:pos x="48" y="238"/>
                      </a:cxn>
                      <a:cxn ang="0">
                        <a:pos x="30" y="220"/>
                      </a:cxn>
                      <a:cxn ang="0">
                        <a:pos x="16" y="198"/>
                      </a:cxn>
                      <a:cxn ang="0">
                        <a:pos x="6" y="174"/>
                      </a:cxn>
                      <a:cxn ang="0">
                        <a:pos x="0" y="148"/>
                      </a:cxn>
                      <a:cxn ang="0">
                        <a:pos x="0" y="134"/>
                      </a:cxn>
                      <a:cxn ang="0">
                        <a:pos x="2" y="108"/>
                      </a:cxn>
                      <a:cxn ang="0">
                        <a:pos x="10" y="82"/>
                      </a:cxn>
                      <a:cxn ang="0">
                        <a:pos x="22" y="60"/>
                      </a:cxn>
                      <a:cxn ang="0">
                        <a:pos x="38" y="40"/>
                      </a:cxn>
                      <a:cxn ang="0">
                        <a:pos x="58" y="24"/>
                      </a:cxn>
                      <a:cxn ang="0">
                        <a:pos x="80" y="12"/>
                      </a:cxn>
                      <a:cxn ang="0">
                        <a:pos x="106" y="4"/>
                      </a:cxn>
                      <a:cxn ang="0">
                        <a:pos x="132" y="0"/>
                      </a:cxn>
                      <a:cxn ang="0">
                        <a:pos x="146" y="2"/>
                      </a:cxn>
                      <a:cxn ang="0">
                        <a:pos x="172" y="6"/>
                      </a:cxn>
                      <a:cxn ang="0">
                        <a:pos x="196" y="16"/>
                      </a:cxn>
                      <a:cxn ang="0">
                        <a:pos x="218" y="32"/>
                      </a:cxn>
                      <a:cxn ang="0">
                        <a:pos x="236" y="50"/>
                      </a:cxn>
                      <a:cxn ang="0">
                        <a:pos x="250" y="70"/>
                      </a:cxn>
                      <a:cxn ang="0">
                        <a:pos x="260" y="94"/>
                      </a:cxn>
                      <a:cxn ang="0">
                        <a:pos x="266" y="120"/>
                      </a:cxn>
                      <a:cxn ang="0">
                        <a:pos x="266" y="134"/>
                      </a:cxn>
                    </a:cxnLst>
                    <a:rect l="0" t="0" r="r" b="b"/>
                    <a:pathLst>
                      <a:path w="266" h="268">
                        <a:moveTo>
                          <a:pt x="266" y="134"/>
                        </a:moveTo>
                        <a:lnTo>
                          <a:pt x="266" y="134"/>
                        </a:lnTo>
                        <a:lnTo>
                          <a:pt x="266" y="148"/>
                        </a:lnTo>
                        <a:lnTo>
                          <a:pt x="264" y="162"/>
                        </a:lnTo>
                        <a:lnTo>
                          <a:pt x="260" y="174"/>
                        </a:lnTo>
                        <a:lnTo>
                          <a:pt x="256" y="186"/>
                        </a:lnTo>
                        <a:lnTo>
                          <a:pt x="250" y="198"/>
                        </a:lnTo>
                        <a:lnTo>
                          <a:pt x="244" y="210"/>
                        </a:lnTo>
                        <a:lnTo>
                          <a:pt x="236" y="220"/>
                        </a:lnTo>
                        <a:lnTo>
                          <a:pt x="228" y="228"/>
                        </a:lnTo>
                        <a:lnTo>
                          <a:pt x="218" y="238"/>
                        </a:lnTo>
                        <a:lnTo>
                          <a:pt x="208" y="246"/>
                        </a:lnTo>
                        <a:lnTo>
                          <a:pt x="196" y="252"/>
                        </a:lnTo>
                        <a:lnTo>
                          <a:pt x="184" y="258"/>
                        </a:lnTo>
                        <a:lnTo>
                          <a:pt x="172" y="262"/>
                        </a:lnTo>
                        <a:lnTo>
                          <a:pt x="160" y="266"/>
                        </a:lnTo>
                        <a:lnTo>
                          <a:pt x="146" y="268"/>
                        </a:lnTo>
                        <a:lnTo>
                          <a:pt x="132" y="268"/>
                        </a:lnTo>
                        <a:lnTo>
                          <a:pt x="132" y="268"/>
                        </a:lnTo>
                        <a:lnTo>
                          <a:pt x="120" y="268"/>
                        </a:lnTo>
                        <a:lnTo>
                          <a:pt x="106" y="266"/>
                        </a:lnTo>
                        <a:lnTo>
                          <a:pt x="94" y="262"/>
                        </a:lnTo>
                        <a:lnTo>
                          <a:pt x="80" y="258"/>
                        </a:lnTo>
                        <a:lnTo>
                          <a:pt x="70" y="252"/>
                        </a:lnTo>
                        <a:lnTo>
                          <a:pt x="58" y="246"/>
                        </a:lnTo>
                        <a:lnTo>
                          <a:pt x="48" y="238"/>
                        </a:lnTo>
                        <a:lnTo>
                          <a:pt x="38" y="228"/>
                        </a:lnTo>
                        <a:lnTo>
                          <a:pt x="30" y="220"/>
                        </a:lnTo>
                        <a:lnTo>
                          <a:pt x="22" y="210"/>
                        </a:lnTo>
                        <a:lnTo>
                          <a:pt x="16" y="198"/>
                        </a:lnTo>
                        <a:lnTo>
                          <a:pt x="10" y="186"/>
                        </a:lnTo>
                        <a:lnTo>
                          <a:pt x="6" y="174"/>
                        </a:lnTo>
                        <a:lnTo>
                          <a:pt x="2" y="162"/>
                        </a:lnTo>
                        <a:lnTo>
                          <a:pt x="0" y="148"/>
                        </a:lnTo>
                        <a:lnTo>
                          <a:pt x="0" y="134"/>
                        </a:lnTo>
                        <a:lnTo>
                          <a:pt x="0" y="134"/>
                        </a:lnTo>
                        <a:lnTo>
                          <a:pt x="0" y="120"/>
                        </a:lnTo>
                        <a:lnTo>
                          <a:pt x="2" y="108"/>
                        </a:lnTo>
                        <a:lnTo>
                          <a:pt x="6" y="94"/>
                        </a:lnTo>
                        <a:lnTo>
                          <a:pt x="10" y="82"/>
                        </a:lnTo>
                        <a:lnTo>
                          <a:pt x="16" y="70"/>
                        </a:lnTo>
                        <a:lnTo>
                          <a:pt x="22" y="60"/>
                        </a:lnTo>
                        <a:lnTo>
                          <a:pt x="30" y="50"/>
                        </a:lnTo>
                        <a:lnTo>
                          <a:pt x="38" y="40"/>
                        </a:lnTo>
                        <a:lnTo>
                          <a:pt x="48" y="32"/>
                        </a:lnTo>
                        <a:lnTo>
                          <a:pt x="58" y="24"/>
                        </a:lnTo>
                        <a:lnTo>
                          <a:pt x="70" y="16"/>
                        </a:lnTo>
                        <a:lnTo>
                          <a:pt x="80" y="12"/>
                        </a:lnTo>
                        <a:lnTo>
                          <a:pt x="94" y="6"/>
                        </a:lnTo>
                        <a:lnTo>
                          <a:pt x="106" y="4"/>
                        </a:lnTo>
                        <a:lnTo>
                          <a:pt x="120" y="2"/>
                        </a:lnTo>
                        <a:lnTo>
                          <a:pt x="132" y="0"/>
                        </a:lnTo>
                        <a:lnTo>
                          <a:pt x="132" y="0"/>
                        </a:lnTo>
                        <a:lnTo>
                          <a:pt x="146" y="2"/>
                        </a:lnTo>
                        <a:lnTo>
                          <a:pt x="160" y="4"/>
                        </a:lnTo>
                        <a:lnTo>
                          <a:pt x="172" y="6"/>
                        </a:lnTo>
                        <a:lnTo>
                          <a:pt x="184" y="12"/>
                        </a:lnTo>
                        <a:lnTo>
                          <a:pt x="196" y="16"/>
                        </a:lnTo>
                        <a:lnTo>
                          <a:pt x="208" y="24"/>
                        </a:lnTo>
                        <a:lnTo>
                          <a:pt x="218" y="32"/>
                        </a:lnTo>
                        <a:lnTo>
                          <a:pt x="228" y="40"/>
                        </a:lnTo>
                        <a:lnTo>
                          <a:pt x="236" y="50"/>
                        </a:lnTo>
                        <a:lnTo>
                          <a:pt x="244" y="60"/>
                        </a:lnTo>
                        <a:lnTo>
                          <a:pt x="250" y="70"/>
                        </a:lnTo>
                        <a:lnTo>
                          <a:pt x="256" y="82"/>
                        </a:lnTo>
                        <a:lnTo>
                          <a:pt x="260" y="94"/>
                        </a:lnTo>
                        <a:lnTo>
                          <a:pt x="264" y="108"/>
                        </a:lnTo>
                        <a:lnTo>
                          <a:pt x="266" y="120"/>
                        </a:lnTo>
                        <a:lnTo>
                          <a:pt x="266" y="134"/>
                        </a:lnTo>
                        <a:lnTo>
                          <a:pt x="266" y="13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77F6F6-6BF7-A27B-088A-EB6499FE26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57622" y="4908662"/>
                <a:ext cx="2131620" cy="671048"/>
                <a:chOff x="957622" y="4692908"/>
                <a:chExt cx="2131620" cy="571852"/>
              </a:xfrm>
            </p:grpSpPr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7559981D-C350-70C8-09B2-1215C251219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57622" y="4692908"/>
                  <a:ext cx="2131620" cy="571852"/>
                </a:xfrm>
                <a:prstGeom prst="roundRect">
                  <a:avLst/>
                </a:prstGeom>
                <a:solidFill>
                  <a:srgbClr val="009A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Biogas</a:t>
                  </a:r>
                </a:p>
              </p:txBody>
            </p:sp>
            <p:sp>
              <p:nvSpPr>
                <p:cNvPr id="73" name="Freeform 98">
                  <a:extLst>
                    <a:ext uri="{FF2B5EF4-FFF2-40B4-BE49-F238E27FC236}">
                      <a16:creationId xmlns:a16="http://schemas.microsoft.com/office/drawing/2014/main" id="{71427264-4638-EDEE-02F1-C39803C27C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45911" y="4801118"/>
                  <a:ext cx="250214" cy="360000"/>
                </a:xfrm>
                <a:custGeom>
                  <a:avLst/>
                  <a:gdLst>
                    <a:gd name="T0" fmla="*/ 255 w 255"/>
                    <a:gd name="T1" fmla="*/ 271 h 437"/>
                    <a:gd name="T2" fmla="*/ 252 w 255"/>
                    <a:gd name="T3" fmla="*/ 232 h 437"/>
                    <a:gd name="T4" fmla="*/ 239 w 255"/>
                    <a:gd name="T5" fmla="*/ 191 h 437"/>
                    <a:gd name="T6" fmla="*/ 224 w 255"/>
                    <a:gd name="T7" fmla="*/ 151 h 437"/>
                    <a:gd name="T8" fmla="*/ 183 w 255"/>
                    <a:gd name="T9" fmla="*/ 78 h 437"/>
                    <a:gd name="T10" fmla="*/ 144 w 255"/>
                    <a:gd name="T11" fmla="*/ 20 h 437"/>
                    <a:gd name="T12" fmla="*/ 128 w 255"/>
                    <a:gd name="T13" fmla="*/ 0 h 437"/>
                    <a:gd name="T14" fmla="*/ 93 w 255"/>
                    <a:gd name="T15" fmla="*/ 46 h 437"/>
                    <a:gd name="T16" fmla="*/ 51 w 255"/>
                    <a:gd name="T17" fmla="*/ 113 h 437"/>
                    <a:gd name="T18" fmla="*/ 22 w 255"/>
                    <a:gd name="T19" fmla="*/ 171 h 437"/>
                    <a:gd name="T20" fmla="*/ 8 w 255"/>
                    <a:gd name="T21" fmla="*/ 212 h 437"/>
                    <a:gd name="T22" fmla="*/ 0 w 255"/>
                    <a:gd name="T23" fmla="*/ 252 h 437"/>
                    <a:gd name="T24" fmla="*/ 0 w 255"/>
                    <a:gd name="T25" fmla="*/ 271 h 437"/>
                    <a:gd name="T26" fmla="*/ 2 w 255"/>
                    <a:gd name="T27" fmla="*/ 305 h 437"/>
                    <a:gd name="T28" fmla="*/ 10 w 255"/>
                    <a:gd name="T29" fmla="*/ 335 h 437"/>
                    <a:gd name="T30" fmla="*/ 22 w 255"/>
                    <a:gd name="T31" fmla="*/ 364 h 437"/>
                    <a:gd name="T32" fmla="*/ 37 w 255"/>
                    <a:gd name="T33" fmla="*/ 389 h 437"/>
                    <a:gd name="T34" fmla="*/ 57 w 255"/>
                    <a:gd name="T35" fmla="*/ 408 h 437"/>
                    <a:gd name="T36" fmla="*/ 78 w 255"/>
                    <a:gd name="T37" fmla="*/ 424 h 437"/>
                    <a:gd name="T38" fmla="*/ 101 w 255"/>
                    <a:gd name="T39" fmla="*/ 433 h 437"/>
                    <a:gd name="T40" fmla="*/ 127 w 255"/>
                    <a:gd name="T41" fmla="*/ 437 h 437"/>
                    <a:gd name="T42" fmla="*/ 139 w 255"/>
                    <a:gd name="T43" fmla="*/ 436 h 437"/>
                    <a:gd name="T44" fmla="*/ 163 w 255"/>
                    <a:gd name="T45" fmla="*/ 430 h 437"/>
                    <a:gd name="T46" fmla="*/ 185 w 255"/>
                    <a:gd name="T47" fmla="*/ 419 h 437"/>
                    <a:gd name="T48" fmla="*/ 204 w 255"/>
                    <a:gd name="T49" fmla="*/ 404 h 437"/>
                    <a:gd name="T50" fmla="*/ 221 w 255"/>
                    <a:gd name="T51" fmla="*/ 384 h 437"/>
                    <a:gd name="T52" fmla="*/ 235 w 255"/>
                    <a:gd name="T53" fmla="*/ 360 h 437"/>
                    <a:gd name="T54" fmla="*/ 246 w 255"/>
                    <a:gd name="T55" fmla="*/ 334 h 437"/>
                    <a:gd name="T56" fmla="*/ 253 w 255"/>
                    <a:gd name="T57" fmla="*/ 303 h 437"/>
                    <a:gd name="T58" fmla="*/ 255 w 255"/>
                    <a:gd name="T59" fmla="*/ 288 h 437"/>
                    <a:gd name="T60" fmla="*/ 255 w 255"/>
                    <a:gd name="T61" fmla="*/ 271 h 437"/>
                    <a:gd name="T62" fmla="*/ 125 w 255"/>
                    <a:gd name="T63" fmla="*/ 393 h 437"/>
                    <a:gd name="T64" fmla="*/ 92 w 255"/>
                    <a:gd name="T65" fmla="*/ 386 h 437"/>
                    <a:gd name="T66" fmla="*/ 64 w 255"/>
                    <a:gd name="T67" fmla="*/ 367 h 437"/>
                    <a:gd name="T68" fmla="*/ 46 w 255"/>
                    <a:gd name="T69" fmla="*/ 340 h 437"/>
                    <a:gd name="T70" fmla="*/ 40 w 255"/>
                    <a:gd name="T71" fmla="*/ 306 h 437"/>
                    <a:gd name="T72" fmla="*/ 40 w 255"/>
                    <a:gd name="T73" fmla="*/ 299 h 437"/>
                    <a:gd name="T74" fmla="*/ 51 w 255"/>
                    <a:gd name="T75" fmla="*/ 290 h 437"/>
                    <a:gd name="T76" fmla="*/ 57 w 255"/>
                    <a:gd name="T77" fmla="*/ 288 h 437"/>
                    <a:gd name="T78" fmla="*/ 70 w 255"/>
                    <a:gd name="T79" fmla="*/ 294 h 437"/>
                    <a:gd name="T80" fmla="*/ 75 w 255"/>
                    <a:gd name="T81" fmla="*/ 306 h 437"/>
                    <a:gd name="T82" fmla="*/ 77 w 255"/>
                    <a:gd name="T83" fmla="*/ 317 h 437"/>
                    <a:gd name="T84" fmla="*/ 84 w 255"/>
                    <a:gd name="T85" fmla="*/ 334 h 437"/>
                    <a:gd name="T86" fmla="*/ 98 w 255"/>
                    <a:gd name="T87" fmla="*/ 348 h 437"/>
                    <a:gd name="T88" fmla="*/ 116 w 255"/>
                    <a:gd name="T89" fmla="*/ 355 h 437"/>
                    <a:gd name="T90" fmla="*/ 125 w 255"/>
                    <a:gd name="T91" fmla="*/ 357 h 437"/>
                    <a:gd name="T92" fmla="*/ 139 w 255"/>
                    <a:gd name="T93" fmla="*/ 361 h 437"/>
                    <a:gd name="T94" fmla="*/ 144 w 255"/>
                    <a:gd name="T95" fmla="*/ 375 h 437"/>
                    <a:gd name="T96" fmla="*/ 142 w 255"/>
                    <a:gd name="T97" fmla="*/ 381 h 437"/>
                    <a:gd name="T98" fmla="*/ 133 w 255"/>
                    <a:gd name="T99" fmla="*/ 392 h 437"/>
                    <a:gd name="T100" fmla="*/ 125 w 255"/>
                    <a:gd name="T101" fmla="*/ 393 h 4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5" h="437">
                      <a:moveTo>
                        <a:pt x="255" y="271"/>
                      </a:moveTo>
                      <a:lnTo>
                        <a:pt x="255" y="271"/>
                      </a:lnTo>
                      <a:lnTo>
                        <a:pt x="255" y="252"/>
                      </a:lnTo>
                      <a:lnTo>
                        <a:pt x="252" y="232"/>
                      </a:lnTo>
                      <a:lnTo>
                        <a:pt x="246" y="212"/>
                      </a:lnTo>
                      <a:lnTo>
                        <a:pt x="239" y="191"/>
                      </a:lnTo>
                      <a:lnTo>
                        <a:pt x="233" y="171"/>
                      </a:lnTo>
                      <a:lnTo>
                        <a:pt x="224" y="151"/>
                      </a:lnTo>
                      <a:lnTo>
                        <a:pt x="204" y="113"/>
                      </a:lnTo>
                      <a:lnTo>
                        <a:pt x="183" y="78"/>
                      </a:lnTo>
                      <a:lnTo>
                        <a:pt x="163" y="46"/>
                      </a:lnTo>
                      <a:lnTo>
                        <a:pt x="144" y="2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3" y="20"/>
                      </a:lnTo>
                      <a:lnTo>
                        <a:pt x="93" y="46"/>
                      </a:lnTo>
                      <a:lnTo>
                        <a:pt x="72" y="78"/>
                      </a:lnTo>
                      <a:lnTo>
                        <a:pt x="51" y="113"/>
                      </a:lnTo>
                      <a:lnTo>
                        <a:pt x="31" y="151"/>
                      </a:lnTo>
                      <a:lnTo>
                        <a:pt x="22" y="171"/>
                      </a:lnTo>
                      <a:lnTo>
                        <a:pt x="16" y="191"/>
                      </a:lnTo>
                      <a:lnTo>
                        <a:pt x="8" y="212"/>
                      </a:lnTo>
                      <a:lnTo>
                        <a:pt x="3" y="232"/>
                      </a:lnTo>
                      <a:lnTo>
                        <a:pt x="0" y="252"/>
                      </a:lnTo>
                      <a:lnTo>
                        <a:pt x="0" y="271"/>
                      </a:lnTo>
                      <a:lnTo>
                        <a:pt x="0" y="271"/>
                      </a:lnTo>
                      <a:lnTo>
                        <a:pt x="0" y="288"/>
                      </a:lnTo>
                      <a:lnTo>
                        <a:pt x="2" y="305"/>
                      </a:lnTo>
                      <a:lnTo>
                        <a:pt x="5" y="320"/>
                      </a:lnTo>
                      <a:lnTo>
                        <a:pt x="10" y="335"/>
                      </a:lnTo>
                      <a:lnTo>
                        <a:pt x="16" y="351"/>
                      </a:lnTo>
                      <a:lnTo>
                        <a:pt x="22" y="364"/>
                      </a:lnTo>
                      <a:lnTo>
                        <a:pt x="29" y="377"/>
                      </a:lnTo>
                      <a:lnTo>
                        <a:pt x="37" y="389"/>
                      </a:lnTo>
                      <a:lnTo>
                        <a:pt x="46" y="399"/>
                      </a:lnTo>
                      <a:lnTo>
                        <a:pt x="57" y="408"/>
                      </a:lnTo>
                      <a:lnTo>
                        <a:pt x="66" y="418"/>
                      </a:lnTo>
                      <a:lnTo>
                        <a:pt x="78" y="424"/>
                      </a:lnTo>
                      <a:lnTo>
                        <a:pt x="89" y="430"/>
                      </a:lnTo>
                      <a:lnTo>
                        <a:pt x="101" y="433"/>
                      </a:lnTo>
                      <a:lnTo>
                        <a:pt x="115" y="436"/>
                      </a:lnTo>
                      <a:lnTo>
                        <a:pt x="127" y="437"/>
                      </a:lnTo>
                      <a:lnTo>
                        <a:pt x="127" y="437"/>
                      </a:lnTo>
                      <a:lnTo>
                        <a:pt x="139" y="436"/>
                      </a:lnTo>
                      <a:lnTo>
                        <a:pt x="151" y="434"/>
                      </a:lnTo>
                      <a:lnTo>
                        <a:pt x="163" y="430"/>
                      </a:lnTo>
                      <a:lnTo>
                        <a:pt x="174" y="425"/>
                      </a:lnTo>
                      <a:lnTo>
                        <a:pt x="185" y="419"/>
                      </a:lnTo>
                      <a:lnTo>
                        <a:pt x="195" y="412"/>
                      </a:lnTo>
                      <a:lnTo>
                        <a:pt x="204" y="404"/>
                      </a:lnTo>
                      <a:lnTo>
                        <a:pt x="214" y="395"/>
                      </a:lnTo>
                      <a:lnTo>
                        <a:pt x="221" y="384"/>
                      </a:lnTo>
                      <a:lnTo>
                        <a:pt x="229" y="372"/>
                      </a:lnTo>
                      <a:lnTo>
                        <a:pt x="235" y="360"/>
                      </a:lnTo>
                      <a:lnTo>
                        <a:pt x="241" y="348"/>
                      </a:lnTo>
                      <a:lnTo>
                        <a:pt x="246" y="334"/>
                      </a:lnTo>
                      <a:lnTo>
                        <a:pt x="250" y="319"/>
                      </a:lnTo>
                      <a:lnTo>
                        <a:pt x="253" y="303"/>
                      </a:lnTo>
                      <a:lnTo>
                        <a:pt x="255" y="288"/>
                      </a:lnTo>
                      <a:lnTo>
                        <a:pt x="255" y="288"/>
                      </a:lnTo>
                      <a:lnTo>
                        <a:pt x="255" y="271"/>
                      </a:lnTo>
                      <a:lnTo>
                        <a:pt x="255" y="271"/>
                      </a:lnTo>
                      <a:close/>
                      <a:moveTo>
                        <a:pt x="125" y="393"/>
                      </a:moveTo>
                      <a:lnTo>
                        <a:pt x="125" y="393"/>
                      </a:lnTo>
                      <a:lnTo>
                        <a:pt x="109" y="390"/>
                      </a:lnTo>
                      <a:lnTo>
                        <a:pt x="92" y="386"/>
                      </a:lnTo>
                      <a:lnTo>
                        <a:pt x="78" y="378"/>
                      </a:lnTo>
                      <a:lnTo>
                        <a:pt x="64" y="367"/>
                      </a:lnTo>
                      <a:lnTo>
                        <a:pt x="54" y="355"/>
                      </a:lnTo>
                      <a:lnTo>
                        <a:pt x="46" y="340"/>
                      </a:lnTo>
                      <a:lnTo>
                        <a:pt x="42" y="323"/>
                      </a:lnTo>
                      <a:lnTo>
                        <a:pt x="40" y="306"/>
                      </a:lnTo>
                      <a:lnTo>
                        <a:pt x="40" y="306"/>
                      </a:lnTo>
                      <a:lnTo>
                        <a:pt x="40" y="299"/>
                      </a:lnTo>
                      <a:lnTo>
                        <a:pt x="45" y="294"/>
                      </a:lnTo>
                      <a:lnTo>
                        <a:pt x="51" y="290"/>
                      </a:lnTo>
                      <a:lnTo>
                        <a:pt x="57" y="288"/>
                      </a:lnTo>
                      <a:lnTo>
                        <a:pt x="57" y="288"/>
                      </a:lnTo>
                      <a:lnTo>
                        <a:pt x="64" y="290"/>
                      </a:lnTo>
                      <a:lnTo>
                        <a:pt x="70" y="294"/>
                      </a:lnTo>
                      <a:lnTo>
                        <a:pt x="74" y="299"/>
                      </a:lnTo>
                      <a:lnTo>
                        <a:pt x="75" y="306"/>
                      </a:lnTo>
                      <a:lnTo>
                        <a:pt x="75" y="306"/>
                      </a:lnTo>
                      <a:lnTo>
                        <a:pt x="77" y="317"/>
                      </a:lnTo>
                      <a:lnTo>
                        <a:pt x="80" y="326"/>
                      </a:lnTo>
                      <a:lnTo>
                        <a:pt x="84" y="334"/>
                      </a:lnTo>
                      <a:lnTo>
                        <a:pt x="90" y="341"/>
                      </a:lnTo>
                      <a:lnTo>
                        <a:pt x="98" y="348"/>
                      </a:lnTo>
                      <a:lnTo>
                        <a:pt x="105" y="352"/>
                      </a:lnTo>
                      <a:lnTo>
                        <a:pt x="116" y="355"/>
                      </a:lnTo>
                      <a:lnTo>
                        <a:pt x="125" y="357"/>
                      </a:lnTo>
                      <a:lnTo>
                        <a:pt x="125" y="357"/>
                      </a:lnTo>
                      <a:lnTo>
                        <a:pt x="133" y="358"/>
                      </a:lnTo>
                      <a:lnTo>
                        <a:pt x="139" y="361"/>
                      </a:lnTo>
                      <a:lnTo>
                        <a:pt x="142" y="367"/>
                      </a:lnTo>
                      <a:lnTo>
                        <a:pt x="144" y="375"/>
                      </a:lnTo>
                      <a:lnTo>
                        <a:pt x="144" y="375"/>
                      </a:lnTo>
                      <a:lnTo>
                        <a:pt x="142" y="381"/>
                      </a:lnTo>
                      <a:lnTo>
                        <a:pt x="139" y="387"/>
                      </a:lnTo>
                      <a:lnTo>
                        <a:pt x="133" y="392"/>
                      </a:lnTo>
                      <a:lnTo>
                        <a:pt x="125" y="393"/>
                      </a:lnTo>
                      <a:lnTo>
                        <a:pt x="125" y="39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900A48A-9E80-0345-3A7B-742F64B0726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363563" y="4038365"/>
                <a:ext cx="2131620" cy="671048"/>
                <a:chOff x="3363563" y="4038365"/>
                <a:chExt cx="2131620" cy="571852"/>
              </a:xfrm>
            </p:grpSpPr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2D209335-E054-14CA-45D0-587D0439775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63563" y="4038365"/>
                  <a:ext cx="2131620" cy="571852"/>
                </a:xfrm>
                <a:prstGeom prst="roundRect">
                  <a:avLst/>
                </a:prstGeom>
                <a:solidFill>
                  <a:srgbClr val="009A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BE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Geothermal</a:t>
                  </a:r>
                  <a:r>
                    <a:rPr kumimoji="0" lang="nl-BE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 panose="020B0803030202040204" pitchFamily="34" charset="0"/>
                      <a:ea typeface="+mn-ea"/>
                      <a:cs typeface="+mn-cs"/>
                    </a:rPr>
                    <a:t> energy</a:t>
                  </a:r>
                  <a:endParaRPr kumimoji="0" lang="en-GB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D0C49682-7616-8077-76AB-AF295F35B5A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106915" y="4132271"/>
                  <a:ext cx="268308" cy="414253"/>
                  <a:chOff x="550862" y="2493963"/>
                  <a:chExt cx="630238" cy="793750"/>
                </a:xfrm>
                <a:solidFill>
                  <a:schemeClr val="bg1"/>
                </a:solidFill>
              </p:grpSpPr>
              <p:sp>
                <p:nvSpPr>
                  <p:cNvPr id="70" name="Freeform 81">
                    <a:extLst>
                      <a:ext uri="{FF2B5EF4-FFF2-40B4-BE49-F238E27FC236}">
                        <a16:creationId xmlns:a16="http://schemas.microsoft.com/office/drawing/2014/main" id="{2BA13B40-21F2-8799-FDFA-FDA1FB7B703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0862" y="2493963"/>
                    <a:ext cx="630238" cy="793750"/>
                  </a:xfrm>
                  <a:custGeom>
                    <a:avLst/>
                    <a:gdLst>
                      <a:gd name="T0" fmla="*/ 354 w 397"/>
                      <a:gd name="T1" fmla="*/ 213 h 500"/>
                      <a:gd name="T2" fmla="*/ 339 w 397"/>
                      <a:gd name="T3" fmla="*/ 189 h 500"/>
                      <a:gd name="T4" fmla="*/ 321 w 397"/>
                      <a:gd name="T5" fmla="*/ 128 h 500"/>
                      <a:gd name="T6" fmla="*/ 287 w 397"/>
                      <a:gd name="T7" fmla="*/ 73 h 500"/>
                      <a:gd name="T8" fmla="*/ 242 w 397"/>
                      <a:gd name="T9" fmla="*/ 29 h 500"/>
                      <a:gd name="T10" fmla="*/ 201 w 397"/>
                      <a:gd name="T11" fmla="*/ 5 h 500"/>
                      <a:gd name="T12" fmla="*/ 170 w 397"/>
                      <a:gd name="T13" fmla="*/ 2 h 500"/>
                      <a:gd name="T14" fmla="*/ 150 w 397"/>
                      <a:gd name="T15" fmla="*/ 15 h 500"/>
                      <a:gd name="T16" fmla="*/ 140 w 397"/>
                      <a:gd name="T17" fmla="*/ 44 h 500"/>
                      <a:gd name="T18" fmla="*/ 137 w 397"/>
                      <a:gd name="T19" fmla="*/ 116 h 500"/>
                      <a:gd name="T20" fmla="*/ 108 w 397"/>
                      <a:gd name="T21" fmla="*/ 110 h 500"/>
                      <a:gd name="T22" fmla="*/ 85 w 397"/>
                      <a:gd name="T23" fmla="*/ 117 h 500"/>
                      <a:gd name="T24" fmla="*/ 67 w 397"/>
                      <a:gd name="T25" fmla="*/ 142 h 500"/>
                      <a:gd name="T26" fmla="*/ 62 w 397"/>
                      <a:gd name="T27" fmla="*/ 168 h 500"/>
                      <a:gd name="T28" fmla="*/ 36 w 397"/>
                      <a:gd name="T29" fmla="*/ 226 h 500"/>
                      <a:gd name="T30" fmla="*/ 9 w 397"/>
                      <a:gd name="T31" fmla="*/ 291 h 500"/>
                      <a:gd name="T32" fmla="*/ 1 w 397"/>
                      <a:gd name="T33" fmla="*/ 369 h 500"/>
                      <a:gd name="T34" fmla="*/ 15 w 397"/>
                      <a:gd name="T35" fmla="*/ 411 h 500"/>
                      <a:gd name="T36" fmla="*/ 51 w 397"/>
                      <a:gd name="T37" fmla="*/ 456 h 500"/>
                      <a:gd name="T38" fmla="*/ 100 w 397"/>
                      <a:gd name="T39" fmla="*/ 483 h 500"/>
                      <a:gd name="T40" fmla="*/ 173 w 397"/>
                      <a:gd name="T41" fmla="*/ 497 h 500"/>
                      <a:gd name="T42" fmla="*/ 236 w 397"/>
                      <a:gd name="T43" fmla="*/ 498 h 500"/>
                      <a:gd name="T44" fmla="*/ 287 w 397"/>
                      <a:gd name="T45" fmla="*/ 488 h 500"/>
                      <a:gd name="T46" fmla="*/ 331 w 397"/>
                      <a:gd name="T47" fmla="*/ 463 h 500"/>
                      <a:gd name="T48" fmla="*/ 368 w 397"/>
                      <a:gd name="T49" fmla="*/ 427 h 500"/>
                      <a:gd name="T50" fmla="*/ 388 w 397"/>
                      <a:gd name="T51" fmla="*/ 390 h 500"/>
                      <a:gd name="T52" fmla="*/ 397 w 397"/>
                      <a:gd name="T53" fmla="*/ 326 h 500"/>
                      <a:gd name="T54" fmla="*/ 374 w 397"/>
                      <a:gd name="T55" fmla="*/ 241 h 500"/>
                      <a:gd name="T56" fmla="*/ 348 w 397"/>
                      <a:gd name="T57" fmla="*/ 373 h 500"/>
                      <a:gd name="T58" fmla="*/ 307 w 397"/>
                      <a:gd name="T59" fmla="*/ 428 h 500"/>
                      <a:gd name="T60" fmla="*/ 260 w 397"/>
                      <a:gd name="T61" fmla="*/ 451 h 500"/>
                      <a:gd name="T62" fmla="*/ 222 w 397"/>
                      <a:gd name="T63" fmla="*/ 456 h 500"/>
                      <a:gd name="T64" fmla="*/ 120 w 397"/>
                      <a:gd name="T65" fmla="*/ 445 h 500"/>
                      <a:gd name="T66" fmla="*/ 80 w 397"/>
                      <a:gd name="T67" fmla="*/ 425 h 500"/>
                      <a:gd name="T68" fmla="*/ 50 w 397"/>
                      <a:gd name="T69" fmla="*/ 385 h 500"/>
                      <a:gd name="T70" fmla="*/ 44 w 397"/>
                      <a:gd name="T71" fmla="*/ 326 h 500"/>
                      <a:gd name="T72" fmla="*/ 63 w 397"/>
                      <a:gd name="T73" fmla="*/ 267 h 500"/>
                      <a:gd name="T74" fmla="*/ 97 w 397"/>
                      <a:gd name="T75" fmla="*/ 197 h 500"/>
                      <a:gd name="T76" fmla="*/ 108 w 397"/>
                      <a:gd name="T77" fmla="*/ 153 h 500"/>
                      <a:gd name="T78" fmla="*/ 135 w 397"/>
                      <a:gd name="T79" fmla="*/ 166 h 500"/>
                      <a:gd name="T80" fmla="*/ 144 w 397"/>
                      <a:gd name="T81" fmla="*/ 195 h 500"/>
                      <a:gd name="T82" fmla="*/ 167 w 397"/>
                      <a:gd name="T83" fmla="*/ 163 h 500"/>
                      <a:gd name="T84" fmla="*/ 182 w 397"/>
                      <a:gd name="T85" fmla="*/ 84 h 500"/>
                      <a:gd name="T86" fmla="*/ 213 w 397"/>
                      <a:gd name="T87" fmla="*/ 61 h 500"/>
                      <a:gd name="T88" fmla="*/ 263 w 397"/>
                      <a:gd name="T89" fmla="*/ 113 h 500"/>
                      <a:gd name="T90" fmla="*/ 293 w 397"/>
                      <a:gd name="T91" fmla="*/ 177 h 500"/>
                      <a:gd name="T92" fmla="*/ 301 w 397"/>
                      <a:gd name="T93" fmla="*/ 247 h 500"/>
                      <a:gd name="T94" fmla="*/ 306 w 397"/>
                      <a:gd name="T95" fmla="*/ 276 h 500"/>
                      <a:gd name="T96" fmla="*/ 328 w 397"/>
                      <a:gd name="T97" fmla="*/ 245 h 500"/>
                      <a:gd name="T98" fmla="*/ 351 w 397"/>
                      <a:gd name="T99" fmla="*/ 308 h 500"/>
                      <a:gd name="T100" fmla="*/ 348 w 397"/>
                      <a:gd name="T101" fmla="*/ 373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397" h="500">
                        <a:moveTo>
                          <a:pt x="365" y="224"/>
                        </a:moveTo>
                        <a:lnTo>
                          <a:pt x="365" y="224"/>
                        </a:lnTo>
                        <a:lnTo>
                          <a:pt x="360" y="218"/>
                        </a:lnTo>
                        <a:lnTo>
                          <a:pt x="354" y="213"/>
                        </a:lnTo>
                        <a:lnTo>
                          <a:pt x="348" y="209"/>
                        </a:lnTo>
                        <a:lnTo>
                          <a:pt x="342" y="206"/>
                        </a:lnTo>
                        <a:lnTo>
                          <a:pt x="342" y="206"/>
                        </a:lnTo>
                        <a:lnTo>
                          <a:pt x="339" y="189"/>
                        </a:lnTo>
                        <a:lnTo>
                          <a:pt x="336" y="174"/>
                        </a:lnTo>
                        <a:lnTo>
                          <a:pt x="331" y="159"/>
                        </a:lnTo>
                        <a:lnTo>
                          <a:pt x="327" y="143"/>
                        </a:lnTo>
                        <a:lnTo>
                          <a:pt x="321" y="128"/>
                        </a:lnTo>
                        <a:lnTo>
                          <a:pt x="313" y="114"/>
                        </a:lnTo>
                        <a:lnTo>
                          <a:pt x="306" y="101"/>
                        </a:lnTo>
                        <a:lnTo>
                          <a:pt x="296" y="87"/>
                        </a:lnTo>
                        <a:lnTo>
                          <a:pt x="287" y="73"/>
                        </a:lnTo>
                        <a:lnTo>
                          <a:pt x="277" y="61"/>
                        </a:lnTo>
                        <a:lnTo>
                          <a:pt x="266" y="50"/>
                        </a:lnTo>
                        <a:lnTo>
                          <a:pt x="254" y="40"/>
                        </a:lnTo>
                        <a:lnTo>
                          <a:pt x="242" y="29"/>
                        </a:lnTo>
                        <a:lnTo>
                          <a:pt x="228" y="20"/>
                        </a:lnTo>
                        <a:lnTo>
                          <a:pt x="214" y="12"/>
                        </a:lnTo>
                        <a:lnTo>
                          <a:pt x="201" y="5"/>
                        </a:lnTo>
                        <a:lnTo>
                          <a:pt x="201" y="5"/>
                        </a:lnTo>
                        <a:lnTo>
                          <a:pt x="191" y="2"/>
                        </a:lnTo>
                        <a:lnTo>
                          <a:pt x="182" y="0"/>
                        </a:lnTo>
                        <a:lnTo>
                          <a:pt x="182" y="0"/>
                        </a:lnTo>
                        <a:lnTo>
                          <a:pt x="170" y="2"/>
                        </a:lnTo>
                        <a:lnTo>
                          <a:pt x="164" y="5"/>
                        </a:lnTo>
                        <a:lnTo>
                          <a:pt x="158" y="8"/>
                        </a:lnTo>
                        <a:lnTo>
                          <a:pt x="158" y="8"/>
                        </a:lnTo>
                        <a:lnTo>
                          <a:pt x="150" y="15"/>
                        </a:lnTo>
                        <a:lnTo>
                          <a:pt x="144" y="23"/>
                        </a:lnTo>
                        <a:lnTo>
                          <a:pt x="140" y="34"/>
                        </a:lnTo>
                        <a:lnTo>
                          <a:pt x="140" y="44"/>
                        </a:lnTo>
                        <a:lnTo>
                          <a:pt x="140" y="44"/>
                        </a:lnTo>
                        <a:lnTo>
                          <a:pt x="140" y="82"/>
                        </a:lnTo>
                        <a:lnTo>
                          <a:pt x="138" y="99"/>
                        </a:lnTo>
                        <a:lnTo>
                          <a:pt x="137" y="116"/>
                        </a:lnTo>
                        <a:lnTo>
                          <a:pt x="137" y="116"/>
                        </a:lnTo>
                        <a:lnTo>
                          <a:pt x="124" y="113"/>
                        </a:lnTo>
                        <a:lnTo>
                          <a:pt x="111" y="110"/>
                        </a:lnTo>
                        <a:lnTo>
                          <a:pt x="111" y="110"/>
                        </a:lnTo>
                        <a:lnTo>
                          <a:pt x="108" y="110"/>
                        </a:lnTo>
                        <a:lnTo>
                          <a:pt x="108" y="110"/>
                        </a:lnTo>
                        <a:lnTo>
                          <a:pt x="100" y="111"/>
                        </a:lnTo>
                        <a:lnTo>
                          <a:pt x="92" y="113"/>
                        </a:lnTo>
                        <a:lnTo>
                          <a:pt x="85" y="117"/>
                        </a:lnTo>
                        <a:lnTo>
                          <a:pt x="79" y="122"/>
                        </a:lnTo>
                        <a:lnTo>
                          <a:pt x="74" y="128"/>
                        </a:lnTo>
                        <a:lnTo>
                          <a:pt x="70" y="134"/>
                        </a:lnTo>
                        <a:lnTo>
                          <a:pt x="67" y="142"/>
                        </a:lnTo>
                        <a:lnTo>
                          <a:pt x="65" y="149"/>
                        </a:lnTo>
                        <a:lnTo>
                          <a:pt x="65" y="149"/>
                        </a:lnTo>
                        <a:lnTo>
                          <a:pt x="63" y="159"/>
                        </a:lnTo>
                        <a:lnTo>
                          <a:pt x="62" y="168"/>
                        </a:lnTo>
                        <a:lnTo>
                          <a:pt x="56" y="188"/>
                        </a:lnTo>
                        <a:lnTo>
                          <a:pt x="47" y="206"/>
                        </a:lnTo>
                        <a:lnTo>
                          <a:pt x="36" y="226"/>
                        </a:lnTo>
                        <a:lnTo>
                          <a:pt x="36" y="226"/>
                        </a:lnTo>
                        <a:lnTo>
                          <a:pt x="25" y="248"/>
                        </a:lnTo>
                        <a:lnTo>
                          <a:pt x="25" y="248"/>
                        </a:lnTo>
                        <a:lnTo>
                          <a:pt x="16" y="270"/>
                        </a:lnTo>
                        <a:lnTo>
                          <a:pt x="9" y="291"/>
                        </a:lnTo>
                        <a:lnTo>
                          <a:pt x="3" y="312"/>
                        </a:lnTo>
                        <a:lnTo>
                          <a:pt x="0" y="331"/>
                        </a:lnTo>
                        <a:lnTo>
                          <a:pt x="0" y="350"/>
                        </a:lnTo>
                        <a:lnTo>
                          <a:pt x="1" y="369"/>
                        </a:lnTo>
                        <a:lnTo>
                          <a:pt x="4" y="385"/>
                        </a:lnTo>
                        <a:lnTo>
                          <a:pt x="10" y="402"/>
                        </a:lnTo>
                        <a:lnTo>
                          <a:pt x="10" y="402"/>
                        </a:lnTo>
                        <a:lnTo>
                          <a:pt x="15" y="411"/>
                        </a:lnTo>
                        <a:lnTo>
                          <a:pt x="21" y="422"/>
                        </a:lnTo>
                        <a:lnTo>
                          <a:pt x="27" y="431"/>
                        </a:lnTo>
                        <a:lnTo>
                          <a:pt x="35" y="440"/>
                        </a:lnTo>
                        <a:lnTo>
                          <a:pt x="51" y="456"/>
                        </a:lnTo>
                        <a:lnTo>
                          <a:pt x="73" y="471"/>
                        </a:lnTo>
                        <a:lnTo>
                          <a:pt x="73" y="471"/>
                        </a:lnTo>
                        <a:lnTo>
                          <a:pt x="85" y="477"/>
                        </a:lnTo>
                        <a:lnTo>
                          <a:pt x="100" y="483"/>
                        </a:lnTo>
                        <a:lnTo>
                          <a:pt x="115" y="488"/>
                        </a:lnTo>
                        <a:lnTo>
                          <a:pt x="132" y="492"/>
                        </a:lnTo>
                        <a:lnTo>
                          <a:pt x="152" y="495"/>
                        </a:lnTo>
                        <a:lnTo>
                          <a:pt x="173" y="497"/>
                        </a:lnTo>
                        <a:lnTo>
                          <a:pt x="196" y="498"/>
                        </a:lnTo>
                        <a:lnTo>
                          <a:pt x="222" y="500"/>
                        </a:lnTo>
                        <a:lnTo>
                          <a:pt x="222" y="500"/>
                        </a:lnTo>
                        <a:lnTo>
                          <a:pt x="236" y="498"/>
                        </a:lnTo>
                        <a:lnTo>
                          <a:pt x="249" y="497"/>
                        </a:lnTo>
                        <a:lnTo>
                          <a:pt x="263" y="495"/>
                        </a:lnTo>
                        <a:lnTo>
                          <a:pt x="275" y="492"/>
                        </a:lnTo>
                        <a:lnTo>
                          <a:pt x="287" y="488"/>
                        </a:lnTo>
                        <a:lnTo>
                          <a:pt x="299" y="483"/>
                        </a:lnTo>
                        <a:lnTo>
                          <a:pt x="312" y="477"/>
                        </a:lnTo>
                        <a:lnTo>
                          <a:pt x="322" y="471"/>
                        </a:lnTo>
                        <a:lnTo>
                          <a:pt x="331" y="463"/>
                        </a:lnTo>
                        <a:lnTo>
                          <a:pt x="342" y="456"/>
                        </a:lnTo>
                        <a:lnTo>
                          <a:pt x="351" y="446"/>
                        </a:lnTo>
                        <a:lnTo>
                          <a:pt x="359" y="436"/>
                        </a:lnTo>
                        <a:lnTo>
                          <a:pt x="368" y="427"/>
                        </a:lnTo>
                        <a:lnTo>
                          <a:pt x="374" y="414"/>
                        </a:lnTo>
                        <a:lnTo>
                          <a:pt x="382" y="402"/>
                        </a:lnTo>
                        <a:lnTo>
                          <a:pt x="388" y="390"/>
                        </a:lnTo>
                        <a:lnTo>
                          <a:pt x="388" y="390"/>
                        </a:lnTo>
                        <a:lnTo>
                          <a:pt x="391" y="379"/>
                        </a:lnTo>
                        <a:lnTo>
                          <a:pt x="394" y="370"/>
                        </a:lnTo>
                        <a:lnTo>
                          <a:pt x="397" y="349"/>
                        </a:lnTo>
                        <a:lnTo>
                          <a:pt x="397" y="326"/>
                        </a:lnTo>
                        <a:lnTo>
                          <a:pt x="394" y="303"/>
                        </a:lnTo>
                        <a:lnTo>
                          <a:pt x="389" y="282"/>
                        </a:lnTo>
                        <a:lnTo>
                          <a:pt x="382" y="261"/>
                        </a:lnTo>
                        <a:lnTo>
                          <a:pt x="374" y="241"/>
                        </a:lnTo>
                        <a:lnTo>
                          <a:pt x="365" y="224"/>
                        </a:lnTo>
                        <a:lnTo>
                          <a:pt x="365" y="224"/>
                        </a:lnTo>
                        <a:close/>
                        <a:moveTo>
                          <a:pt x="348" y="373"/>
                        </a:moveTo>
                        <a:lnTo>
                          <a:pt x="348" y="373"/>
                        </a:lnTo>
                        <a:lnTo>
                          <a:pt x="341" y="387"/>
                        </a:lnTo>
                        <a:lnTo>
                          <a:pt x="333" y="401"/>
                        </a:lnTo>
                        <a:lnTo>
                          <a:pt x="321" y="414"/>
                        </a:lnTo>
                        <a:lnTo>
                          <a:pt x="307" y="428"/>
                        </a:lnTo>
                        <a:lnTo>
                          <a:pt x="290" y="439"/>
                        </a:lnTo>
                        <a:lnTo>
                          <a:pt x="281" y="445"/>
                        </a:lnTo>
                        <a:lnTo>
                          <a:pt x="271" y="448"/>
                        </a:lnTo>
                        <a:lnTo>
                          <a:pt x="260" y="451"/>
                        </a:lnTo>
                        <a:lnTo>
                          <a:pt x="248" y="454"/>
                        </a:lnTo>
                        <a:lnTo>
                          <a:pt x="236" y="456"/>
                        </a:lnTo>
                        <a:lnTo>
                          <a:pt x="222" y="456"/>
                        </a:lnTo>
                        <a:lnTo>
                          <a:pt x="222" y="456"/>
                        </a:lnTo>
                        <a:lnTo>
                          <a:pt x="185" y="456"/>
                        </a:lnTo>
                        <a:lnTo>
                          <a:pt x="150" y="452"/>
                        </a:lnTo>
                        <a:lnTo>
                          <a:pt x="135" y="449"/>
                        </a:lnTo>
                        <a:lnTo>
                          <a:pt x="120" y="445"/>
                        </a:lnTo>
                        <a:lnTo>
                          <a:pt x="106" y="440"/>
                        </a:lnTo>
                        <a:lnTo>
                          <a:pt x="95" y="434"/>
                        </a:lnTo>
                        <a:lnTo>
                          <a:pt x="95" y="434"/>
                        </a:lnTo>
                        <a:lnTo>
                          <a:pt x="80" y="425"/>
                        </a:lnTo>
                        <a:lnTo>
                          <a:pt x="68" y="413"/>
                        </a:lnTo>
                        <a:lnTo>
                          <a:pt x="57" y="399"/>
                        </a:lnTo>
                        <a:lnTo>
                          <a:pt x="50" y="385"/>
                        </a:lnTo>
                        <a:lnTo>
                          <a:pt x="50" y="385"/>
                        </a:lnTo>
                        <a:lnTo>
                          <a:pt x="44" y="370"/>
                        </a:lnTo>
                        <a:lnTo>
                          <a:pt x="42" y="355"/>
                        </a:lnTo>
                        <a:lnTo>
                          <a:pt x="42" y="341"/>
                        </a:lnTo>
                        <a:lnTo>
                          <a:pt x="44" y="326"/>
                        </a:lnTo>
                        <a:lnTo>
                          <a:pt x="47" y="311"/>
                        </a:lnTo>
                        <a:lnTo>
                          <a:pt x="51" y="296"/>
                        </a:lnTo>
                        <a:lnTo>
                          <a:pt x="57" y="280"/>
                        </a:lnTo>
                        <a:lnTo>
                          <a:pt x="63" y="267"/>
                        </a:lnTo>
                        <a:lnTo>
                          <a:pt x="63" y="267"/>
                        </a:lnTo>
                        <a:lnTo>
                          <a:pt x="79" y="239"/>
                        </a:lnTo>
                        <a:lnTo>
                          <a:pt x="91" y="212"/>
                        </a:lnTo>
                        <a:lnTo>
                          <a:pt x="97" y="197"/>
                        </a:lnTo>
                        <a:lnTo>
                          <a:pt x="102" y="183"/>
                        </a:lnTo>
                        <a:lnTo>
                          <a:pt x="106" y="168"/>
                        </a:lnTo>
                        <a:lnTo>
                          <a:pt x="108" y="153"/>
                        </a:lnTo>
                        <a:lnTo>
                          <a:pt x="108" y="153"/>
                        </a:lnTo>
                        <a:lnTo>
                          <a:pt x="115" y="154"/>
                        </a:lnTo>
                        <a:lnTo>
                          <a:pt x="123" y="157"/>
                        </a:lnTo>
                        <a:lnTo>
                          <a:pt x="129" y="162"/>
                        </a:lnTo>
                        <a:lnTo>
                          <a:pt x="135" y="166"/>
                        </a:lnTo>
                        <a:lnTo>
                          <a:pt x="140" y="174"/>
                        </a:lnTo>
                        <a:lnTo>
                          <a:pt x="143" y="180"/>
                        </a:lnTo>
                        <a:lnTo>
                          <a:pt x="144" y="188"/>
                        </a:lnTo>
                        <a:lnTo>
                          <a:pt x="144" y="195"/>
                        </a:lnTo>
                        <a:lnTo>
                          <a:pt x="144" y="195"/>
                        </a:lnTo>
                        <a:lnTo>
                          <a:pt x="152" y="188"/>
                        </a:lnTo>
                        <a:lnTo>
                          <a:pt x="156" y="180"/>
                        </a:lnTo>
                        <a:lnTo>
                          <a:pt x="167" y="163"/>
                        </a:lnTo>
                        <a:lnTo>
                          <a:pt x="173" y="145"/>
                        </a:lnTo>
                        <a:lnTo>
                          <a:pt x="178" y="125"/>
                        </a:lnTo>
                        <a:lnTo>
                          <a:pt x="181" y="105"/>
                        </a:lnTo>
                        <a:lnTo>
                          <a:pt x="182" y="84"/>
                        </a:lnTo>
                        <a:lnTo>
                          <a:pt x="182" y="43"/>
                        </a:lnTo>
                        <a:lnTo>
                          <a:pt x="182" y="43"/>
                        </a:lnTo>
                        <a:lnTo>
                          <a:pt x="197" y="52"/>
                        </a:lnTo>
                        <a:lnTo>
                          <a:pt x="213" y="61"/>
                        </a:lnTo>
                        <a:lnTo>
                          <a:pt x="226" y="72"/>
                        </a:lnTo>
                        <a:lnTo>
                          <a:pt x="240" y="84"/>
                        </a:lnTo>
                        <a:lnTo>
                          <a:pt x="251" y="98"/>
                        </a:lnTo>
                        <a:lnTo>
                          <a:pt x="263" y="113"/>
                        </a:lnTo>
                        <a:lnTo>
                          <a:pt x="272" y="128"/>
                        </a:lnTo>
                        <a:lnTo>
                          <a:pt x="280" y="143"/>
                        </a:lnTo>
                        <a:lnTo>
                          <a:pt x="287" y="160"/>
                        </a:lnTo>
                        <a:lnTo>
                          <a:pt x="293" y="177"/>
                        </a:lnTo>
                        <a:lnTo>
                          <a:pt x="296" y="194"/>
                        </a:lnTo>
                        <a:lnTo>
                          <a:pt x="299" y="212"/>
                        </a:lnTo>
                        <a:lnTo>
                          <a:pt x="301" y="230"/>
                        </a:lnTo>
                        <a:lnTo>
                          <a:pt x="301" y="247"/>
                        </a:lnTo>
                        <a:lnTo>
                          <a:pt x="299" y="265"/>
                        </a:lnTo>
                        <a:lnTo>
                          <a:pt x="295" y="282"/>
                        </a:lnTo>
                        <a:lnTo>
                          <a:pt x="295" y="282"/>
                        </a:lnTo>
                        <a:lnTo>
                          <a:pt x="306" y="276"/>
                        </a:lnTo>
                        <a:lnTo>
                          <a:pt x="315" y="267"/>
                        </a:lnTo>
                        <a:lnTo>
                          <a:pt x="322" y="258"/>
                        </a:lnTo>
                        <a:lnTo>
                          <a:pt x="328" y="245"/>
                        </a:lnTo>
                        <a:lnTo>
                          <a:pt x="328" y="245"/>
                        </a:lnTo>
                        <a:lnTo>
                          <a:pt x="334" y="259"/>
                        </a:lnTo>
                        <a:lnTo>
                          <a:pt x="342" y="274"/>
                        </a:lnTo>
                        <a:lnTo>
                          <a:pt x="347" y="291"/>
                        </a:lnTo>
                        <a:lnTo>
                          <a:pt x="351" y="308"/>
                        </a:lnTo>
                        <a:lnTo>
                          <a:pt x="354" y="326"/>
                        </a:lnTo>
                        <a:lnTo>
                          <a:pt x="354" y="343"/>
                        </a:lnTo>
                        <a:lnTo>
                          <a:pt x="353" y="358"/>
                        </a:lnTo>
                        <a:lnTo>
                          <a:pt x="348" y="373"/>
                        </a:lnTo>
                        <a:lnTo>
                          <a:pt x="348" y="37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82">
                    <a:extLst>
                      <a:ext uri="{FF2B5EF4-FFF2-40B4-BE49-F238E27FC236}">
                        <a16:creationId xmlns:a16="http://schemas.microsoft.com/office/drawing/2014/main" id="{9F30C9DB-015F-32A5-C394-9F1F36388B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1675" y="2730500"/>
                    <a:ext cx="344488" cy="452438"/>
                  </a:xfrm>
                  <a:custGeom>
                    <a:avLst/>
                    <a:gdLst>
                      <a:gd name="T0" fmla="*/ 176 w 217"/>
                      <a:gd name="T1" fmla="*/ 165 h 285"/>
                      <a:gd name="T2" fmla="*/ 180 w 217"/>
                      <a:gd name="T3" fmla="*/ 141 h 285"/>
                      <a:gd name="T4" fmla="*/ 179 w 217"/>
                      <a:gd name="T5" fmla="*/ 116 h 285"/>
                      <a:gd name="T6" fmla="*/ 174 w 217"/>
                      <a:gd name="T7" fmla="*/ 92 h 285"/>
                      <a:gd name="T8" fmla="*/ 165 w 217"/>
                      <a:gd name="T9" fmla="*/ 69 h 285"/>
                      <a:gd name="T10" fmla="*/ 153 w 217"/>
                      <a:gd name="T11" fmla="*/ 48 h 285"/>
                      <a:gd name="T12" fmla="*/ 137 w 217"/>
                      <a:gd name="T13" fmla="*/ 29 h 285"/>
                      <a:gd name="T14" fmla="*/ 119 w 217"/>
                      <a:gd name="T15" fmla="*/ 13 h 285"/>
                      <a:gd name="T16" fmla="*/ 98 w 217"/>
                      <a:gd name="T17" fmla="*/ 0 h 285"/>
                      <a:gd name="T18" fmla="*/ 98 w 217"/>
                      <a:gd name="T19" fmla="*/ 28 h 285"/>
                      <a:gd name="T20" fmla="*/ 95 w 217"/>
                      <a:gd name="T21" fmla="*/ 57 h 285"/>
                      <a:gd name="T22" fmla="*/ 87 w 217"/>
                      <a:gd name="T23" fmla="*/ 83 h 285"/>
                      <a:gd name="T24" fmla="*/ 70 w 217"/>
                      <a:gd name="T25" fmla="*/ 106 h 285"/>
                      <a:gd name="T26" fmla="*/ 70 w 217"/>
                      <a:gd name="T27" fmla="*/ 99 h 285"/>
                      <a:gd name="T28" fmla="*/ 67 w 217"/>
                      <a:gd name="T29" fmla="*/ 90 h 285"/>
                      <a:gd name="T30" fmla="*/ 60 w 217"/>
                      <a:gd name="T31" fmla="*/ 83 h 285"/>
                      <a:gd name="T32" fmla="*/ 51 w 217"/>
                      <a:gd name="T33" fmla="*/ 77 h 285"/>
                      <a:gd name="T34" fmla="*/ 46 w 217"/>
                      <a:gd name="T35" fmla="*/ 77 h 285"/>
                      <a:gd name="T36" fmla="*/ 42 w 217"/>
                      <a:gd name="T37" fmla="*/ 96 h 285"/>
                      <a:gd name="T38" fmla="*/ 16 w 217"/>
                      <a:gd name="T39" fmla="*/ 154 h 285"/>
                      <a:gd name="T40" fmla="*/ 8 w 217"/>
                      <a:gd name="T41" fmla="*/ 174 h 285"/>
                      <a:gd name="T42" fmla="*/ 2 w 217"/>
                      <a:gd name="T43" fmla="*/ 195 h 285"/>
                      <a:gd name="T44" fmla="*/ 0 w 217"/>
                      <a:gd name="T45" fmla="*/ 217 h 285"/>
                      <a:gd name="T46" fmla="*/ 5 w 217"/>
                      <a:gd name="T47" fmla="*/ 236 h 285"/>
                      <a:gd name="T48" fmla="*/ 11 w 217"/>
                      <a:gd name="T49" fmla="*/ 247 h 285"/>
                      <a:gd name="T50" fmla="*/ 28 w 217"/>
                      <a:gd name="T51" fmla="*/ 264 h 285"/>
                      <a:gd name="T52" fmla="*/ 37 w 217"/>
                      <a:gd name="T53" fmla="*/ 270 h 285"/>
                      <a:gd name="T54" fmla="*/ 54 w 217"/>
                      <a:gd name="T55" fmla="*/ 278 h 285"/>
                      <a:gd name="T56" fmla="*/ 99 w 217"/>
                      <a:gd name="T57" fmla="*/ 285 h 285"/>
                      <a:gd name="T58" fmla="*/ 125 w 217"/>
                      <a:gd name="T59" fmla="*/ 285 h 285"/>
                      <a:gd name="T60" fmla="*/ 159 w 217"/>
                      <a:gd name="T61" fmla="*/ 281 h 285"/>
                      <a:gd name="T62" fmla="*/ 185 w 217"/>
                      <a:gd name="T63" fmla="*/ 267 h 285"/>
                      <a:gd name="T64" fmla="*/ 201 w 217"/>
                      <a:gd name="T65" fmla="*/ 247 h 285"/>
                      <a:gd name="T66" fmla="*/ 212 w 217"/>
                      <a:gd name="T67" fmla="*/ 227 h 285"/>
                      <a:gd name="T68" fmla="*/ 215 w 217"/>
                      <a:gd name="T69" fmla="*/ 218 h 285"/>
                      <a:gd name="T70" fmla="*/ 217 w 217"/>
                      <a:gd name="T71" fmla="*/ 195 h 285"/>
                      <a:gd name="T72" fmla="*/ 212 w 217"/>
                      <a:gd name="T73" fmla="*/ 171 h 285"/>
                      <a:gd name="T74" fmla="*/ 203 w 217"/>
                      <a:gd name="T75" fmla="*/ 150 h 285"/>
                      <a:gd name="T76" fmla="*/ 198 w 217"/>
                      <a:gd name="T77" fmla="*/ 141 h 285"/>
                      <a:gd name="T78" fmla="*/ 189 w 217"/>
                      <a:gd name="T79" fmla="*/ 154 h 285"/>
                      <a:gd name="T80" fmla="*/ 176 w 217"/>
                      <a:gd name="T81" fmla="*/ 165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17" h="285">
                        <a:moveTo>
                          <a:pt x="176" y="165"/>
                        </a:moveTo>
                        <a:lnTo>
                          <a:pt x="176" y="165"/>
                        </a:lnTo>
                        <a:lnTo>
                          <a:pt x="179" y="154"/>
                        </a:lnTo>
                        <a:lnTo>
                          <a:pt x="180" y="141"/>
                        </a:lnTo>
                        <a:lnTo>
                          <a:pt x="180" y="128"/>
                        </a:lnTo>
                        <a:lnTo>
                          <a:pt x="179" y="116"/>
                        </a:lnTo>
                        <a:lnTo>
                          <a:pt x="177" y="104"/>
                        </a:lnTo>
                        <a:lnTo>
                          <a:pt x="174" y="92"/>
                        </a:lnTo>
                        <a:lnTo>
                          <a:pt x="169" y="81"/>
                        </a:lnTo>
                        <a:lnTo>
                          <a:pt x="165" y="69"/>
                        </a:lnTo>
                        <a:lnTo>
                          <a:pt x="159" y="58"/>
                        </a:lnTo>
                        <a:lnTo>
                          <a:pt x="153" y="48"/>
                        </a:lnTo>
                        <a:lnTo>
                          <a:pt x="145" y="39"/>
                        </a:lnTo>
                        <a:lnTo>
                          <a:pt x="137" y="29"/>
                        </a:lnTo>
                        <a:lnTo>
                          <a:pt x="128" y="20"/>
                        </a:lnTo>
                        <a:lnTo>
                          <a:pt x="119" y="13"/>
                        </a:lnTo>
                        <a:lnTo>
                          <a:pt x="109" y="7"/>
                        </a:lnTo>
                        <a:lnTo>
                          <a:pt x="98" y="0"/>
                        </a:lnTo>
                        <a:lnTo>
                          <a:pt x="98" y="0"/>
                        </a:lnTo>
                        <a:lnTo>
                          <a:pt x="98" y="28"/>
                        </a:lnTo>
                        <a:lnTo>
                          <a:pt x="96" y="43"/>
                        </a:lnTo>
                        <a:lnTo>
                          <a:pt x="95" y="57"/>
                        </a:lnTo>
                        <a:lnTo>
                          <a:pt x="92" y="71"/>
                        </a:lnTo>
                        <a:lnTo>
                          <a:pt x="87" y="83"/>
                        </a:lnTo>
                        <a:lnTo>
                          <a:pt x="80" y="95"/>
                        </a:lnTo>
                        <a:lnTo>
                          <a:pt x="70" y="106"/>
                        </a:lnTo>
                        <a:lnTo>
                          <a:pt x="70" y="106"/>
                        </a:lnTo>
                        <a:lnTo>
                          <a:pt x="70" y="99"/>
                        </a:lnTo>
                        <a:lnTo>
                          <a:pt x="70" y="95"/>
                        </a:lnTo>
                        <a:lnTo>
                          <a:pt x="67" y="90"/>
                        </a:lnTo>
                        <a:lnTo>
                          <a:pt x="64" y="86"/>
                        </a:lnTo>
                        <a:lnTo>
                          <a:pt x="60" y="83"/>
                        </a:lnTo>
                        <a:lnTo>
                          <a:pt x="57" y="80"/>
                        </a:lnTo>
                        <a:lnTo>
                          <a:pt x="51" y="77"/>
                        </a:lnTo>
                        <a:lnTo>
                          <a:pt x="46" y="77"/>
                        </a:lnTo>
                        <a:lnTo>
                          <a:pt x="46" y="77"/>
                        </a:lnTo>
                        <a:lnTo>
                          <a:pt x="45" y="87"/>
                        </a:lnTo>
                        <a:lnTo>
                          <a:pt x="42" y="96"/>
                        </a:lnTo>
                        <a:lnTo>
                          <a:pt x="35" y="116"/>
                        </a:lnTo>
                        <a:lnTo>
                          <a:pt x="16" y="154"/>
                        </a:lnTo>
                        <a:lnTo>
                          <a:pt x="16" y="154"/>
                        </a:lnTo>
                        <a:lnTo>
                          <a:pt x="8" y="174"/>
                        </a:lnTo>
                        <a:lnTo>
                          <a:pt x="3" y="185"/>
                        </a:lnTo>
                        <a:lnTo>
                          <a:pt x="2" y="195"/>
                        </a:lnTo>
                        <a:lnTo>
                          <a:pt x="0" y="206"/>
                        </a:lnTo>
                        <a:lnTo>
                          <a:pt x="0" y="217"/>
                        </a:lnTo>
                        <a:lnTo>
                          <a:pt x="2" y="226"/>
                        </a:lnTo>
                        <a:lnTo>
                          <a:pt x="5" y="236"/>
                        </a:lnTo>
                        <a:lnTo>
                          <a:pt x="5" y="236"/>
                        </a:lnTo>
                        <a:lnTo>
                          <a:pt x="11" y="247"/>
                        </a:lnTo>
                        <a:lnTo>
                          <a:pt x="19" y="256"/>
                        </a:lnTo>
                        <a:lnTo>
                          <a:pt x="28" y="264"/>
                        </a:lnTo>
                        <a:lnTo>
                          <a:pt x="37" y="270"/>
                        </a:lnTo>
                        <a:lnTo>
                          <a:pt x="37" y="270"/>
                        </a:lnTo>
                        <a:lnTo>
                          <a:pt x="45" y="275"/>
                        </a:lnTo>
                        <a:lnTo>
                          <a:pt x="54" y="278"/>
                        </a:lnTo>
                        <a:lnTo>
                          <a:pt x="75" y="282"/>
                        </a:lnTo>
                        <a:lnTo>
                          <a:pt x="99" y="285"/>
                        </a:lnTo>
                        <a:lnTo>
                          <a:pt x="125" y="285"/>
                        </a:lnTo>
                        <a:lnTo>
                          <a:pt x="125" y="285"/>
                        </a:lnTo>
                        <a:lnTo>
                          <a:pt x="144" y="284"/>
                        </a:lnTo>
                        <a:lnTo>
                          <a:pt x="159" y="281"/>
                        </a:lnTo>
                        <a:lnTo>
                          <a:pt x="172" y="275"/>
                        </a:lnTo>
                        <a:lnTo>
                          <a:pt x="185" y="267"/>
                        </a:lnTo>
                        <a:lnTo>
                          <a:pt x="194" y="258"/>
                        </a:lnTo>
                        <a:lnTo>
                          <a:pt x="201" y="247"/>
                        </a:lnTo>
                        <a:lnTo>
                          <a:pt x="208" y="238"/>
                        </a:lnTo>
                        <a:lnTo>
                          <a:pt x="212" y="227"/>
                        </a:lnTo>
                        <a:lnTo>
                          <a:pt x="212" y="227"/>
                        </a:lnTo>
                        <a:lnTo>
                          <a:pt x="215" y="218"/>
                        </a:lnTo>
                        <a:lnTo>
                          <a:pt x="217" y="208"/>
                        </a:lnTo>
                        <a:lnTo>
                          <a:pt x="217" y="195"/>
                        </a:lnTo>
                        <a:lnTo>
                          <a:pt x="215" y="183"/>
                        </a:lnTo>
                        <a:lnTo>
                          <a:pt x="212" y="171"/>
                        </a:lnTo>
                        <a:lnTo>
                          <a:pt x="208" y="160"/>
                        </a:lnTo>
                        <a:lnTo>
                          <a:pt x="203" y="150"/>
                        </a:lnTo>
                        <a:lnTo>
                          <a:pt x="198" y="141"/>
                        </a:lnTo>
                        <a:lnTo>
                          <a:pt x="198" y="141"/>
                        </a:lnTo>
                        <a:lnTo>
                          <a:pt x="194" y="148"/>
                        </a:lnTo>
                        <a:lnTo>
                          <a:pt x="189" y="154"/>
                        </a:lnTo>
                        <a:lnTo>
                          <a:pt x="183" y="160"/>
                        </a:lnTo>
                        <a:lnTo>
                          <a:pt x="176" y="165"/>
                        </a:lnTo>
                        <a:lnTo>
                          <a:pt x="176" y="16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5669870-1007-16A1-358C-013A8F82C84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908699" y="4698325"/>
                <a:ext cx="792000" cy="748356"/>
                <a:chOff x="704850" y="885825"/>
                <a:chExt cx="1230313" cy="633413"/>
              </a:xfrm>
              <a:solidFill>
                <a:schemeClr val="bg1"/>
              </a:solidFill>
            </p:grpSpPr>
            <p:sp>
              <p:nvSpPr>
                <p:cNvPr id="64" name="Freeform 11">
                  <a:extLst>
                    <a:ext uri="{FF2B5EF4-FFF2-40B4-BE49-F238E27FC236}">
                      <a16:creationId xmlns:a16="http://schemas.microsoft.com/office/drawing/2014/main" id="{B28383FD-DD20-DE53-3432-98E525F26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988" y="1343025"/>
                  <a:ext cx="188913" cy="80963"/>
                </a:xfrm>
                <a:custGeom>
                  <a:avLst/>
                  <a:gdLst/>
                  <a:ahLst/>
                  <a:cxnLst>
                    <a:cxn ang="0">
                      <a:pos x="298" y="152"/>
                    </a:cxn>
                    <a:cxn ang="0">
                      <a:pos x="298" y="152"/>
                    </a:cxn>
                    <a:cxn ang="0">
                      <a:pos x="298" y="144"/>
                    </a:cxn>
                    <a:cxn ang="0">
                      <a:pos x="298" y="144"/>
                    </a:cxn>
                    <a:cxn ang="0">
                      <a:pos x="300" y="124"/>
                    </a:cxn>
                    <a:cxn ang="0">
                      <a:pos x="304" y="104"/>
                    </a:cxn>
                    <a:cxn ang="0">
                      <a:pos x="309" y="84"/>
                    </a:cxn>
                    <a:cxn ang="0">
                      <a:pos x="316" y="66"/>
                    </a:cxn>
                    <a:cxn ang="0">
                      <a:pos x="324" y="48"/>
                    </a:cxn>
                    <a:cxn ang="0">
                      <a:pos x="333" y="31"/>
                    </a:cxn>
                    <a:cxn ang="0">
                      <a:pos x="344" y="16"/>
                    </a:cxn>
                    <a:cxn ang="0">
                      <a:pos x="357" y="0"/>
                    </a:cxn>
                    <a:cxn ang="0">
                      <a:pos x="0" y="0"/>
                    </a:cxn>
                    <a:cxn ang="0">
                      <a:pos x="0" y="105"/>
                    </a:cxn>
                    <a:cxn ang="0">
                      <a:pos x="0" y="105"/>
                    </a:cxn>
                    <a:cxn ang="0">
                      <a:pos x="1" y="114"/>
                    </a:cxn>
                    <a:cxn ang="0">
                      <a:pos x="3" y="123"/>
                    </a:cxn>
                    <a:cxn ang="0">
                      <a:pos x="8" y="131"/>
                    </a:cxn>
                    <a:cxn ang="0">
                      <a:pos x="13" y="137"/>
                    </a:cxn>
                    <a:cxn ang="0">
                      <a:pos x="13" y="137"/>
                    </a:cxn>
                    <a:cxn ang="0">
                      <a:pos x="21" y="144"/>
                    </a:cxn>
                    <a:cxn ang="0">
                      <a:pos x="29" y="147"/>
                    </a:cxn>
                    <a:cxn ang="0">
                      <a:pos x="38" y="151"/>
                    </a:cxn>
                    <a:cxn ang="0">
                      <a:pos x="47" y="152"/>
                    </a:cxn>
                    <a:cxn ang="0">
                      <a:pos x="298" y="152"/>
                    </a:cxn>
                  </a:cxnLst>
                  <a:rect l="0" t="0" r="r" b="b"/>
                  <a:pathLst>
                    <a:path w="357" h="152">
                      <a:moveTo>
                        <a:pt x="298" y="152"/>
                      </a:moveTo>
                      <a:lnTo>
                        <a:pt x="298" y="152"/>
                      </a:lnTo>
                      <a:lnTo>
                        <a:pt x="298" y="144"/>
                      </a:lnTo>
                      <a:lnTo>
                        <a:pt x="298" y="144"/>
                      </a:lnTo>
                      <a:lnTo>
                        <a:pt x="300" y="124"/>
                      </a:lnTo>
                      <a:lnTo>
                        <a:pt x="304" y="104"/>
                      </a:lnTo>
                      <a:lnTo>
                        <a:pt x="309" y="84"/>
                      </a:lnTo>
                      <a:lnTo>
                        <a:pt x="316" y="66"/>
                      </a:lnTo>
                      <a:lnTo>
                        <a:pt x="324" y="48"/>
                      </a:lnTo>
                      <a:lnTo>
                        <a:pt x="333" y="31"/>
                      </a:lnTo>
                      <a:lnTo>
                        <a:pt x="344" y="16"/>
                      </a:lnTo>
                      <a:lnTo>
                        <a:pt x="357" y="0"/>
                      </a:lnTo>
                      <a:lnTo>
                        <a:pt x="0" y="0"/>
                      </a:lnTo>
                      <a:lnTo>
                        <a:pt x="0" y="105"/>
                      </a:lnTo>
                      <a:lnTo>
                        <a:pt x="0" y="105"/>
                      </a:lnTo>
                      <a:lnTo>
                        <a:pt x="1" y="114"/>
                      </a:lnTo>
                      <a:lnTo>
                        <a:pt x="3" y="123"/>
                      </a:lnTo>
                      <a:lnTo>
                        <a:pt x="8" y="131"/>
                      </a:lnTo>
                      <a:lnTo>
                        <a:pt x="13" y="137"/>
                      </a:lnTo>
                      <a:lnTo>
                        <a:pt x="13" y="137"/>
                      </a:lnTo>
                      <a:lnTo>
                        <a:pt x="21" y="144"/>
                      </a:lnTo>
                      <a:lnTo>
                        <a:pt x="29" y="147"/>
                      </a:lnTo>
                      <a:lnTo>
                        <a:pt x="38" y="151"/>
                      </a:lnTo>
                      <a:lnTo>
                        <a:pt x="47" y="152"/>
                      </a:lnTo>
                      <a:lnTo>
                        <a:pt x="298" y="1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2">
                  <a:extLst>
                    <a:ext uri="{FF2B5EF4-FFF2-40B4-BE49-F238E27FC236}">
                      <a16:creationId xmlns:a16="http://schemas.microsoft.com/office/drawing/2014/main" id="{DAB7178B-9B09-847C-866D-CE61CE9820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4850" y="885825"/>
                  <a:ext cx="1230313" cy="536575"/>
                </a:xfrm>
                <a:custGeom>
                  <a:avLst/>
                  <a:gdLst/>
                  <a:ahLst/>
                  <a:cxnLst>
                    <a:cxn ang="0">
                      <a:pos x="2180" y="513"/>
                    </a:cxn>
                    <a:cxn ang="0">
                      <a:pos x="2139" y="388"/>
                    </a:cxn>
                    <a:cxn ang="0">
                      <a:pos x="2104" y="330"/>
                    </a:cxn>
                    <a:cxn ang="0">
                      <a:pos x="2041" y="268"/>
                    </a:cxn>
                    <a:cxn ang="0">
                      <a:pos x="1954" y="232"/>
                    </a:cxn>
                    <a:cxn ang="0">
                      <a:pos x="1704" y="230"/>
                    </a:cxn>
                    <a:cxn ang="0">
                      <a:pos x="1679" y="248"/>
                    </a:cxn>
                    <a:cxn ang="0">
                      <a:pos x="1670" y="774"/>
                    </a:cxn>
                    <a:cxn ang="0">
                      <a:pos x="1657" y="801"/>
                    </a:cxn>
                    <a:cxn ang="0">
                      <a:pos x="1632" y="805"/>
                    </a:cxn>
                    <a:cxn ang="0">
                      <a:pos x="1608" y="786"/>
                    </a:cxn>
                    <a:cxn ang="0">
                      <a:pos x="1606" y="47"/>
                    </a:cxn>
                    <a:cxn ang="0">
                      <a:pos x="1591" y="15"/>
                    </a:cxn>
                    <a:cxn ang="0">
                      <a:pos x="1559" y="0"/>
                    </a:cxn>
                    <a:cxn ang="0">
                      <a:pos x="252" y="0"/>
                    </a:cxn>
                    <a:cxn ang="0">
                      <a:pos x="227" y="10"/>
                    </a:cxn>
                    <a:cxn ang="0">
                      <a:pos x="214" y="34"/>
                    </a:cxn>
                    <a:cxn ang="0">
                      <a:pos x="220" y="58"/>
                    </a:cxn>
                    <a:cxn ang="0">
                      <a:pos x="250" y="77"/>
                    </a:cxn>
                    <a:cxn ang="0">
                      <a:pos x="1070" y="140"/>
                    </a:cxn>
                    <a:cxn ang="0">
                      <a:pos x="1053" y="177"/>
                    </a:cxn>
                    <a:cxn ang="0">
                      <a:pos x="1023" y="203"/>
                    </a:cxn>
                    <a:cxn ang="0">
                      <a:pos x="982" y="212"/>
                    </a:cxn>
                    <a:cxn ang="0">
                      <a:pos x="139" y="327"/>
                    </a:cxn>
                    <a:cxn ang="0">
                      <a:pos x="111" y="346"/>
                    </a:cxn>
                    <a:cxn ang="0">
                      <a:pos x="108" y="361"/>
                    </a:cxn>
                    <a:cxn ang="0">
                      <a:pos x="123" y="393"/>
                    </a:cxn>
                    <a:cxn ang="0">
                      <a:pos x="400" y="418"/>
                    </a:cxn>
                    <a:cxn ang="0">
                      <a:pos x="958" y="481"/>
                    </a:cxn>
                    <a:cxn ang="0">
                      <a:pos x="935" y="515"/>
                    </a:cxn>
                    <a:cxn ang="0">
                      <a:pos x="900" y="534"/>
                    </a:cxn>
                    <a:cxn ang="0">
                      <a:pos x="400" y="651"/>
                    </a:cxn>
                    <a:cxn ang="0">
                      <a:pos x="18" y="657"/>
                    </a:cxn>
                    <a:cxn ang="0">
                      <a:pos x="0" y="685"/>
                    </a:cxn>
                    <a:cxn ang="0">
                      <a:pos x="2" y="702"/>
                    </a:cxn>
                    <a:cxn ang="0">
                      <a:pos x="28" y="727"/>
                    </a:cxn>
                    <a:cxn ang="0">
                      <a:pos x="964" y="783"/>
                    </a:cxn>
                    <a:cxn ang="0">
                      <a:pos x="1024" y="800"/>
                    </a:cxn>
                    <a:cxn ang="0">
                      <a:pos x="1106" y="857"/>
                    </a:cxn>
                    <a:cxn ang="0">
                      <a:pos x="1158" y="944"/>
                    </a:cxn>
                    <a:cxn ang="0">
                      <a:pos x="1170" y="1014"/>
                    </a:cxn>
                    <a:cxn ang="0">
                      <a:pos x="1743" y="987"/>
                    </a:cxn>
                    <a:cxn ang="0">
                      <a:pos x="1783" y="884"/>
                    </a:cxn>
                    <a:cxn ang="0">
                      <a:pos x="1847" y="821"/>
                    </a:cxn>
                    <a:cxn ang="0">
                      <a:pos x="1953" y="784"/>
                    </a:cxn>
                    <a:cxn ang="0">
                      <a:pos x="1999" y="784"/>
                    </a:cxn>
                    <a:cxn ang="0">
                      <a:pos x="2105" y="821"/>
                    </a:cxn>
                    <a:cxn ang="0">
                      <a:pos x="2170" y="884"/>
                    </a:cxn>
                    <a:cxn ang="0">
                      <a:pos x="2209" y="987"/>
                    </a:cxn>
                    <a:cxn ang="0">
                      <a:pos x="2258" y="1014"/>
                    </a:cxn>
                    <a:cxn ang="0">
                      <a:pos x="2305" y="994"/>
                    </a:cxn>
                    <a:cxn ang="0">
                      <a:pos x="2324" y="741"/>
                    </a:cxn>
                    <a:cxn ang="0">
                      <a:pos x="2313" y="694"/>
                    </a:cxn>
                    <a:cxn ang="0">
                      <a:pos x="2279" y="651"/>
                    </a:cxn>
                    <a:cxn ang="0">
                      <a:pos x="2189" y="582"/>
                    </a:cxn>
                    <a:cxn ang="0">
                      <a:pos x="1913" y="362"/>
                    </a:cxn>
                    <a:cxn ang="0">
                      <a:pos x="1958" y="374"/>
                    </a:cxn>
                    <a:cxn ang="0">
                      <a:pos x="2018" y="446"/>
                    </a:cxn>
                    <a:cxn ang="0">
                      <a:pos x="2045" y="524"/>
                    </a:cxn>
                    <a:cxn ang="0">
                      <a:pos x="1821" y="599"/>
                    </a:cxn>
                  </a:cxnLst>
                  <a:rect l="0" t="0" r="r" b="b"/>
                  <a:pathLst>
                    <a:path w="2324" h="1014">
                      <a:moveTo>
                        <a:pt x="2189" y="582"/>
                      </a:moveTo>
                      <a:lnTo>
                        <a:pt x="2189" y="582"/>
                      </a:lnTo>
                      <a:lnTo>
                        <a:pt x="2187" y="560"/>
                      </a:lnTo>
                      <a:lnTo>
                        <a:pt x="2184" y="536"/>
                      </a:lnTo>
                      <a:lnTo>
                        <a:pt x="2180" y="513"/>
                      </a:lnTo>
                      <a:lnTo>
                        <a:pt x="2175" y="488"/>
                      </a:lnTo>
                      <a:lnTo>
                        <a:pt x="2168" y="463"/>
                      </a:lnTo>
                      <a:lnTo>
                        <a:pt x="2159" y="437"/>
                      </a:lnTo>
                      <a:lnTo>
                        <a:pt x="2150" y="412"/>
                      </a:lnTo>
                      <a:lnTo>
                        <a:pt x="2139" y="388"/>
                      </a:lnTo>
                      <a:lnTo>
                        <a:pt x="2139" y="388"/>
                      </a:lnTo>
                      <a:lnTo>
                        <a:pt x="2131" y="373"/>
                      </a:lnTo>
                      <a:lnTo>
                        <a:pt x="2123" y="358"/>
                      </a:lnTo>
                      <a:lnTo>
                        <a:pt x="2114" y="344"/>
                      </a:lnTo>
                      <a:lnTo>
                        <a:pt x="2104" y="330"/>
                      </a:lnTo>
                      <a:lnTo>
                        <a:pt x="2092" y="316"/>
                      </a:lnTo>
                      <a:lnTo>
                        <a:pt x="2081" y="303"/>
                      </a:lnTo>
                      <a:lnTo>
                        <a:pt x="2069" y="291"/>
                      </a:lnTo>
                      <a:lnTo>
                        <a:pt x="2054" y="278"/>
                      </a:lnTo>
                      <a:lnTo>
                        <a:pt x="2041" y="268"/>
                      </a:lnTo>
                      <a:lnTo>
                        <a:pt x="2025" y="258"/>
                      </a:lnTo>
                      <a:lnTo>
                        <a:pt x="2008" y="249"/>
                      </a:lnTo>
                      <a:lnTo>
                        <a:pt x="1991" y="242"/>
                      </a:lnTo>
                      <a:lnTo>
                        <a:pt x="1973" y="237"/>
                      </a:lnTo>
                      <a:lnTo>
                        <a:pt x="1954" y="232"/>
                      </a:lnTo>
                      <a:lnTo>
                        <a:pt x="1934" y="230"/>
                      </a:lnTo>
                      <a:lnTo>
                        <a:pt x="1913" y="229"/>
                      </a:lnTo>
                      <a:lnTo>
                        <a:pt x="1711" y="229"/>
                      </a:lnTo>
                      <a:lnTo>
                        <a:pt x="1711" y="229"/>
                      </a:lnTo>
                      <a:lnTo>
                        <a:pt x="1704" y="230"/>
                      </a:lnTo>
                      <a:lnTo>
                        <a:pt x="1696" y="233"/>
                      </a:lnTo>
                      <a:lnTo>
                        <a:pt x="1690" y="237"/>
                      </a:lnTo>
                      <a:lnTo>
                        <a:pt x="1684" y="241"/>
                      </a:lnTo>
                      <a:lnTo>
                        <a:pt x="1684" y="241"/>
                      </a:lnTo>
                      <a:lnTo>
                        <a:pt x="1679" y="248"/>
                      </a:lnTo>
                      <a:lnTo>
                        <a:pt x="1675" y="255"/>
                      </a:lnTo>
                      <a:lnTo>
                        <a:pt x="1672" y="263"/>
                      </a:lnTo>
                      <a:lnTo>
                        <a:pt x="1670" y="270"/>
                      </a:lnTo>
                      <a:lnTo>
                        <a:pt x="1670" y="774"/>
                      </a:lnTo>
                      <a:lnTo>
                        <a:pt x="1670" y="774"/>
                      </a:lnTo>
                      <a:lnTo>
                        <a:pt x="1670" y="781"/>
                      </a:lnTo>
                      <a:lnTo>
                        <a:pt x="1668" y="786"/>
                      </a:lnTo>
                      <a:lnTo>
                        <a:pt x="1664" y="792"/>
                      </a:lnTo>
                      <a:lnTo>
                        <a:pt x="1661" y="796"/>
                      </a:lnTo>
                      <a:lnTo>
                        <a:pt x="1657" y="801"/>
                      </a:lnTo>
                      <a:lnTo>
                        <a:pt x="1651" y="803"/>
                      </a:lnTo>
                      <a:lnTo>
                        <a:pt x="1644" y="805"/>
                      </a:lnTo>
                      <a:lnTo>
                        <a:pt x="1639" y="807"/>
                      </a:lnTo>
                      <a:lnTo>
                        <a:pt x="1639" y="807"/>
                      </a:lnTo>
                      <a:lnTo>
                        <a:pt x="1632" y="805"/>
                      </a:lnTo>
                      <a:lnTo>
                        <a:pt x="1625" y="803"/>
                      </a:lnTo>
                      <a:lnTo>
                        <a:pt x="1621" y="801"/>
                      </a:lnTo>
                      <a:lnTo>
                        <a:pt x="1615" y="796"/>
                      </a:lnTo>
                      <a:lnTo>
                        <a:pt x="1612" y="792"/>
                      </a:lnTo>
                      <a:lnTo>
                        <a:pt x="1608" y="786"/>
                      </a:lnTo>
                      <a:lnTo>
                        <a:pt x="1606" y="781"/>
                      </a:lnTo>
                      <a:lnTo>
                        <a:pt x="1606" y="774"/>
                      </a:lnTo>
                      <a:lnTo>
                        <a:pt x="1606" y="229"/>
                      </a:lnTo>
                      <a:lnTo>
                        <a:pt x="1606" y="229"/>
                      </a:lnTo>
                      <a:lnTo>
                        <a:pt x="1606" y="47"/>
                      </a:lnTo>
                      <a:lnTo>
                        <a:pt x="1606" y="47"/>
                      </a:lnTo>
                      <a:lnTo>
                        <a:pt x="1605" y="38"/>
                      </a:lnTo>
                      <a:lnTo>
                        <a:pt x="1601" y="29"/>
                      </a:lnTo>
                      <a:lnTo>
                        <a:pt x="1598" y="22"/>
                      </a:lnTo>
                      <a:lnTo>
                        <a:pt x="1591" y="15"/>
                      </a:lnTo>
                      <a:lnTo>
                        <a:pt x="1591" y="15"/>
                      </a:lnTo>
                      <a:lnTo>
                        <a:pt x="1584" y="9"/>
                      </a:lnTo>
                      <a:lnTo>
                        <a:pt x="1577" y="5"/>
                      </a:lnTo>
                      <a:lnTo>
                        <a:pt x="1568" y="1"/>
                      </a:lnTo>
                      <a:lnTo>
                        <a:pt x="1559" y="0"/>
                      </a:lnTo>
                      <a:lnTo>
                        <a:pt x="1133" y="0"/>
                      </a:lnTo>
                      <a:lnTo>
                        <a:pt x="1133" y="0"/>
                      </a:lnTo>
                      <a:lnTo>
                        <a:pt x="1124" y="0"/>
                      </a:lnTo>
                      <a:lnTo>
                        <a:pt x="1119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45" y="0"/>
                      </a:lnTo>
                      <a:lnTo>
                        <a:pt x="239" y="2"/>
                      </a:lnTo>
                      <a:lnTo>
                        <a:pt x="232" y="6"/>
                      </a:lnTo>
                      <a:lnTo>
                        <a:pt x="227" y="10"/>
                      </a:lnTo>
                      <a:lnTo>
                        <a:pt x="222" y="15"/>
                      </a:lnTo>
                      <a:lnTo>
                        <a:pt x="218" y="20"/>
                      </a:lnTo>
                      <a:lnTo>
                        <a:pt x="216" y="27"/>
                      </a:lnTo>
                      <a:lnTo>
                        <a:pt x="214" y="34"/>
                      </a:lnTo>
                      <a:lnTo>
                        <a:pt x="214" y="34"/>
                      </a:lnTo>
                      <a:lnTo>
                        <a:pt x="214" y="36"/>
                      </a:lnTo>
                      <a:lnTo>
                        <a:pt x="214" y="36"/>
                      </a:lnTo>
                      <a:lnTo>
                        <a:pt x="214" y="44"/>
                      </a:lnTo>
                      <a:lnTo>
                        <a:pt x="216" y="51"/>
                      </a:lnTo>
                      <a:lnTo>
                        <a:pt x="220" y="58"/>
                      </a:lnTo>
                      <a:lnTo>
                        <a:pt x="223" y="64"/>
                      </a:lnTo>
                      <a:lnTo>
                        <a:pt x="229" y="69"/>
                      </a:lnTo>
                      <a:lnTo>
                        <a:pt x="235" y="73"/>
                      </a:lnTo>
                      <a:lnTo>
                        <a:pt x="242" y="76"/>
                      </a:lnTo>
                      <a:lnTo>
                        <a:pt x="250" y="77"/>
                      </a:lnTo>
                      <a:lnTo>
                        <a:pt x="252" y="77"/>
                      </a:lnTo>
                      <a:lnTo>
                        <a:pt x="400" y="87"/>
                      </a:lnTo>
                      <a:lnTo>
                        <a:pt x="1071" y="132"/>
                      </a:lnTo>
                      <a:lnTo>
                        <a:pt x="1071" y="132"/>
                      </a:lnTo>
                      <a:lnTo>
                        <a:pt x="1070" y="140"/>
                      </a:lnTo>
                      <a:lnTo>
                        <a:pt x="1068" y="148"/>
                      </a:lnTo>
                      <a:lnTo>
                        <a:pt x="1065" y="156"/>
                      </a:lnTo>
                      <a:lnTo>
                        <a:pt x="1062" y="163"/>
                      </a:lnTo>
                      <a:lnTo>
                        <a:pt x="1057" y="170"/>
                      </a:lnTo>
                      <a:lnTo>
                        <a:pt x="1053" y="177"/>
                      </a:lnTo>
                      <a:lnTo>
                        <a:pt x="1048" y="183"/>
                      </a:lnTo>
                      <a:lnTo>
                        <a:pt x="1042" y="189"/>
                      </a:lnTo>
                      <a:lnTo>
                        <a:pt x="1036" y="194"/>
                      </a:lnTo>
                      <a:lnTo>
                        <a:pt x="1029" y="198"/>
                      </a:lnTo>
                      <a:lnTo>
                        <a:pt x="1023" y="203"/>
                      </a:lnTo>
                      <a:lnTo>
                        <a:pt x="1015" y="206"/>
                      </a:lnTo>
                      <a:lnTo>
                        <a:pt x="1007" y="209"/>
                      </a:lnTo>
                      <a:lnTo>
                        <a:pt x="999" y="211"/>
                      </a:lnTo>
                      <a:lnTo>
                        <a:pt x="991" y="212"/>
                      </a:lnTo>
                      <a:lnTo>
                        <a:pt x="982" y="212"/>
                      </a:lnTo>
                      <a:lnTo>
                        <a:pt x="400" y="212"/>
                      </a:lnTo>
                      <a:lnTo>
                        <a:pt x="400" y="326"/>
                      </a:lnTo>
                      <a:lnTo>
                        <a:pt x="145" y="326"/>
                      </a:lnTo>
                      <a:lnTo>
                        <a:pt x="145" y="326"/>
                      </a:lnTo>
                      <a:lnTo>
                        <a:pt x="139" y="327"/>
                      </a:lnTo>
                      <a:lnTo>
                        <a:pt x="132" y="328"/>
                      </a:lnTo>
                      <a:lnTo>
                        <a:pt x="126" y="331"/>
                      </a:lnTo>
                      <a:lnTo>
                        <a:pt x="120" y="336"/>
                      </a:lnTo>
                      <a:lnTo>
                        <a:pt x="116" y="340"/>
                      </a:lnTo>
                      <a:lnTo>
                        <a:pt x="111" y="346"/>
                      </a:lnTo>
                      <a:lnTo>
                        <a:pt x="109" y="353"/>
                      </a:lnTo>
                      <a:lnTo>
                        <a:pt x="108" y="359"/>
                      </a:lnTo>
                      <a:lnTo>
                        <a:pt x="108" y="359"/>
                      </a:lnTo>
                      <a:lnTo>
                        <a:pt x="108" y="361"/>
                      </a:lnTo>
                      <a:lnTo>
                        <a:pt x="108" y="361"/>
                      </a:lnTo>
                      <a:lnTo>
                        <a:pt x="108" y="368"/>
                      </a:lnTo>
                      <a:lnTo>
                        <a:pt x="110" y="375"/>
                      </a:lnTo>
                      <a:lnTo>
                        <a:pt x="113" y="382"/>
                      </a:lnTo>
                      <a:lnTo>
                        <a:pt x="117" y="388"/>
                      </a:lnTo>
                      <a:lnTo>
                        <a:pt x="123" y="393"/>
                      </a:lnTo>
                      <a:lnTo>
                        <a:pt x="128" y="397"/>
                      </a:lnTo>
                      <a:lnTo>
                        <a:pt x="135" y="399"/>
                      </a:lnTo>
                      <a:lnTo>
                        <a:pt x="143" y="401"/>
                      </a:lnTo>
                      <a:lnTo>
                        <a:pt x="145" y="401"/>
                      </a:lnTo>
                      <a:lnTo>
                        <a:pt x="400" y="418"/>
                      </a:lnTo>
                      <a:lnTo>
                        <a:pt x="964" y="457"/>
                      </a:lnTo>
                      <a:lnTo>
                        <a:pt x="964" y="457"/>
                      </a:lnTo>
                      <a:lnTo>
                        <a:pt x="963" y="465"/>
                      </a:lnTo>
                      <a:lnTo>
                        <a:pt x="961" y="473"/>
                      </a:lnTo>
                      <a:lnTo>
                        <a:pt x="958" y="481"/>
                      </a:lnTo>
                      <a:lnTo>
                        <a:pt x="955" y="489"/>
                      </a:lnTo>
                      <a:lnTo>
                        <a:pt x="950" y="496"/>
                      </a:lnTo>
                      <a:lnTo>
                        <a:pt x="946" y="502"/>
                      </a:lnTo>
                      <a:lnTo>
                        <a:pt x="941" y="508"/>
                      </a:lnTo>
                      <a:lnTo>
                        <a:pt x="935" y="515"/>
                      </a:lnTo>
                      <a:lnTo>
                        <a:pt x="929" y="519"/>
                      </a:lnTo>
                      <a:lnTo>
                        <a:pt x="922" y="524"/>
                      </a:lnTo>
                      <a:lnTo>
                        <a:pt x="916" y="528"/>
                      </a:lnTo>
                      <a:lnTo>
                        <a:pt x="908" y="532"/>
                      </a:lnTo>
                      <a:lnTo>
                        <a:pt x="900" y="534"/>
                      </a:lnTo>
                      <a:lnTo>
                        <a:pt x="892" y="536"/>
                      </a:lnTo>
                      <a:lnTo>
                        <a:pt x="884" y="537"/>
                      </a:lnTo>
                      <a:lnTo>
                        <a:pt x="875" y="537"/>
                      </a:lnTo>
                      <a:lnTo>
                        <a:pt x="400" y="537"/>
                      </a:lnTo>
                      <a:lnTo>
                        <a:pt x="400" y="651"/>
                      </a:lnTo>
                      <a:lnTo>
                        <a:pt x="38" y="651"/>
                      </a:lnTo>
                      <a:lnTo>
                        <a:pt x="38" y="651"/>
                      </a:lnTo>
                      <a:lnTo>
                        <a:pt x="32" y="652"/>
                      </a:lnTo>
                      <a:lnTo>
                        <a:pt x="25" y="653"/>
                      </a:lnTo>
                      <a:lnTo>
                        <a:pt x="18" y="657"/>
                      </a:lnTo>
                      <a:lnTo>
                        <a:pt x="14" y="661"/>
                      </a:lnTo>
                      <a:lnTo>
                        <a:pt x="8" y="666"/>
                      </a:lnTo>
                      <a:lnTo>
                        <a:pt x="5" y="671"/>
                      </a:lnTo>
                      <a:lnTo>
                        <a:pt x="2" y="678"/>
                      </a:lnTo>
                      <a:lnTo>
                        <a:pt x="0" y="685"/>
                      </a:lnTo>
                      <a:lnTo>
                        <a:pt x="0" y="685"/>
                      </a:lnTo>
                      <a:lnTo>
                        <a:pt x="0" y="687"/>
                      </a:lnTo>
                      <a:lnTo>
                        <a:pt x="0" y="687"/>
                      </a:lnTo>
                      <a:lnTo>
                        <a:pt x="0" y="695"/>
                      </a:lnTo>
                      <a:lnTo>
                        <a:pt x="2" y="702"/>
                      </a:lnTo>
                      <a:lnTo>
                        <a:pt x="6" y="709"/>
                      </a:lnTo>
                      <a:lnTo>
                        <a:pt x="10" y="715"/>
                      </a:lnTo>
                      <a:lnTo>
                        <a:pt x="16" y="720"/>
                      </a:lnTo>
                      <a:lnTo>
                        <a:pt x="21" y="724"/>
                      </a:lnTo>
                      <a:lnTo>
                        <a:pt x="28" y="727"/>
                      </a:lnTo>
                      <a:lnTo>
                        <a:pt x="36" y="728"/>
                      </a:lnTo>
                      <a:lnTo>
                        <a:pt x="38" y="728"/>
                      </a:lnTo>
                      <a:lnTo>
                        <a:pt x="400" y="749"/>
                      </a:lnTo>
                      <a:lnTo>
                        <a:pt x="964" y="783"/>
                      </a:lnTo>
                      <a:lnTo>
                        <a:pt x="964" y="783"/>
                      </a:lnTo>
                      <a:lnTo>
                        <a:pt x="964" y="784"/>
                      </a:lnTo>
                      <a:lnTo>
                        <a:pt x="964" y="784"/>
                      </a:lnTo>
                      <a:lnTo>
                        <a:pt x="984" y="787"/>
                      </a:lnTo>
                      <a:lnTo>
                        <a:pt x="1005" y="793"/>
                      </a:lnTo>
                      <a:lnTo>
                        <a:pt x="1024" y="800"/>
                      </a:lnTo>
                      <a:lnTo>
                        <a:pt x="1042" y="809"/>
                      </a:lnTo>
                      <a:lnTo>
                        <a:pt x="1060" y="819"/>
                      </a:lnTo>
                      <a:lnTo>
                        <a:pt x="1077" y="830"/>
                      </a:lnTo>
                      <a:lnTo>
                        <a:pt x="1091" y="844"/>
                      </a:lnTo>
                      <a:lnTo>
                        <a:pt x="1106" y="857"/>
                      </a:lnTo>
                      <a:lnTo>
                        <a:pt x="1119" y="873"/>
                      </a:lnTo>
                      <a:lnTo>
                        <a:pt x="1131" y="889"/>
                      </a:lnTo>
                      <a:lnTo>
                        <a:pt x="1141" y="907"/>
                      </a:lnTo>
                      <a:lnTo>
                        <a:pt x="1150" y="925"/>
                      </a:lnTo>
                      <a:lnTo>
                        <a:pt x="1158" y="944"/>
                      </a:lnTo>
                      <a:lnTo>
                        <a:pt x="1163" y="964"/>
                      </a:lnTo>
                      <a:lnTo>
                        <a:pt x="1167" y="986"/>
                      </a:lnTo>
                      <a:lnTo>
                        <a:pt x="1169" y="1007"/>
                      </a:lnTo>
                      <a:lnTo>
                        <a:pt x="1169" y="1007"/>
                      </a:lnTo>
                      <a:lnTo>
                        <a:pt x="1170" y="1014"/>
                      </a:lnTo>
                      <a:lnTo>
                        <a:pt x="1741" y="1014"/>
                      </a:lnTo>
                      <a:lnTo>
                        <a:pt x="1741" y="1014"/>
                      </a:lnTo>
                      <a:lnTo>
                        <a:pt x="1741" y="1009"/>
                      </a:lnTo>
                      <a:lnTo>
                        <a:pt x="1741" y="1009"/>
                      </a:lnTo>
                      <a:lnTo>
                        <a:pt x="1743" y="987"/>
                      </a:lnTo>
                      <a:lnTo>
                        <a:pt x="1747" y="965"/>
                      </a:lnTo>
                      <a:lnTo>
                        <a:pt x="1753" y="944"/>
                      </a:lnTo>
                      <a:lnTo>
                        <a:pt x="1761" y="923"/>
                      </a:lnTo>
                      <a:lnTo>
                        <a:pt x="1770" y="903"/>
                      </a:lnTo>
                      <a:lnTo>
                        <a:pt x="1783" y="884"/>
                      </a:lnTo>
                      <a:lnTo>
                        <a:pt x="1796" y="866"/>
                      </a:lnTo>
                      <a:lnTo>
                        <a:pt x="1812" y="849"/>
                      </a:lnTo>
                      <a:lnTo>
                        <a:pt x="1812" y="849"/>
                      </a:lnTo>
                      <a:lnTo>
                        <a:pt x="1829" y="835"/>
                      </a:lnTo>
                      <a:lnTo>
                        <a:pt x="1847" y="821"/>
                      </a:lnTo>
                      <a:lnTo>
                        <a:pt x="1867" y="810"/>
                      </a:lnTo>
                      <a:lnTo>
                        <a:pt x="1887" y="800"/>
                      </a:lnTo>
                      <a:lnTo>
                        <a:pt x="1909" y="792"/>
                      </a:lnTo>
                      <a:lnTo>
                        <a:pt x="1930" y="787"/>
                      </a:lnTo>
                      <a:lnTo>
                        <a:pt x="1953" y="784"/>
                      </a:lnTo>
                      <a:lnTo>
                        <a:pt x="1976" y="783"/>
                      </a:lnTo>
                      <a:lnTo>
                        <a:pt x="1976" y="783"/>
                      </a:lnTo>
                      <a:lnTo>
                        <a:pt x="1976" y="783"/>
                      </a:lnTo>
                      <a:lnTo>
                        <a:pt x="1976" y="783"/>
                      </a:lnTo>
                      <a:lnTo>
                        <a:pt x="1999" y="784"/>
                      </a:lnTo>
                      <a:lnTo>
                        <a:pt x="2023" y="787"/>
                      </a:lnTo>
                      <a:lnTo>
                        <a:pt x="2044" y="792"/>
                      </a:lnTo>
                      <a:lnTo>
                        <a:pt x="2065" y="800"/>
                      </a:lnTo>
                      <a:lnTo>
                        <a:pt x="2086" y="810"/>
                      </a:lnTo>
                      <a:lnTo>
                        <a:pt x="2105" y="821"/>
                      </a:lnTo>
                      <a:lnTo>
                        <a:pt x="2124" y="835"/>
                      </a:lnTo>
                      <a:lnTo>
                        <a:pt x="2141" y="849"/>
                      </a:lnTo>
                      <a:lnTo>
                        <a:pt x="2141" y="849"/>
                      </a:lnTo>
                      <a:lnTo>
                        <a:pt x="2157" y="866"/>
                      </a:lnTo>
                      <a:lnTo>
                        <a:pt x="2170" y="884"/>
                      </a:lnTo>
                      <a:lnTo>
                        <a:pt x="2181" y="902"/>
                      </a:lnTo>
                      <a:lnTo>
                        <a:pt x="2191" y="923"/>
                      </a:lnTo>
                      <a:lnTo>
                        <a:pt x="2199" y="943"/>
                      </a:lnTo>
                      <a:lnTo>
                        <a:pt x="2206" y="964"/>
                      </a:lnTo>
                      <a:lnTo>
                        <a:pt x="2209" y="987"/>
                      </a:lnTo>
                      <a:lnTo>
                        <a:pt x="2212" y="1009"/>
                      </a:lnTo>
                      <a:lnTo>
                        <a:pt x="2212" y="1009"/>
                      </a:lnTo>
                      <a:lnTo>
                        <a:pt x="2212" y="1014"/>
                      </a:lnTo>
                      <a:lnTo>
                        <a:pt x="2258" y="1014"/>
                      </a:lnTo>
                      <a:lnTo>
                        <a:pt x="2258" y="1014"/>
                      </a:lnTo>
                      <a:lnTo>
                        <a:pt x="2271" y="1013"/>
                      </a:lnTo>
                      <a:lnTo>
                        <a:pt x="2284" y="1008"/>
                      </a:lnTo>
                      <a:lnTo>
                        <a:pt x="2295" y="1003"/>
                      </a:lnTo>
                      <a:lnTo>
                        <a:pt x="2305" y="994"/>
                      </a:lnTo>
                      <a:lnTo>
                        <a:pt x="2305" y="994"/>
                      </a:lnTo>
                      <a:lnTo>
                        <a:pt x="2313" y="985"/>
                      </a:lnTo>
                      <a:lnTo>
                        <a:pt x="2320" y="972"/>
                      </a:lnTo>
                      <a:lnTo>
                        <a:pt x="2323" y="960"/>
                      </a:lnTo>
                      <a:lnTo>
                        <a:pt x="2324" y="947"/>
                      </a:lnTo>
                      <a:lnTo>
                        <a:pt x="2324" y="741"/>
                      </a:lnTo>
                      <a:lnTo>
                        <a:pt x="2324" y="741"/>
                      </a:lnTo>
                      <a:lnTo>
                        <a:pt x="2323" y="727"/>
                      </a:lnTo>
                      <a:lnTo>
                        <a:pt x="2321" y="714"/>
                      </a:lnTo>
                      <a:lnTo>
                        <a:pt x="2318" y="704"/>
                      </a:lnTo>
                      <a:lnTo>
                        <a:pt x="2313" y="694"/>
                      </a:lnTo>
                      <a:lnTo>
                        <a:pt x="2307" y="685"/>
                      </a:lnTo>
                      <a:lnTo>
                        <a:pt x="2302" y="677"/>
                      </a:lnTo>
                      <a:lnTo>
                        <a:pt x="2292" y="664"/>
                      </a:lnTo>
                      <a:lnTo>
                        <a:pt x="2292" y="664"/>
                      </a:lnTo>
                      <a:lnTo>
                        <a:pt x="2279" y="651"/>
                      </a:lnTo>
                      <a:lnTo>
                        <a:pt x="2267" y="639"/>
                      </a:lnTo>
                      <a:lnTo>
                        <a:pt x="2253" y="627"/>
                      </a:lnTo>
                      <a:lnTo>
                        <a:pt x="2240" y="617"/>
                      </a:lnTo>
                      <a:lnTo>
                        <a:pt x="2213" y="598"/>
                      </a:lnTo>
                      <a:lnTo>
                        <a:pt x="2189" y="582"/>
                      </a:lnTo>
                      <a:lnTo>
                        <a:pt x="2189" y="582"/>
                      </a:lnTo>
                      <a:close/>
                      <a:moveTo>
                        <a:pt x="1821" y="599"/>
                      </a:moveTo>
                      <a:lnTo>
                        <a:pt x="1821" y="362"/>
                      </a:lnTo>
                      <a:lnTo>
                        <a:pt x="1913" y="362"/>
                      </a:lnTo>
                      <a:lnTo>
                        <a:pt x="1913" y="362"/>
                      </a:lnTo>
                      <a:lnTo>
                        <a:pt x="1929" y="364"/>
                      </a:lnTo>
                      <a:lnTo>
                        <a:pt x="1937" y="365"/>
                      </a:lnTo>
                      <a:lnTo>
                        <a:pt x="1945" y="367"/>
                      </a:lnTo>
                      <a:lnTo>
                        <a:pt x="1952" y="371"/>
                      </a:lnTo>
                      <a:lnTo>
                        <a:pt x="1958" y="374"/>
                      </a:lnTo>
                      <a:lnTo>
                        <a:pt x="1972" y="383"/>
                      </a:lnTo>
                      <a:lnTo>
                        <a:pt x="1984" y="394"/>
                      </a:lnTo>
                      <a:lnTo>
                        <a:pt x="1997" y="409"/>
                      </a:lnTo>
                      <a:lnTo>
                        <a:pt x="2008" y="426"/>
                      </a:lnTo>
                      <a:lnTo>
                        <a:pt x="2018" y="446"/>
                      </a:lnTo>
                      <a:lnTo>
                        <a:pt x="2018" y="446"/>
                      </a:lnTo>
                      <a:lnTo>
                        <a:pt x="2027" y="464"/>
                      </a:lnTo>
                      <a:lnTo>
                        <a:pt x="2034" y="483"/>
                      </a:lnTo>
                      <a:lnTo>
                        <a:pt x="2041" y="504"/>
                      </a:lnTo>
                      <a:lnTo>
                        <a:pt x="2045" y="524"/>
                      </a:lnTo>
                      <a:lnTo>
                        <a:pt x="2050" y="544"/>
                      </a:lnTo>
                      <a:lnTo>
                        <a:pt x="2053" y="563"/>
                      </a:lnTo>
                      <a:lnTo>
                        <a:pt x="2055" y="581"/>
                      </a:lnTo>
                      <a:lnTo>
                        <a:pt x="2056" y="599"/>
                      </a:lnTo>
                      <a:lnTo>
                        <a:pt x="1821" y="59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13">
                  <a:extLst>
                    <a:ext uri="{FF2B5EF4-FFF2-40B4-BE49-F238E27FC236}">
                      <a16:creationId xmlns:a16="http://schemas.microsoft.com/office/drawing/2014/main" id="{24882C8F-C75E-AAA9-95C0-5D49F1694E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57350" y="1331913"/>
                  <a:ext cx="187325" cy="187325"/>
                </a:xfrm>
                <a:custGeom>
                  <a:avLst/>
                  <a:gdLst/>
                  <a:ahLst/>
                  <a:cxnLst>
                    <a:cxn ang="0">
                      <a:pos x="351" y="155"/>
                    </a:cxn>
                    <a:cxn ang="0">
                      <a:pos x="337" y="105"/>
                    </a:cxn>
                    <a:cxn ang="0">
                      <a:pos x="310" y="64"/>
                    </a:cxn>
                    <a:cxn ang="0">
                      <a:pos x="273" y="30"/>
                    </a:cxn>
                    <a:cxn ang="0">
                      <a:pos x="228" y="8"/>
                    </a:cxn>
                    <a:cxn ang="0">
                      <a:pos x="176" y="0"/>
                    </a:cxn>
                    <a:cxn ang="0">
                      <a:pos x="141" y="4"/>
                    </a:cxn>
                    <a:cxn ang="0">
                      <a:pos x="93" y="22"/>
                    </a:cxn>
                    <a:cxn ang="0">
                      <a:pos x="54" y="51"/>
                    </a:cxn>
                    <a:cxn ang="0">
                      <a:pos x="23" y="91"/>
                    </a:cxn>
                    <a:cxn ang="0">
                      <a:pos x="4" y="138"/>
                    </a:cxn>
                    <a:cxn ang="0">
                      <a:pos x="0" y="173"/>
                    </a:cxn>
                    <a:cxn ang="0">
                      <a:pos x="0" y="177"/>
                    </a:cxn>
                    <a:cxn ang="0">
                      <a:pos x="3" y="213"/>
                    </a:cxn>
                    <a:cxn ang="0">
                      <a:pos x="21" y="262"/>
                    </a:cxn>
                    <a:cxn ang="0">
                      <a:pos x="51" y="302"/>
                    </a:cxn>
                    <a:cxn ang="0">
                      <a:pos x="92" y="333"/>
                    </a:cxn>
                    <a:cxn ang="0">
                      <a:pos x="140" y="351"/>
                    </a:cxn>
                    <a:cxn ang="0">
                      <a:pos x="176" y="354"/>
                    </a:cxn>
                    <a:cxn ang="0">
                      <a:pos x="229" y="346"/>
                    </a:cxn>
                    <a:cxn ang="0">
                      <a:pos x="275" y="324"/>
                    </a:cxn>
                    <a:cxn ang="0">
                      <a:pos x="313" y="290"/>
                    </a:cxn>
                    <a:cxn ang="0">
                      <a:pos x="340" y="246"/>
                    </a:cxn>
                    <a:cxn ang="0">
                      <a:pos x="352" y="195"/>
                    </a:cxn>
                    <a:cxn ang="0">
                      <a:pos x="352" y="173"/>
                    </a:cxn>
                    <a:cxn ang="0">
                      <a:pos x="352" y="173"/>
                    </a:cxn>
                    <a:cxn ang="0">
                      <a:pos x="168" y="251"/>
                    </a:cxn>
                    <a:cxn ang="0">
                      <a:pos x="148" y="245"/>
                    </a:cxn>
                    <a:cxn ang="0">
                      <a:pos x="125" y="229"/>
                    </a:cxn>
                    <a:cxn ang="0">
                      <a:pos x="109" y="205"/>
                    </a:cxn>
                    <a:cxn ang="0">
                      <a:pos x="104" y="185"/>
                    </a:cxn>
                    <a:cxn ang="0">
                      <a:pos x="104" y="173"/>
                    </a:cxn>
                    <a:cxn ang="0">
                      <a:pos x="104" y="171"/>
                    </a:cxn>
                    <a:cxn ang="0">
                      <a:pos x="119" y="133"/>
                    </a:cxn>
                    <a:cxn ang="0">
                      <a:pos x="150" y="110"/>
                    </a:cxn>
                    <a:cxn ang="0">
                      <a:pos x="176" y="105"/>
                    </a:cxn>
                    <a:cxn ang="0">
                      <a:pos x="215" y="115"/>
                    </a:cxn>
                    <a:cxn ang="0">
                      <a:pos x="241" y="145"/>
                    </a:cxn>
                    <a:cxn ang="0">
                      <a:pos x="248" y="171"/>
                    </a:cxn>
                    <a:cxn ang="0">
                      <a:pos x="250" y="177"/>
                    </a:cxn>
                    <a:cxn ang="0">
                      <a:pos x="247" y="192"/>
                    </a:cxn>
                    <a:cxn ang="0">
                      <a:pos x="241" y="212"/>
                    </a:cxn>
                    <a:cxn ang="0">
                      <a:pos x="217" y="238"/>
                    </a:cxn>
                    <a:cxn ang="0">
                      <a:pos x="198" y="247"/>
                    </a:cxn>
                    <a:cxn ang="0">
                      <a:pos x="176" y="251"/>
                    </a:cxn>
                  </a:cxnLst>
                  <a:rect l="0" t="0" r="r" b="b"/>
                  <a:pathLst>
                    <a:path w="353" h="354">
                      <a:moveTo>
                        <a:pt x="352" y="173"/>
                      </a:moveTo>
                      <a:lnTo>
                        <a:pt x="352" y="173"/>
                      </a:lnTo>
                      <a:lnTo>
                        <a:pt x="351" y="155"/>
                      </a:lnTo>
                      <a:lnTo>
                        <a:pt x="348" y="138"/>
                      </a:lnTo>
                      <a:lnTo>
                        <a:pt x="343" y="121"/>
                      </a:lnTo>
                      <a:lnTo>
                        <a:pt x="337" y="105"/>
                      </a:lnTo>
                      <a:lnTo>
                        <a:pt x="330" y="91"/>
                      </a:lnTo>
                      <a:lnTo>
                        <a:pt x="321" y="76"/>
                      </a:lnTo>
                      <a:lnTo>
                        <a:pt x="310" y="64"/>
                      </a:lnTo>
                      <a:lnTo>
                        <a:pt x="299" y="51"/>
                      </a:lnTo>
                      <a:lnTo>
                        <a:pt x="287" y="40"/>
                      </a:lnTo>
                      <a:lnTo>
                        <a:pt x="273" y="30"/>
                      </a:lnTo>
                      <a:lnTo>
                        <a:pt x="259" y="22"/>
                      </a:lnTo>
                      <a:lnTo>
                        <a:pt x="244" y="14"/>
                      </a:lnTo>
                      <a:lnTo>
                        <a:pt x="228" y="8"/>
                      </a:lnTo>
                      <a:lnTo>
                        <a:pt x="211" y="4"/>
                      </a:lnTo>
                      <a:lnTo>
                        <a:pt x="194" y="2"/>
                      </a:lnTo>
                      <a:lnTo>
                        <a:pt x="176" y="0"/>
                      </a:lnTo>
                      <a:lnTo>
                        <a:pt x="176" y="0"/>
                      </a:lnTo>
                      <a:lnTo>
                        <a:pt x="158" y="2"/>
                      </a:lnTo>
                      <a:lnTo>
                        <a:pt x="141" y="4"/>
                      </a:lnTo>
                      <a:lnTo>
                        <a:pt x="125" y="8"/>
                      </a:lnTo>
                      <a:lnTo>
                        <a:pt x="109" y="14"/>
                      </a:lnTo>
                      <a:lnTo>
                        <a:pt x="93" y="22"/>
                      </a:lnTo>
                      <a:lnTo>
                        <a:pt x="80" y="30"/>
                      </a:lnTo>
                      <a:lnTo>
                        <a:pt x="66" y="40"/>
                      </a:lnTo>
                      <a:lnTo>
                        <a:pt x="54" y="51"/>
                      </a:lnTo>
                      <a:lnTo>
                        <a:pt x="42" y="64"/>
                      </a:lnTo>
                      <a:lnTo>
                        <a:pt x="32" y="76"/>
                      </a:lnTo>
                      <a:lnTo>
                        <a:pt x="23" y="91"/>
                      </a:lnTo>
                      <a:lnTo>
                        <a:pt x="15" y="105"/>
                      </a:lnTo>
                      <a:lnTo>
                        <a:pt x="10" y="121"/>
                      </a:lnTo>
                      <a:lnTo>
                        <a:pt x="4" y="138"/>
                      </a:lnTo>
                      <a:lnTo>
                        <a:pt x="2" y="155"/>
                      </a:lnTo>
                      <a:lnTo>
                        <a:pt x="0" y="173"/>
                      </a:lnTo>
                      <a:lnTo>
                        <a:pt x="0" y="173"/>
                      </a:lnTo>
                      <a:lnTo>
                        <a:pt x="0" y="173"/>
                      </a:lnTo>
                      <a:lnTo>
                        <a:pt x="0" y="173"/>
                      </a:lnTo>
                      <a:lnTo>
                        <a:pt x="0" y="177"/>
                      </a:lnTo>
                      <a:lnTo>
                        <a:pt x="0" y="177"/>
                      </a:lnTo>
                      <a:lnTo>
                        <a:pt x="1" y="195"/>
                      </a:lnTo>
                      <a:lnTo>
                        <a:pt x="3" y="213"/>
                      </a:lnTo>
                      <a:lnTo>
                        <a:pt x="7" y="230"/>
                      </a:lnTo>
                      <a:lnTo>
                        <a:pt x="13" y="246"/>
                      </a:lnTo>
                      <a:lnTo>
                        <a:pt x="21" y="262"/>
                      </a:lnTo>
                      <a:lnTo>
                        <a:pt x="30" y="276"/>
                      </a:lnTo>
                      <a:lnTo>
                        <a:pt x="40" y="290"/>
                      </a:lnTo>
                      <a:lnTo>
                        <a:pt x="51" y="302"/>
                      </a:lnTo>
                      <a:lnTo>
                        <a:pt x="64" y="314"/>
                      </a:lnTo>
                      <a:lnTo>
                        <a:pt x="77" y="324"/>
                      </a:lnTo>
                      <a:lnTo>
                        <a:pt x="92" y="333"/>
                      </a:lnTo>
                      <a:lnTo>
                        <a:pt x="108" y="341"/>
                      </a:lnTo>
                      <a:lnTo>
                        <a:pt x="123" y="346"/>
                      </a:lnTo>
                      <a:lnTo>
                        <a:pt x="140" y="351"/>
                      </a:lnTo>
                      <a:lnTo>
                        <a:pt x="158" y="353"/>
                      </a:lnTo>
                      <a:lnTo>
                        <a:pt x="176" y="354"/>
                      </a:lnTo>
                      <a:lnTo>
                        <a:pt x="176" y="354"/>
                      </a:lnTo>
                      <a:lnTo>
                        <a:pt x="194" y="353"/>
                      </a:lnTo>
                      <a:lnTo>
                        <a:pt x="212" y="351"/>
                      </a:lnTo>
                      <a:lnTo>
                        <a:pt x="229" y="346"/>
                      </a:lnTo>
                      <a:lnTo>
                        <a:pt x="245" y="341"/>
                      </a:lnTo>
                      <a:lnTo>
                        <a:pt x="261" y="333"/>
                      </a:lnTo>
                      <a:lnTo>
                        <a:pt x="275" y="324"/>
                      </a:lnTo>
                      <a:lnTo>
                        <a:pt x="289" y="314"/>
                      </a:lnTo>
                      <a:lnTo>
                        <a:pt x="301" y="302"/>
                      </a:lnTo>
                      <a:lnTo>
                        <a:pt x="313" y="290"/>
                      </a:lnTo>
                      <a:lnTo>
                        <a:pt x="323" y="276"/>
                      </a:lnTo>
                      <a:lnTo>
                        <a:pt x="332" y="262"/>
                      </a:lnTo>
                      <a:lnTo>
                        <a:pt x="340" y="246"/>
                      </a:lnTo>
                      <a:lnTo>
                        <a:pt x="345" y="230"/>
                      </a:lnTo>
                      <a:lnTo>
                        <a:pt x="350" y="213"/>
                      </a:lnTo>
                      <a:lnTo>
                        <a:pt x="352" y="195"/>
                      </a:lnTo>
                      <a:lnTo>
                        <a:pt x="353" y="177"/>
                      </a:lnTo>
                      <a:lnTo>
                        <a:pt x="353" y="177"/>
                      </a:lnTo>
                      <a:lnTo>
                        <a:pt x="352" y="173"/>
                      </a:lnTo>
                      <a:lnTo>
                        <a:pt x="352" y="173"/>
                      </a:lnTo>
                      <a:lnTo>
                        <a:pt x="352" y="173"/>
                      </a:lnTo>
                      <a:lnTo>
                        <a:pt x="352" y="173"/>
                      </a:lnTo>
                      <a:close/>
                      <a:moveTo>
                        <a:pt x="176" y="251"/>
                      </a:moveTo>
                      <a:lnTo>
                        <a:pt x="176" y="251"/>
                      </a:lnTo>
                      <a:lnTo>
                        <a:pt x="168" y="251"/>
                      </a:lnTo>
                      <a:lnTo>
                        <a:pt x="162" y="249"/>
                      </a:lnTo>
                      <a:lnTo>
                        <a:pt x="155" y="247"/>
                      </a:lnTo>
                      <a:lnTo>
                        <a:pt x="148" y="245"/>
                      </a:lnTo>
                      <a:lnTo>
                        <a:pt x="141" y="242"/>
                      </a:lnTo>
                      <a:lnTo>
                        <a:pt x="136" y="238"/>
                      </a:lnTo>
                      <a:lnTo>
                        <a:pt x="125" y="229"/>
                      </a:lnTo>
                      <a:lnTo>
                        <a:pt x="116" y="218"/>
                      </a:lnTo>
                      <a:lnTo>
                        <a:pt x="112" y="212"/>
                      </a:lnTo>
                      <a:lnTo>
                        <a:pt x="109" y="205"/>
                      </a:lnTo>
                      <a:lnTo>
                        <a:pt x="107" y="199"/>
                      </a:lnTo>
                      <a:lnTo>
                        <a:pt x="105" y="192"/>
                      </a:lnTo>
                      <a:lnTo>
                        <a:pt x="104" y="185"/>
                      </a:lnTo>
                      <a:lnTo>
                        <a:pt x="103" y="177"/>
                      </a:lnTo>
                      <a:lnTo>
                        <a:pt x="103" y="177"/>
                      </a:lnTo>
                      <a:lnTo>
                        <a:pt x="104" y="173"/>
                      </a:lnTo>
                      <a:lnTo>
                        <a:pt x="104" y="173"/>
                      </a:lnTo>
                      <a:lnTo>
                        <a:pt x="104" y="171"/>
                      </a:lnTo>
                      <a:lnTo>
                        <a:pt x="104" y="171"/>
                      </a:lnTo>
                      <a:lnTo>
                        <a:pt x="108" y="157"/>
                      </a:lnTo>
                      <a:lnTo>
                        <a:pt x="112" y="145"/>
                      </a:lnTo>
                      <a:lnTo>
                        <a:pt x="119" y="133"/>
                      </a:lnTo>
                      <a:lnTo>
                        <a:pt x="128" y="123"/>
                      </a:lnTo>
                      <a:lnTo>
                        <a:pt x="138" y="115"/>
                      </a:lnTo>
                      <a:lnTo>
                        <a:pt x="150" y="110"/>
                      </a:lnTo>
                      <a:lnTo>
                        <a:pt x="163" y="106"/>
                      </a:lnTo>
                      <a:lnTo>
                        <a:pt x="176" y="105"/>
                      </a:lnTo>
                      <a:lnTo>
                        <a:pt x="176" y="105"/>
                      </a:lnTo>
                      <a:lnTo>
                        <a:pt x="190" y="106"/>
                      </a:lnTo>
                      <a:lnTo>
                        <a:pt x="202" y="110"/>
                      </a:lnTo>
                      <a:lnTo>
                        <a:pt x="215" y="115"/>
                      </a:lnTo>
                      <a:lnTo>
                        <a:pt x="225" y="123"/>
                      </a:lnTo>
                      <a:lnTo>
                        <a:pt x="234" y="133"/>
                      </a:lnTo>
                      <a:lnTo>
                        <a:pt x="241" y="145"/>
                      </a:lnTo>
                      <a:lnTo>
                        <a:pt x="245" y="157"/>
                      </a:lnTo>
                      <a:lnTo>
                        <a:pt x="248" y="171"/>
                      </a:lnTo>
                      <a:lnTo>
                        <a:pt x="248" y="171"/>
                      </a:lnTo>
                      <a:lnTo>
                        <a:pt x="248" y="173"/>
                      </a:lnTo>
                      <a:lnTo>
                        <a:pt x="248" y="173"/>
                      </a:lnTo>
                      <a:lnTo>
                        <a:pt x="250" y="177"/>
                      </a:lnTo>
                      <a:lnTo>
                        <a:pt x="250" y="177"/>
                      </a:lnTo>
                      <a:lnTo>
                        <a:pt x="248" y="185"/>
                      </a:lnTo>
                      <a:lnTo>
                        <a:pt x="247" y="192"/>
                      </a:lnTo>
                      <a:lnTo>
                        <a:pt x="246" y="200"/>
                      </a:lnTo>
                      <a:lnTo>
                        <a:pt x="243" y="205"/>
                      </a:lnTo>
                      <a:lnTo>
                        <a:pt x="241" y="212"/>
                      </a:lnTo>
                      <a:lnTo>
                        <a:pt x="236" y="218"/>
                      </a:lnTo>
                      <a:lnTo>
                        <a:pt x="228" y="229"/>
                      </a:lnTo>
                      <a:lnTo>
                        <a:pt x="217" y="238"/>
                      </a:lnTo>
                      <a:lnTo>
                        <a:pt x="211" y="242"/>
                      </a:lnTo>
                      <a:lnTo>
                        <a:pt x="205" y="245"/>
                      </a:lnTo>
                      <a:lnTo>
                        <a:pt x="198" y="247"/>
                      </a:lnTo>
                      <a:lnTo>
                        <a:pt x="191" y="249"/>
                      </a:lnTo>
                      <a:lnTo>
                        <a:pt x="184" y="251"/>
                      </a:lnTo>
                      <a:lnTo>
                        <a:pt x="176" y="251"/>
                      </a:lnTo>
                      <a:lnTo>
                        <a:pt x="176" y="2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4">
                  <a:extLst>
                    <a:ext uri="{FF2B5EF4-FFF2-40B4-BE49-F238E27FC236}">
                      <a16:creationId xmlns:a16="http://schemas.microsoft.com/office/drawing/2014/main" id="{FDA39C99-CB7C-4B5B-8480-C1D3B12250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900" y="1331913"/>
                  <a:ext cx="187325" cy="187325"/>
                </a:xfrm>
                <a:custGeom>
                  <a:avLst/>
                  <a:gdLst/>
                  <a:ahLst/>
                  <a:cxnLst>
                    <a:cxn ang="0">
                      <a:pos x="353" y="173"/>
                    </a:cxn>
                    <a:cxn ang="0">
                      <a:pos x="353" y="171"/>
                    </a:cxn>
                    <a:cxn ang="0">
                      <a:pos x="343" y="120"/>
                    </a:cxn>
                    <a:cxn ang="0">
                      <a:pos x="321" y="76"/>
                    </a:cxn>
                    <a:cxn ang="0">
                      <a:pos x="287" y="40"/>
                    </a:cxn>
                    <a:cxn ang="0">
                      <a:pos x="244" y="14"/>
                    </a:cxn>
                    <a:cxn ang="0">
                      <a:pos x="195" y="2"/>
                    </a:cxn>
                    <a:cxn ang="0">
                      <a:pos x="175" y="0"/>
                    </a:cxn>
                    <a:cxn ang="0">
                      <a:pos x="154" y="3"/>
                    </a:cxn>
                    <a:cxn ang="0">
                      <a:pos x="112" y="13"/>
                    </a:cxn>
                    <a:cxn ang="0">
                      <a:pos x="83" y="28"/>
                    </a:cxn>
                    <a:cxn ang="0">
                      <a:pos x="56" y="49"/>
                    </a:cxn>
                    <a:cxn ang="0">
                      <a:pos x="35" y="74"/>
                    </a:cxn>
                    <a:cxn ang="0">
                      <a:pos x="17" y="103"/>
                    </a:cxn>
                    <a:cxn ang="0">
                      <a:pos x="5" y="136"/>
                    </a:cxn>
                    <a:cxn ang="0">
                      <a:pos x="1" y="171"/>
                    </a:cxn>
                    <a:cxn ang="0">
                      <a:pos x="1" y="173"/>
                    </a:cxn>
                    <a:cxn ang="0">
                      <a:pos x="1" y="195"/>
                    </a:cxn>
                    <a:cxn ang="0">
                      <a:pos x="14" y="246"/>
                    </a:cxn>
                    <a:cxn ang="0">
                      <a:pos x="40" y="290"/>
                    </a:cxn>
                    <a:cxn ang="0">
                      <a:pos x="79" y="324"/>
                    </a:cxn>
                    <a:cxn ang="0">
                      <a:pos x="125" y="346"/>
                    </a:cxn>
                    <a:cxn ang="0">
                      <a:pos x="177" y="354"/>
                    </a:cxn>
                    <a:cxn ang="0">
                      <a:pos x="213" y="351"/>
                    </a:cxn>
                    <a:cxn ang="0">
                      <a:pos x="261" y="333"/>
                    </a:cxn>
                    <a:cxn ang="0">
                      <a:pos x="302" y="302"/>
                    </a:cxn>
                    <a:cxn ang="0">
                      <a:pos x="332" y="262"/>
                    </a:cxn>
                    <a:cxn ang="0">
                      <a:pos x="350" y="213"/>
                    </a:cxn>
                    <a:cxn ang="0">
                      <a:pos x="353" y="177"/>
                    </a:cxn>
                    <a:cxn ang="0">
                      <a:pos x="104" y="173"/>
                    </a:cxn>
                    <a:cxn ang="0">
                      <a:pos x="106" y="169"/>
                    </a:cxn>
                    <a:cxn ang="0">
                      <a:pos x="109" y="155"/>
                    </a:cxn>
                    <a:cxn ang="0">
                      <a:pos x="129" y="123"/>
                    </a:cxn>
                    <a:cxn ang="0">
                      <a:pos x="164" y="106"/>
                    </a:cxn>
                    <a:cxn ang="0">
                      <a:pos x="190" y="106"/>
                    </a:cxn>
                    <a:cxn ang="0">
                      <a:pos x="224" y="123"/>
                    </a:cxn>
                    <a:cxn ang="0">
                      <a:pos x="245" y="155"/>
                    </a:cxn>
                    <a:cxn ang="0">
                      <a:pos x="249" y="169"/>
                    </a:cxn>
                    <a:cxn ang="0">
                      <a:pos x="250" y="173"/>
                    </a:cxn>
                    <a:cxn ang="0">
                      <a:pos x="250" y="185"/>
                    </a:cxn>
                    <a:cxn ang="0">
                      <a:pos x="244" y="205"/>
                    </a:cxn>
                    <a:cxn ang="0">
                      <a:pos x="228" y="229"/>
                    </a:cxn>
                    <a:cxn ang="0">
                      <a:pos x="205" y="245"/>
                    </a:cxn>
                    <a:cxn ang="0">
                      <a:pos x="184" y="251"/>
                    </a:cxn>
                    <a:cxn ang="0">
                      <a:pos x="170" y="251"/>
                    </a:cxn>
                    <a:cxn ang="0">
                      <a:pos x="148" y="245"/>
                    </a:cxn>
                    <a:cxn ang="0">
                      <a:pos x="126" y="229"/>
                    </a:cxn>
                    <a:cxn ang="0">
                      <a:pos x="110" y="205"/>
                    </a:cxn>
                    <a:cxn ang="0">
                      <a:pos x="104" y="185"/>
                    </a:cxn>
                  </a:cxnLst>
                  <a:rect l="0" t="0" r="r" b="b"/>
                  <a:pathLst>
                    <a:path w="353" h="354">
                      <a:moveTo>
                        <a:pt x="353" y="177"/>
                      </a:moveTo>
                      <a:lnTo>
                        <a:pt x="353" y="177"/>
                      </a:lnTo>
                      <a:lnTo>
                        <a:pt x="353" y="173"/>
                      </a:lnTo>
                      <a:lnTo>
                        <a:pt x="353" y="173"/>
                      </a:lnTo>
                      <a:lnTo>
                        <a:pt x="353" y="171"/>
                      </a:lnTo>
                      <a:lnTo>
                        <a:pt x="353" y="171"/>
                      </a:lnTo>
                      <a:lnTo>
                        <a:pt x="351" y="153"/>
                      </a:lnTo>
                      <a:lnTo>
                        <a:pt x="348" y="136"/>
                      </a:lnTo>
                      <a:lnTo>
                        <a:pt x="343" y="120"/>
                      </a:lnTo>
                      <a:lnTo>
                        <a:pt x="338" y="104"/>
                      </a:lnTo>
                      <a:lnTo>
                        <a:pt x="330" y="89"/>
                      </a:lnTo>
                      <a:lnTo>
                        <a:pt x="321" y="76"/>
                      </a:lnTo>
                      <a:lnTo>
                        <a:pt x="311" y="62"/>
                      </a:lnTo>
                      <a:lnTo>
                        <a:pt x="299" y="50"/>
                      </a:lnTo>
                      <a:lnTo>
                        <a:pt x="287" y="40"/>
                      </a:lnTo>
                      <a:lnTo>
                        <a:pt x="273" y="30"/>
                      </a:lnTo>
                      <a:lnTo>
                        <a:pt x="259" y="21"/>
                      </a:lnTo>
                      <a:lnTo>
                        <a:pt x="244" y="14"/>
                      </a:lnTo>
                      <a:lnTo>
                        <a:pt x="228" y="8"/>
                      </a:lnTo>
                      <a:lnTo>
                        <a:pt x="211" y="4"/>
                      </a:lnTo>
                      <a:lnTo>
                        <a:pt x="195" y="2"/>
                      </a:lnTo>
                      <a:lnTo>
                        <a:pt x="177" y="0"/>
                      </a:lnTo>
                      <a:lnTo>
                        <a:pt x="177" y="0"/>
                      </a:lnTo>
                      <a:lnTo>
                        <a:pt x="175" y="0"/>
                      </a:lnTo>
                      <a:lnTo>
                        <a:pt x="175" y="0"/>
                      </a:lnTo>
                      <a:lnTo>
                        <a:pt x="164" y="2"/>
                      </a:lnTo>
                      <a:lnTo>
                        <a:pt x="154" y="3"/>
                      </a:lnTo>
                      <a:lnTo>
                        <a:pt x="143" y="4"/>
                      </a:lnTo>
                      <a:lnTo>
                        <a:pt x="133" y="6"/>
                      </a:lnTo>
                      <a:lnTo>
                        <a:pt x="112" y="13"/>
                      </a:lnTo>
                      <a:lnTo>
                        <a:pt x="93" y="22"/>
                      </a:lnTo>
                      <a:lnTo>
                        <a:pt x="93" y="22"/>
                      </a:lnTo>
                      <a:lnTo>
                        <a:pt x="83" y="28"/>
                      </a:lnTo>
                      <a:lnTo>
                        <a:pt x="74" y="34"/>
                      </a:lnTo>
                      <a:lnTo>
                        <a:pt x="65" y="41"/>
                      </a:lnTo>
                      <a:lnTo>
                        <a:pt x="56" y="49"/>
                      </a:lnTo>
                      <a:lnTo>
                        <a:pt x="48" y="57"/>
                      </a:lnTo>
                      <a:lnTo>
                        <a:pt x="41" y="65"/>
                      </a:lnTo>
                      <a:lnTo>
                        <a:pt x="35" y="74"/>
                      </a:lnTo>
                      <a:lnTo>
                        <a:pt x="28" y="83"/>
                      </a:lnTo>
                      <a:lnTo>
                        <a:pt x="22" y="93"/>
                      </a:lnTo>
                      <a:lnTo>
                        <a:pt x="17" y="103"/>
                      </a:lnTo>
                      <a:lnTo>
                        <a:pt x="13" y="113"/>
                      </a:lnTo>
                      <a:lnTo>
                        <a:pt x="9" y="124"/>
                      </a:lnTo>
                      <a:lnTo>
                        <a:pt x="5" y="136"/>
                      </a:lnTo>
                      <a:lnTo>
                        <a:pt x="3" y="147"/>
                      </a:lnTo>
                      <a:lnTo>
                        <a:pt x="2" y="158"/>
                      </a:lnTo>
                      <a:lnTo>
                        <a:pt x="1" y="171"/>
                      </a:lnTo>
                      <a:lnTo>
                        <a:pt x="1" y="171"/>
                      </a:lnTo>
                      <a:lnTo>
                        <a:pt x="1" y="173"/>
                      </a:lnTo>
                      <a:lnTo>
                        <a:pt x="1" y="173"/>
                      </a:lnTo>
                      <a:lnTo>
                        <a:pt x="0" y="177"/>
                      </a:lnTo>
                      <a:lnTo>
                        <a:pt x="0" y="177"/>
                      </a:lnTo>
                      <a:lnTo>
                        <a:pt x="1" y="195"/>
                      </a:lnTo>
                      <a:lnTo>
                        <a:pt x="4" y="213"/>
                      </a:lnTo>
                      <a:lnTo>
                        <a:pt x="8" y="230"/>
                      </a:lnTo>
                      <a:lnTo>
                        <a:pt x="14" y="246"/>
                      </a:lnTo>
                      <a:lnTo>
                        <a:pt x="21" y="262"/>
                      </a:lnTo>
                      <a:lnTo>
                        <a:pt x="30" y="276"/>
                      </a:lnTo>
                      <a:lnTo>
                        <a:pt x="40" y="290"/>
                      </a:lnTo>
                      <a:lnTo>
                        <a:pt x="52" y="302"/>
                      </a:lnTo>
                      <a:lnTo>
                        <a:pt x="64" y="314"/>
                      </a:lnTo>
                      <a:lnTo>
                        <a:pt x="79" y="324"/>
                      </a:lnTo>
                      <a:lnTo>
                        <a:pt x="92" y="333"/>
                      </a:lnTo>
                      <a:lnTo>
                        <a:pt x="108" y="341"/>
                      </a:lnTo>
                      <a:lnTo>
                        <a:pt x="125" y="346"/>
                      </a:lnTo>
                      <a:lnTo>
                        <a:pt x="142" y="351"/>
                      </a:lnTo>
                      <a:lnTo>
                        <a:pt x="159" y="353"/>
                      </a:lnTo>
                      <a:lnTo>
                        <a:pt x="177" y="354"/>
                      </a:lnTo>
                      <a:lnTo>
                        <a:pt x="177" y="354"/>
                      </a:lnTo>
                      <a:lnTo>
                        <a:pt x="195" y="353"/>
                      </a:lnTo>
                      <a:lnTo>
                        <a:pt x="213" y="351"/>
                      </a:lnTo>
                      <a:lnTo>
                        <a:pt x="229" y="346"/>
                      </a:lnTo>
                      <a:lnTo>
                        <a:pt x="245" y="341"/>
                      </a:lnTo>
                      <a:lnTo>
                        <a:pt x="261" y="333"/>
                      </a:lnTo>
                      <a:lnTo>
                        <a:pt x="276" y="324"/>
                      </a:lnTo>
                      <a:lnTo>
                        <a:pt x="289" y="314"/>
                      </a:lnTo>
                      <a:lnTo>
                        <a:pt x="302" y="302"/>
                      </a:lnTo>
                      <a:lnTo>
                        <a:pt x="313" y="290"/>
                      </a:lnTo>
                      <a:lnTo>
                        <a:pt x="323" y="276"/>
                      </a:lnTo>
                      <a:lnTo>
                        <a:pt x="332" y="262"/>
                      </a:lnTo>
                      <a:lnTo>
                        <a:pt x="340" y="246"/>
                      </a:lnTo>
                      <a:lnTo>
                        <a:pt x="345" y="230"/>
                      </a:lnTo>
                      <a:lnTo>
                        <a:pt x="350" y="213"/>
                      </a:lnTo>
                      <a:lnTo>
                        <a:pt x="352" y="195"/>
                      </a:lnTo>
                      <a:lnTo>
                        <a:pt x="353" y="177"/>
                      </a:lnTo>
                      <a:lnTo>
                        <a:pt x="353" y="177"/>
                      </a:lnTo>
                      <a:close/>
                      <a:moveTo>
                        <a:pt x="104" y="177"/>
                      </a:moveTo>
                      <a:lnTo>
                        <a:pt x="104" y="177"/>
                      </a:lnTo>
                      <a:lnTo>
                        <a:pt x="104" y="173"/>
                      </a:lnTo>
                      <a:lnTo>
                        <a:pt x="104" y="173"/>
                      </a:lnTo>
                      <a:lnTo>
                        <a:pt x="106" y="169"/>
                      </a:lnTo>
                      <a:lnTo>
                        <a:pt x="106" y="169"/>
                      </a:lnTo>
                      <a:lnTo>
                        <a:pt x="106" y="168"/>
                      </a:lnTo>
                      <a:lnTo>
                        <a:pt x="106" y="168"/>
                      </a:lnTo>
                      <a:lnTo>
                        <a:pt x="109" y="155"/>
                      </a:lnTo>
                      <a:lnTo>
                        <a:pt x="114" y="142"/>
                      </a:lnTo>
                      <a:lnTo>
                        <a:pt x="121" y="132"/>
                      </a:lnTo>
                      <a:lnTo>
                        <a:pt x="129" y="123"/>
                      </a:lnTo>
                      <a:lnTo>
                        <a:pt x="139" y="115"/>
                      </a:lnTo>
                      <a:lnTo>
                        <a:pt x="151" y="110"/>
                      </a:lnTo>
                      <a:lnTo>
                        <a:pt x="164" y="106"/>
                      </a:lnTo>
                      <a:lnTo>
                        <a:pt x="177" y="105"/>
                      </a:lnTo>
                      <a:lnTo>
                        <a:pt x="177" y="105"/>
                      </a:lnTo>
                      <a:lnTo>
                        <a:pt x="190" y="106"/>
                      </a:lnTo>
                      <a:lnTo>
                        <a:pt x="202" y="110"/>
                      </a:lnTo>
                      <a:lnTo>
                        <a:pt x="214" y="115"/>
                      </a:lnTo>
                      <a:lnTo>
                        <a:pt x="224" y="123"/>
                      </a:lnTo>
                      <a:lnTo>
                        <a:pt x="233" y="132"/>
                      </a:lnTo>
                      <a:lnTo>
                        <a:pt x="240" y="142"/>
                      </a:lnTo>
                      <a:lnTo>
                        <a:pt x="245" y="155"/>
                      </a:lnTo>
                      <a:lnTo>
                        <a:pt x="249" y="168"/>
                      </a:lnTo>
                      <a:lnTo>
                        <a:pt x="249" y="168"/>
                      </a:lnTo>
                      <a:lnTo>
                        <a:pt x="249" y="169"/>
                      </a:lnTo>
                      <a:lnTo>
                        <a:pt x="249" y="169"/>
                      </a:lnTo>
                      <a:lnTo>
                        <a:pt x="250" y="173"/>
                      </a:lnTo>
                      <a:lnTo>
                        <a:pt x="250" y="173"/>
                      </a:lnTo>
                      <a:lnTo>
                        <a:pt x="250" y="177"/>
                      </a:lnTo>
                      <a:lnTo>
                        <a:pt x="250" y="177"/>
                      </a:lnTo>
                      <a:lnTo>
                        <a:pt x="250" y="185"/>
                      </a:lnTo>
                      <a:lnTo>
                        <a:pt x="249" y="192"/>
                      </a:lnTo>
                      <a:lnTo>
                        <a:pt x="246" y="200"/>
                      </a:lnTo>
                      <a:lnTo>
                        <a:pt x="244" y="205"/>
                      </a:lnTo>
                      <a:lnTo>
                        <a:pt x="241" y="212"/>
                      </a:lnTo>
                      <a:lnTo>
                        <a:pt x="237" y="218"/>
                      </a:lnTo>
                      <a:lnTo>
                        <a:pt x="228" y="229"/>
                      </a:lnTo>
                      <a:lnTo>
                        <a:pt x="217" y="238"/>
                      </a:lnTo>
                      <a:lnTo>
                        <a:pt x="211" y="242"/>
                      </a:lnTo>
                      <a:lnTo>
                        <a:pt x="205" y="245"/>
                      </a:lnTo>
                      <a:lnTo>
                        <a:pt x="198" y="247"/>
                      </a:lnTo>
                      <a:lnTo>
                        <a:pt x="191" y="249"/>
                      </a:lnTo>
                      <a:lnTo>
                        <a:pt x="184" y="251"/>
                      </a:lnTo>
                      <a:lnTo>
                        <a:pt x="177" y="251"/>
                      </a:lnTo>
                      <a:lnTo>
                        <a:pt x="177" y="251"/>
                      </a:lnTo>
                      <a:lnTo>
                        <a:pt x="170" y="251"/>
                      </a:lnTo>
                      <a:lnTo>
                        <a:pt x="162" y="249"/>
                      </a:lnTo>
                      <a:lnTo>
                        <a:pt x="155" y="247"/>
                      </a:lnTo>
                      <a:lnTo>
                        <a:pt x="148" y="245"/>
                      </a:lnTo>
                      <a:lnTo>
                        <a:pt x="143" y="242"/>
                      </a:lnTo>
                      <a:lnTo>
                        <a:pt x="136" y="238"/>
                      </a:lnTo>
                      <a:lnTo>
                        <a:pt x="126" y="229"/>
                      </a:lnTo>
                      <a:lnTo>
                        <a:pt x="117" y="218"/>
                      </a:lnTo>
                      <a:lnTo>
                        <a:pt x="114" y="212"/>
                      </a:lnTo>
                      <a:lnTo>
                        <a:pt x="110" y="205"/>
                      </a:lnTo>
                      <a:lnTo>
                        <a:pt x="108" y="199"/>
                      </a:lnTo>
                      <a:lnTo>
                        <a:pt x="106" y="192"/>
                      </a:lnTo>
                      <a:lnTo>
                        <a:pt x="104" y="185"/>
                      </a:lnTo>
                      <a:lnTo>
                        <a:pt x="104" y="177"/>
                      </a:lnTo>
                      <a:lnTo>
                        <a:pt x="104" y="17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0C0847B-95D8-CCA9-07E2-3D164C79152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908699" y="3197554"/>
                <a:ext cx="792000" cy="748356"/>
                <a:chOff x="4294977" y="95033"/>
                <a:chExt cx="810432" cy="128016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9C2F7DE-E880-2B1B-0B39-432B572544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73600" y="153494"/>
                  <a:ext cx="655198" cy="11611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2B76B88-232F-5EA4-B7AE-0158710177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048" y="250262"/>
                  <a:ext cx="100799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6061E08-A35B-02B7-0B82-6081B04BC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217" y="250262"/>
                  <a:ext cx="98782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92509D0-90AA-F327-1E37-CE5EBF10F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370" y="250262"/>
                  <a:ext cx="102815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9313FD1-5D73-FD30-A2D1-812E4687A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9535" y="250262"/>
                  <a:ext cx="102815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33561EC-4CA9-4DE7-7BB4-D103C6F803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048" y="397424"/>
                  <a:ext cx="100799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611E6-298A-2066-ABAE-0703527B7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217" y="397424"/>
                  <a:ext cx="98782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014A431-4830-B9C1-168E-3A16BF4DB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370" y="397424"/>
                  <a:ext cx="102815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0596BE2-DBC5-C1E1-0486-485E7E374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9535" y="397424"/>
                  <a:ext cx="102815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9F863E0-7B91-008D-9F96-CF67CE4D3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048" y="542573"/>
                  <a:ext cx="100799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DC7B4FE-2F73-3758-770C-C8C90BDC3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217" y="542573"/>
                  <a:ext cx="98782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D39176-0A16-3EA4-0F8C-D826B0A0E0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370" y="542573"/>
                  <a:ext cx="102815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3B08E01-80C2-9135-7233-093B03F8A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9535" y="542573"/>
                  <a:ext cx="102815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004FC10-FB2D-5B5E-A6F3-4EE82BB315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048" y="689735"/>
                  <a:ext cx="100799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CC83153-4F83-30FD-D120-2EF9E3C189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217" y="689735"/>
                  <a:ext cx="98782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57A111F-8CE1-7713-6700-A4B8BDEDC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370" y="689735"/>
                  <a:ext cx="102815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9AF22A1-27E9-3FAD-16AD-59029418D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9535" y="689735"/>
                  <a:ext cx="102815" cy="10281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01ADEC8-DEEE-C99A-3CE5-00859B530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048" y="838916"/>
                  <a:ext cx="100799" cy="9878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A9F05FF-CE61-C6A1-9CA9-096AFD8016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217" y="838916"/>
                  <a:ext cx="98782" cy="9878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5ECEAA9-33C4-F70F-75E0-3D50B3AD90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370" y="838916"/>
                  <a:ext cx="102815" cy="9878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4A12828-517E-FC20-07C7-EF85AC23D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9535" y="838916"/>
                  <a:ext cx="102815" cy="9878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AE3BF8DB-7BF5-A596-3471-BC1D60DBF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048" y="984065"/>
                  <a:ext cx="100799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1549834-0D9C-1FBF-6C02-4A2B13704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7217" y="984065"/>
                  <a:ext cx="98782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3FEF964-E568-5279-B8ED-3A0C97808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2370" y="984065"/>
                  <a:ext cx="102815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FC04EEB-F3FE-D3EA-9CE5-279ECD2AB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69535" y="984065"/>
                  <a:ext cx="102815" cy="100795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9AEF195-89E1-CEC5-0AE6-9F6652B74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0289" y="95033"/>
                  <a:ext cx="479808" cy="826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24DB81-CE30-927C-D435-81177F878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4977" y="1328823"/>
                  <a:ext cx="810432" cy="463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nivers 45 Light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BE767DB-C931-FA49-9007-A65CC1C92E52}"/>
                  </a:ext>
                </a:extLst>
              </p:cNvPr>
              <p:cNvSpPr txBox="1"/>
              <p:nvPr/>
            </p:nvSpPr>
            <p:spPr>
              <a:xfrm>
                <a:off x="7047557" y="1978961"/>
                <a:ext cx="1609742" cy="317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>
                    <a:solidFill>
                      <a:prstClr val="white"/>
                    </a:solidFill>
                    <a:latin typeface="KPMG Bold"/>
                    <a:cs typeface="Arial" pitchFamily="34" charset="0"/>
                  </a:rPr>
                  <a:t>Core activities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PMG Bold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8A315AC-87CB-519C-36E1-BD0BD398B28B}"/>
                  </a:ext>
                </a:extLst>
              </p:cNvPr>
              <p:cNvGrpSpPr/>
              <p:nvPr/>
            </p:nvGrpSpPr>
            <p:grpSpPr>
              <a:xfrm>
                <a:off x="7090762" y="3426182"/>
                <a:ext cx="1609743" cy="417113"/>
                <a:chOff x="863689" y="2632083"/>
                <a:chExt cx="1659279" cy="417113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2203D04-8A88-692F-042C-0B487BD966B1}"/>
                    </a:ext>
                  </a:extLst>
                </p:cNvPr>
                <p:cNvSpPr txBox="1"/>
                <p:nvPr/>
              </p:nvSpPr>
              <p:spPr>
                <a:xfrm>
                  <a:off x="863689" y="2910697"/>
                  <a:ext cx="1652803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E1CFE7A-F706-70FF-5A82-B26B6BF34938}"/>
                    </a:ext>
                  </a:extLst>
                </p:cNvPr>
                <p:cNvSpPr txBox="1"/>
                <p:nvPr/>
              </p:nvSpPr>
              <p:spPr>
                <a:xfrm>
                  <a:off x="863690" y="2632083"/>
                  <a:ext cx="165927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Arial" pitchFamily="34" charset="0"/>
                    </a:rPr>
                    <a:t>Facilities</a:t>
                  </a:r>
                </a:p>
              </p:txBody>
            </p:sp>
          </p:grpSp>
          <p:sp>
            <p:nvSpPr>
              <p:cNvPr id="29" name="Arrow: Curved Down 28">
                <a:extLst>
                  <a:ext uri="{FF2B5EF4-FFF2-40B4-BE49-F238E27FC236}">
                    <a16:creationId xmlns:a16="http://schemas.microsoft.com/office/drawing/2014/main" id="{F0785683-F01C-D5DC-0675-410B181125CC}"/>
                  </a:ext>
                </a:extLst>
              </p:cNvPr>
              <p:cNvSpPr/>
              <p:nvPr/>
            </p:nvSpPr>
            <p:spPr>
              <a:xfrm>
                <a:off x="5797814" y="3071039"/>
                <a:ext cx="756000" cy="354070"/>
              </a:xfrm>
              <a:prstGeom prst="curvedDownArrow">
                <a:avLst/>
              </a:prstGeom>
              <a:solidFill>
                <a:schemeClr val="tx2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Arrow: Curved Down 29">
                <a:extLst>
                  <a:ext uri="{FF2B5EF4-FFF2-40B4-BE49-F238E27FC236}">
                    <a16:creationId xmlns:a16="http://schemas.microsoft.com/office/drawing/2014/main" id="{276D3A6F-1447-86D1-5735-180D3B5A467B}"/>
                  </a:ext>
                </a:extLst>
              </p:cNvPr>
              <p:cNvSpPr/>
              <p:nvPr/>
            </p:nvSpPr>
            <p:spPr>
              <a:xfrm rot="10800000">
                <a:off x="5773111" y="3527716"/>
                <a:ext cx="756000" cy="354068"/>
              </a:xfrm>
              <a:prstGeom prst="curvedDownArrow">
                <a:avLst/>
              </a:prstGeom>
              <a:solidFill>
                <a:schemeClr val="tx2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7">
                <a:extLst>
                  <a:ext uri="{FF2B5EF4-FFF2-40B4-BE49-F238E27FC236}">
                    <a16:creationId xmlns:a16="http://schemas.microsoft.com/office/drawing/2014/main" id="{89BCAA18-54DD-6C7D-9CE4-1C1157B9C2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31143" y="1005823"/>
                <a:ext cx="753582" cy="524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172721" marR="0" lvl="0" indent="-172721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F5F5F"/>
                  </a:buClr>
                  <a:buSzPct val="85000"/>
                  <a:buFontTx/>
                  <a:buNone/>
                  <a:tabLst/>
                  <a:defRPr/>
                </a:pPr>
                <a:r>
                  <a:rPr kumimoji="0" lang="en-CA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338D"/>
                    </a:solidFill>
                    <a:effectLst/>
                    <a:uLnTx/>
                    <a:uFillTx/>
                    <a:latin typeface="KPMG Bold"/>
                    <a:ea typeface="+mn-ea"/>
                    <a:cs typeface="+mn-cs"/>
                  </a:rPr>
                  <a:t>Supply</a:t>
                </a:r>
              </a:p>
            </p:txBody>
          </p:sp>
          <p:sp>
            <p:nvSpPr>
              <p:cNvPr id="32" name="Rectangle 8">
                <a:extLst>
                  <a:ext uri="{FF2B5EF4-FFF2-40B4-BE49-F238E27FC236}">
                    <a16:creationId xmlns:a16="http://schemas.microsoft.com/office/drawing/2014/main" id="{AD980F76-C6D6-5052-43A6-F8901F8FF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27159" y="969239"/>
                <a:ext cx="3907790" cy="524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172721" marR="0" lvl="0" indent="-172721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F5F5F"/>
                  </a:buClr>
                  <a:buSzPct val="85000"/>
                  <a:buFontTx/>
                  <a:buNone/>
                  <a:tabLst/>
                  <a:defRPr/>
                </a:pPr>
                <a:r>
                  <a:rPr kumimoji="0" lang="en-CA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338D"/>
                    </a:solidFill>
                    <a:effectLst/>
                    <a:uLnTx/>
                    <a:uFillTx/>
                    <a:latin typeface="KPMG Bold"/>
                    <a:ea typeface="+mn-ea"/>
                    <a:cs typeface="+mn-cs"/>
                  </a:rPr>
                  <a:t>Demand (volume + profile)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B7A21DC-CA88-EA2E-E34E-447C4C8F43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79395" y="1474232"/>
                <a:ext cx="4500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47E4575-8F3B-7DFE-1311-182AEEDE87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0770" y="1474232"/>
                <a:ext cx="45360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</p:grpSp>
        <p:pic>
          <p:nvPicPr>
            <p:cNvPr id="138" name="Picture 137" descr="A white logo on a black background&#10;&#10;Description automatically generated">
              <a:extLst>
                <a:ext uri="{FF2B5EF4-FFF2-40B4-BE49-F238E27FC236}">
                  <a16:creationId xmlns:a16="http://schemas.microsoft.com/office/drawing/2014/main" id="{8AAC3307-0A4F-FE9B-90A0-E5171F46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46234" y="1768867"/>
              <a:ext cx="804254" cy="804254"/>
            </a:xfrm>
            <a:prstGeom prst="rect">
              <a:avLst/>
            </a:prstGeom>
          </p:spPr>
        </p:pic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5029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9FEDCB5D-5604-0612-761C-109F74442F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96559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683764D-1D18-6D48-9149-9AD681FC55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3"/>
          <a:stretch/>
        </p:blipFill>
        <p:spPr>
          <a:xfrm>
            <a:off x="9389402" y="1941063"/>
            <a:ext cx="1808268" cy="2103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55631-0FA7-45A4-86EC-C6D28E68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Agenda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C8CCC-94A7-48EE-B81A-3C297614A600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8509" r="20905"/>
          <a:stretch/>
        </p:blipFill>
        <p:spPr>
          <a:xfrm>
            <a:off x="998400" y="1941063"/>
            <a:ext cx="1820398" cy="2103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180B7E-CD2C-47E5-ACA7-E65590E6485E}"/>
              </a:ext>
            </a:extLst>
          </p:cNvPr>
          <p:cNvSpPr txBox="1">
            <a:spLocks/>
          </p:cNvSpPr>
          <p:nvPr/>
        </p:nvSpPr>
        <p:spPr>
          <a:xfrm>
            <a:off x="2164470" y="3236372"/>
            <a:ext cx="609513" cy="68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0" dirty="0">
                <a:solidFill>
                  <a:schemeClr val="tx2"/>
                </a:solidFill>
                <a:latin typeface="+mj-lt"/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F534A9-A176-43CF-B2EF-0E90622B98D5}"/>
              </a:ext>
            </a:extLst>
          </p:cNvPr>
          <p:cNvSpPr txBox="1"/>
          <p:nvPr/>
        </p:nvSpPr>
        <p:spPr>
          <a:xfrm>
            <a:off x="998401" y="4171619"/>
            <a:ext cx="1820218" cy="186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400" b="1">
                <a:solidFill>
                  <a:schemeClr val="tx2"/>
                </a:solidFill>
              </a:rPr>
              <a:t>Context of the study </a:t>
            </a:r>
          </a:p>
        </p:txBody>
      </p:sp>
      <p:pic>
        <p:nvPicPr>
          <p:cNvPr id="16" name="Picture 15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5BF4A8D8-D7FE-44EE-A18E-CD522172A4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157" t="15050" r="23371" b="28766"/>
          <a:stretch/>
        </p:blipFill>
        <p:spPr>
          <a:xfrm>
            <a:off x="3097161" y="1916880"/>
            <a:ext cx="1816355" cy="21036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52D4A5F-EB84-4E75-9291-ECD9AB237CAE}"/>
              </a:ext>
            </a:extLst>
          </p:cNvPr>
          <p:cNvSpPr txBox="1">
            <a:spLocks/>
          </p:cNvSpPr>
          <p:nvPr/>
        </p:nvSpPr>
        <p:spPr>
          <a:xfrm>
            <a:off x="4154049" y="3236372"/>
            <a:ext cx="609513" cy="68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0" dirty="0">
                <a:solidFill>
                  <a:schemeClr val="tx2"/>
                </a:solidFill>
                <a:latin typeface="+mj-lt"/>
              </a:rPr>
              <a:t>02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D6A14B-A433-44C1-9EAD-A235DD6B6007}"/>
              </a:ext>
            </a:extLst>
          </p:cNvPr>
          <p:cNvSpPr txBox="1">
            <a:spLocks/>
          </p:cNvSpPr>
          <p:nvPr/>
        </p:nvSpPr>
        <p:spPr>
          <a:xfrm>
            <a:off x="3097161" y="4147436"/>
            <a:ext cx="1820397" cy="234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400" b="1" dirty="0">
                <a:solidFill>
                  <a:schemeClr val="tx2"/>
                </a:solidFill>
              </a:rPr>
              <a:t>Our approach</a:t>
            </a:r>
            <a:r>
              <a:rPr lang="en-GB" sz="12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FF81EA8-D7C0-4C2D-8FE0-651B89B47CA6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9343" r="29749"/>
          <a:stretch/>
        </p:blipFill>
        <p:spPr>
          <a:xfrm>
            <a:off x="5195886" y="1941063"/>
            <a:ext cx="1812348" cy="210367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F8AE041-0778-4720-8711-2F492A5DF1C2}"/>
              </a:ext>
            </a:extLst>
          </p:cNvPr>
          <p:cNvSpPr txBox="1">
            <a:spLocks/>
          </p:cNvSpPr>
          <p:nvPr/>
        </p:nvSpPr>
        <p:spPr>
          <a:xfrm>
            <a:off x="6225819" y="3236372"/>
            <a:ext cx="609513" cy="68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0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AE508A-B15E-40C6-84EB-36453E10432E}"/>
              </a:ext>
            </a:extLst>
          </p:cNvPr>
          <p:cNvSpPr txBox="1">
            <a:spLocks/>
          </p:cNvSpPr>
          <p:nvPr/>
        </p:nvSpPr>
        <p:spPr>
          <a:xfrm>
            <a:off x="5195886" y="4171619"/>
            <a:ext cx="1812169" cy="186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400" b="1">
                <a:solidFill>
                  <a:schemeClr val="tx2"/>
                </a:solidFill>
              </a:rPr>
              <a:t>Key messages</a:t>
            </a:r>
          </a:p>
        </p:txBody>
      </p:sp>
      <p:pic>
        <p:nvPicPr>
          <p:cNvPr id="18" name="Picture 17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436CA886-D87C-470A-AF45-12F69AB98C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131" r="12247"/>
          <a:stretch/>
        </p:blipFill>
        <p:spPr>
          <a:xfrm>
            <a:off x="7294685" y="1941063"/>
            <a:ext cx="1808268" cy="210367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8D0042-A033-4A36-B4E2-26BBCF9D84B7}"/>
              </a:ext>
            </a:extLst>
          </p:cNvPr>
          <p:cNvSpPr txBox="1">
            <a:spLocks/>
          </p:cNvSpPr>
          <p:nvPr/>
        </p:nvSpPr>
        <p:spPr>
          <a:xfrm>
            <a:off x="8297590" y="3236372"/>
            <a:ext cx="609513" cy="68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0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91BB10-9D98-4670-8B6E-21F253A112A4}"/>
              </a:ext>
            </a:extLst>
          </p:cNvPr>
          <p:cNvSpPr txBox="1">
            <a:spLocks/>
          </p:cNvSpPr>
          <p:nvPr/>
        </p:nvSpPr>
        <p:spPr>
          <a:xfrm>
            <a:off x="7294685" y="4171619"/>
            <a:ext cx="1820397" cy="186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400" b="1">
                <a:solidFill>
                  <a:schemeClr val="tx2"/>
                </a:solidFill>
              </a:rPr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CB66D-0991-5600-4B05-521517A95E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431F22-BAF6-28F5-BBBD-7AB23DF03DFF}"/>
              </a:ext>
            </a:extLst>
          </p:cNvPr>
          <p:cNvSpPr txBox="1">
            <a:spLocks/>
          </p:cNvSpPr>
          <p:nvPr/>
        </p:nvSpPr>
        <p:spPr>
          <a:xfrm>
            <a:off x="10400182" y="3236372"/>
            <a:ext cx="609513" cy="6842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0" dirty="0">
                <a:solidFill>
                  <a:schemeClr val="bg1"/>
                </a:solidFill>
                <a:latin typeface="+mj-lt"/>
              </a:rPr>
              <a:t>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6E291-6B51-B650-F9D0-62D80AA5A5B7}"/>
              </a:ext>
            </a:extLst>
          </p:cNvPr>
          <p:cNvSpPr txBox="1">
            <a:spLocks/>
          </p:cNvSpPr>
          <p:nvPr/>
        </p:nvSpPr>
        <p:spPr>
          <a:xfrm>
            <a:off x="9389402" y="4171619"/>
            <a:ext cx="1820397" cy="493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400" b="1" dirty="0">
                <a:solidFill>
                  <a:schemeClr val="tx2"/>
                </a:solidFill>
              </a:rPr>
              <a:t>How can KPMG help Energy Managers?</a:t>
            </a:r>
          </a:p>
        </p:txBody>
      </p:sp>
    </p:spTree>
    <p:extLst>
      <p:ext uri="{BB962C8B-B14F-4D97-AF65-F5344CB8AC3E}">
        <p14:creationId xmlns:p14="http://schemas.microsoft.com/office/powerpoint/2010/main" val="2927565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E7970DC-FBB2-487E-A69B-3312F23B0F0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E7970DC-FBB2-487E-A69B-3312F23B0F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itle 26">
            <a:extLst>
              <a:ext uri="{FF2B5EF4-FFF2-40B4-BE49-F238E27FC236}">
                <a16:creationId xmlns:a16="http://schemas.microsoft.com/office/drawing/2014/main" id="{D8C96477-76D2-C4F2-AE04-B70F928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93" y="386595"/>
            <a:ext cx="10821600" cy="615553"/>
          </a:xfrm>
        </p:spPr>
        <p:txBody>
          <a:bodyPr vert="horz"/>
          <a:lstStyle/>
          <a:p>
            <a:r>
              <a:rPr lang="en-GB" sz="4000" dirty="0"/>
              <a:t>… as a basis for your future energy strategy</a:t>
            </a:r>
            <a:endParaRPr lang="nl-BE" sz="4000" dirty="0">
              <a:solidFill>
                <a:schemeClr val="accent2">
                  <a:lumMod val="100000"/>
                </a:schemeClr>
              </a:solidFill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3E562A28-6B8A-645B-8310-B939DB007F94}"/>
              </a:ext>
            </a:extLst>
          </p:cNvPr>
          <p:cNvGrpSpPr/>
          <p:nvPr/>
        </p:nvGrpSpPr>
        <p:grpSpPr>
          <a:xfrm>
            <a:off x="685200" y="1478685"/>
            <a:ext cx="10821600" cy="4730522"/>
            <a:chOff x="1007150" y="1103546"/>
            <a:chExt cx="10414553" cy="473052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CBEC27-FE4D-5F0D-3BA1-3DB29EAB44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9235" y="3674280"/>
              <a:ext cx="10044000" cy="113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B6E0A89-CEC0-4983-2520-74E863C432FF}"/>
                </a:ext>
              </a:extLst>
            </p:cNvPr>
            <p:cNvGrpSpPr/>
            <p:nvPr/>
          </p:nvGrpSpPr>
          <p:grpSpPr>
            <a:xfrm>
              <a:off x="3432584" y="3889048"/>
              <a:ext cx="2294440" cy="1945020"/>
              <a:chOff x="4275971" y="1820987"/>
              <a:chExt cx="3640058" cy="3531988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1D3EF38E-3220-B769-5915-DCBE8DEB814B}"/>
                  </a:ext>
                </a:extLst>
              </p:cNvPr>
              <p:cNvGrpSpPr/>
              <p:nvPr/>
            </p:nvGrpSpPr>
            <p:grpSpPr>
              <a:xfrm>
                <a:off x="4275971" y="1820987"/>
                <a:ext cx="3640058" cy="3531988"/>
                <a:chOff x="3799903" y="3031557"/>
                <a:chExt cx="1460897" cy="1417525"/>
              </a:xfrm>
            </p:grpSpPr>
            <p:sp>
              <p:nvSpPr>
                <p:cNvPr id="163" name="Freeform 19">
                  <a:extLst>
                    <a:ext uri="{FF2B5EF4-FFF2-40B4-BE49-F238E27FC236}">
                      <a16:creationId xmlns:a16="http://schemas.microsoft.com/office/drawing/2014/main" id="{331CDBED-9ECF-954A-89D2-1B76CD608009}"/>
                    </a:ext>
                  </a:extLst>
                </p:cNvPr>
                <p:cNvSpPr/>
                <p:nvPr/>
              </p:nvSpPr>
              <p:spPr>
                <a:xfrm>
                  <a:off x="4038076" y="3031557"/>
                  <a:ext cx="973836" cy="911531"/>
                </a:xfrm>
                <a:custGeom>
                  <a:avLst/>
                  <a:gdLst>
                    <a:gd name="connsiteX0" fmla="*/ 1298448 w 1298448"/>
                    <a:gd name="connsiteY0" fmla="*/ 648860 h 1215375"/>
                    <a:gd name="connsiteX1" fmla="*/ 1297972 w 1298448"/>
                    <a:gd name="connsiteY1" fmla="*/ 674563 h 1215375"/>
                    <a:gd name="connsiteX2" fmla="*/ 981075 w 1298448"/>
                    <a:gd name="connsiteY2" fmla="*/ 592123 h 1215375"/>
                    <a:gd name="connsiteX3" fmla="*/ 656463 w 1298448"/>
                    <a:gd name="connsiteY3" fmla="*/ 679038 h 1215375"/>
                    <a:gd name="connsiteX4" fmla="*/ 332327 w 1298448"/>
                    <a:gd name="connsiteY4" fmla="*/ 1215375 h 1215375"/>
                    <a:gd name="connsiteX5" fmla="*/ 857 w 1298448"/>
                    <a:gd name="connsiteY5" fmla="*/ 682750 h 1215375"/>
                    <a:gd name="connsiteX6" fmla="*/ 0 w 1298448"/>
                    <a:gd name="connsiteY6" fmla="*/ 648955 h 1215375"/>
                    <a:gd name="connsiteX7" fmla="*/ 649319 w 1298448"/>
                    <a:gd name="connsiteY7" fmla="*/ 0 h 1215375"/>
                    <a:gd name="connsiteX8" fmla="*/ 1298448 w 1298448"/>
                    <a:gd name="connsiteY8" fmla="*/ 648860 h 121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98448" h="1215375">
                      <a:moveTo>
                        <a:pt x="1298448" y="648860"/>
                      </a:moveTo>
                      <a:cubicBezTo>
                        <a:pt x="1298448" y="657523"/>
                        <a:pt x="1298257" y="665996"/>
                        <a:pt x="1297972" y="674563"/>
                      </a:cubicBezTo>
                      <a:cubicBezTo>
                        <a:pt x="1204246" y="622015"/>
                        <a:pt x="1096137" y="592123"/>
                        <a:pt x="981075" y="592123"/>
                      </a:cubicBezTo>
                      <a:cubicBezTo>
                        <a:pt x="862775" y="592123"/>
                        <a:pt x="751999" y="623728"/>
                        <a:pt x="656463" y="679038"/>
                      </a:cubicBezTo>
                      <a:cubicBezTo>
                        <a:pt x="469297" y="787086"/>
                        <a:pt x="341185" y="985951"/>
                        <a:pt x="332327" y="1215375"/>
                      </a:cubicBezTo>
                      <a:cubicBezTo>
                        <a:pt x="143256" y="1109612"/>
                        <a:pt x="12573" y="911888"/>
                        <a:pt x="857" y="682750"/>
                      </a:cubicBezTo>
                      <a:cubicBezTo>
                        <a:pt x="286" y="671517"/>
                        <a:pt x="0" y="660284"/>
                        <a:pt x="0" y="648955"/>
                      </a:cubicBezTo>
                      <a:cubicBezTo>
                        <a:pt x="0" y="290540"/>
                        <a:pt x="290703" y="0"/>
                        <a:pt x="649319" y="0"/>
                      </a:cubicBezTo>
                      <a:cubicBezTo>
                        <a:pt x="1007840" y="-95"/>
                        <a:pt x="1298448" y="290540"/>
                        <a:pt x="1298448" y="6488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20">
                  <a:extLst>
                    <a:ext uri="{FF2B5EF4-FFF2-40B4-BE49-F238E27FC236}">
                      <a16:creationId xmlns:a16="http://schemas.microsoft.com/office/drawing/2014/main" id="{726E4CCE-9341-D9BE-FF19-3DD030CDBC76}"/>
                    </a:ext>
                  </a:extLst>
                </p:cNvPr>
                <p:cNvSpPr/>
                <p:nvPr/>
              </p:nvSpPr>
              <p:spPr>
                <a:xfrm>
                  <a:off x="4287321" y="3540835"/>
                  <a:ext cx="485918" cy="464084"/>
                </a:xfrm>
                <a:custGeom>
                  <a:avLst/>
                  <a:gdLst>
                    <a:gd name="connsiteX0" fmla="*/ 647890 w 647890"/>
                    <a:gd name="connsiteY0" fmla="*/ 528151 h 618778"/>
                    <a:gd name="connsiteX1" fmla="*/ 316897 w 647890"/>
                    <a:gd name="connsiteY1" fmla="*/ 618778 h 618778"/>
                    <a:gd name="connsiteX2" fmla="*/ 0 w 647890"/>
                    <a:gd name="connsiteY2" fmla="*/ 536338 h 618778"/>
                    <a:gd name="connsiteX3" fmla="*/ 324136 w 647890"/>
                    <a:gd name="connsiteY3" fmla="*/ 0 h 618778"/>
                    <a:gd name="connsiteX4" fmla="*/ 647890 w 647890"/>
                    <a:gd name="connsiteY4" fmla="*/ 528151 h 61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7890" h="618778">
                      <a:moveTo>
                        <a:pt x="647890" y="528151"/>
                      </a:moveTo>
                      <a:cubicBezTo>
                        <a:pt x="550926" y="585745"/>
                        <a:pt x="437769" y="618778"/>
                        <a:pt x="316897" y="618778"/>
                      </a:cubicBezTo>
                      <a:cubicBezTo>
                        <a:pt x="201835" y="618778"/>
                        <a:pt x="93726" y="588791"/>
                        <a:pt x="0" y="536338"/>
                      </a:cubicBezTo>
                      <a:cubicBezTo>
                        <a:pt x="8858" y="306914"/>
                        <a:pt x="136970" y="108048"/>
                        <a:pt x="324136" y="0"/>
                      </a:cubicBezTo>
                      <a:cubicBezTo>
                        <a:pt x="509016" y="106811"/>
                        <a:pt x="636175" y="302249"/>
                        <a:pt x="647890" y="52815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1">
                  <a:extLst>
                    <a:ext uri="{FF2B5EF4-FFF2-40B4-BE49-F238E27FC236}">
                      <a16:creationId xmlns:a16="http://schemas.microsoft.com/office/drawing/2014/main" id="{115B4A47-A216-D6C3-B980-106670D2D312}"/>
                    </a:ext>
                  </a:extLst>
                </p:cNvPr>
                <p:cNvSpPr/>
                <p:nvPr/>
              </p:nvSpPr>
              <p:spPr>
                <a:xfrm>
                  <a:off x="4530352" y="3475648"/>
                  <a:ext cx="730448" cy="973433"/>
                </a:xfrm>
                <a:custGeom>
                  <a:avLst/>
                  <a:gdLst>
                    <a:gd name="connsiteX0" fmla="*/ 973931 w 973931"/>
                    <a:gd name="connsiteY0" fmla="*/ 648956 h 1297910"/>
                    <a:gd name="connsiteX1" fmla="*/ 324612 w 973931"/>
                    <a:gd name="connsiteY1" fmla="*/ 1297911 h 1297910"/>
                    <a:gd name="connsiteX2" fmla="*/ 0 w 973931"/>
                    <a:gd name="connsiteY2" fmla="*/ 1210997 h 1297910"/>
                    <a:gd name="connsiteX3" fmla="*/ 324612 w 973931"/>
                    <a:gd name="connsiteY3" fmla="*/ 648956 h 1297910"/>
                    <a:gd name="connsiteX4" fmla="*/ 323755 w 973931"/>
                    <a:gd name="connsiteY4" fmla="*/ 615161 h 1297910"/>
                    <a:gd name="connsiteX5" fmla="*/ 0 w 973931"/>
                    <a:gd name="connsiteY5" fmla="*/ 86915 h 1297910"/>
                    <a:gd name="connsiteX6" fmla="*/ 324612 w 973931"/>
                    <a:gd name="connsiteY6" fmla="*/ 0 h 1297910"/>
                    <a:gd name="connsiteX7" fmla="*/ 641509 w 973931"/>
                    <a:gd name="connsiteY7" fmla="*/ 82440 h 1297910"/>
                    <a:gd name="connsiteX8" fmla="*/ 973931 w 973931"/>
                    <a:gd name="connsiteY8" fmla="*/ 648956 h 129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3931" h="1297910">
                      <a:moveTo>
                        <a:pt x="973931" y="648956"/>
                      </a:moveTo>
                      <a:cubicBezTo>
                        <a:pt x="973931" y="1007371"/>
                        <a:pt x="683229" y="1297911"/>
                        <a:pt x="324612" y="1297911"/>
                      </a:cubicBezTo>
                      <a:cubicBezTo>
                        <a:pt x="206312" y="1297911"/>
                        <a:pt x="95536" y="1266306"/>
                        <a:pt x="0" y="1210997"/>
                      </a:cubicBezTo>
                      <a:cubicBezTo>
                        <a:pt x="194024" y="1098855"/>
                        <a:pt x="324612" y="889137"/>
                        <a:pt x="324612" y="648956"/>
                      </a:cubicBezTo>
                      <a:cubicBezTo>
                        <a:pt x="324612" y="637532"/>
                        <a:pt x="324326" y="626394"/>
                        <a:pt x="323755" y="615161"/>
                      </a:cubicBezTo>
                      <a:cubicBezTo>
                        <a:pt x="312134" y="389164"/>
                        <a:pt x="184976" y="193725"/>
                        <a:pt x="0" y="86915"/>
                      </a:cubicBezTo>
                      <a:cubicBezTo>
                        <a:pt x="95441" y="31605"/>
                        <a:pt x="206312" y="0"/>
                        <a:pt x="324612" y="0"/>
                      </a:cubicBezTo>
                      <a:cubicBezTo>
                        <a:pt x="439674" y="0"/>
                        <a:pt x="547783" y="29892"/>
                        <a:pt x="641509" y="82440"/>
                      </a:cubicBezTo>
                      <a:cubicBezTo>
                        <a:pt x="839914" y="193440"/>
                        <a:pt x="973931" y="405538"/>
                        <a:pt x="973931" y="64895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2">
                  <a:extLst>
                    <a:ext uri="{FF2B5EF4-FFF2-40B4-BE49-F238E27FC236}">
                      <a16:creationId xmlns:a16="http://schemas.microsoft.com/office/drawing/2014/main" id="{5F90EB4B-4FF4-A04C-2D2E-AED7879BEFDE}"/>
                    </a:ext>
                  </a:extLst>
                </p:cNvPr>
                <p:cNvSpPr/>
                <p:nvPr/>
              </p:nvSpPr>
              <p:spPr>
                <a:xfrm>
                  <a:off x="3799903" y="3543620"/>
                  <a:ext cx="973979" cy="905462"/>
                </a:xfrm>
                <a:custGeom>
                  <a:avLst/>
                  <a:gdLst>
                    <a:gd name="connsiteX0" fmla="*/ 1298639 w 1298638"/>
                    <a:gd name="connsiteY0" fmla="*/ 558328 h 1207283"/>
                    <a:gd name="connsiteX1" fmla="*/ 974026 w 1298638"/>
                    <a:gd name="connsiteY1" fmla="*/ 1120369 h 1207283"/>
                    <a:gd name="connsiteX2" fmla="*/ 649319 w 1298638"/>
                    <a:gd name="connsiteY2" fmla="*/ 1207284 h 1207283"/>
                    <a:gd name="connsiteX3" fmla="*/ 0 w 1298638"/>
                    <a:gd name="connsiteY3" fmla="*/ 558328 h 1207283"/>
                    <a:gd name="connsiteX4" fmla="*/ 318325 w 1298638"/>
                    <a:gd name="connsiteY4" fmla="*/ 0 h 1207283"/>
                    <a:gd name="connsiteX5" fmla="*/ 649796 w 1298638"/>
                    <a:gd name="connsiteY5" fmla="*/ 532625 h 1207283"/>
                    <a:gd name="connsiteX6" fmla="*/ 966692 w 1298638"/>
                    <a:gd name="connsiteY6" fmla="*/ 615065 h 1207283"/>
                    <a:gd name="connsiteX7" fmla="*/ 1297686 w 1298638"/>
                    <a:gd name="connsiteY7" fmla="*/ 524438 h 1207283"/>
                    <a:gd name="connsiteX8" fmla="*/ 1298639 w 1298638"/>
                    <a:gd name="connsiteY8" fmla="*/ 558328 h 1207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98638" h="1207283">
                      <a:moveTo>
                        <a:pt x="1298639" y="558328"/>
                      </a:moveTo>
                      <a:cubicBezTo>
                        <a:pt x="1298639" y="798509"/>
                        <a:pt x="1168146" y="1008227"/>
                        <a:pt x="974026" y="1120369"/>
                      </a:cubicBezTo>
                      <a:cubicBezTo>
                        <a:pt x="878491" y="1175679"/>
                        <a:pt x="767620" y="1207284"/>
                        <a:pt x="649319" y="1207284"/>
                      </a:cubicBezTo>
                      <a:cubicBezTo>
                        <a:pt x="290703" y="1207284"/>
                        <a:pt x="0" y="916744"/>
                        <a:pt x="0" y="558328"/>
                      </a:cubicBezTo>
                      <a:cubicBezTo>
                        <a:pt x="0" y="320718"/>
                        <a:pt x="127635" y="112998"/>
                        <a:pt x="318325" y="0"/>
                      </a:cubicBezTo>
                      <a:cubicBezTo>
                        <a:pt x="330041" y="229043"/>
                        <a:pt x="460724" y="426862"/>
                        <a:pt x="649796" y="532625"/>
                      </a:cubicBezTo>
                      <a:cubicBezTo>
                        <a:pt x="743521" y="585174"/>
                        <a:pt x="851630" y="615065"/>
                        <a:pt x="966692" y="615065"/>
                      </a:cubicBezTo>
                      <a:cubicBezTo>
                        <a:pt x="1087564" y="615065"/>
                        <a:pt x="1200721" y="582032"/>
                        <a:pt x="1297686" y="524438"/>
                      </a:cubicBezTo>
                      <a:cubicBezTo>
                        <a:pt x="1298352" y="535671"/>
                        <a:pt x="1298639" y="546905"/>
                        <a:pt x="1298639" y="558328"/>
                      </a:cubicBezTo>
                      <a:close/>
                    </a:path>
                  </a:pathLst>
                </a:custGeom>
                <a:solidFill>
                  <a:srgbClr val="ACEA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3D72B052-5766-971B-ACC0-1BE5866E2EB9}"/>
                  </a:ext>
                </a:extLst>
              </p:cNvPr>
              <p:cNvSpPr txBox="1"/>
              <p:nvPr/>
            </p:nvSpPr>
            <p:spPr>
              <a:xfrm>
                <a:off x="4699621" y="4396470"/>
                <a:ext cx="1672722" cy="56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338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Cost impact/structure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4BB5DFF-8EE7-50B2-3350-9AE4B5DA8FFF}"/>
                  </a:ext>
                </a:extLst>
              </p:cNvPr>
              <p:cNvSpPr txBox="1"/>
              <p:nvPr/>
            </p:nvSpPr>
            <p:spPr>
              <a:xfrm>
                <a:off x="6852344" y="3593210"/>
                <a:ext cx="847032" cy="8584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Security of supply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870DE09-2CD4-1E05-824E-AF58979787A5}"/>
                  </a:ext>
                </a:extLst>
              </p:cNvPr>
              <p:cNvSpPr txBox="1"/>
              <p:nvPr/>
            </p:nvSpPr>
            <p:spPr>
              <a:xfrm>
                <a:off x="5186730" y="2621534"/>
                <a:ext cx="1774782" cy="270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Decarbonization</a:t>
                </a:r>
              </a:p>
            </p:txBody>
          </p:sp>
          <p:sp>
            <p:nvSpPr>
              <p:cNvPr id="145" name="Freeform 16">
                <a:extLst>
                  <a:ext uri="{FF2B5EF4-FFF2-40B4-BE49-F238E27FC236}">
                    <a16:creationId xmlns:a16="http://schemas.microsoft.com/office/drawing/2014/main" id="{5702CEEE-5FD9-74D4-B2E7-C3D2EE881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7876" y="4551747"/>
                <a:ext cx="419884" cy="565745"/>
              </a:xfrm>
              <a:custGeom>
                <a:avLst/>
                <a:gdLst/>
                <a:ahLst/>
                <a:cxnLst>
                  <a:cxn ang="0">
                    <a:pos x="307" y="953"/>
                  </a:cxn>
                  <a:cxn ang="0">
                    <a:pos x="278" y="854"/>
                  </a:cxn>
                  <a:cxn ang="0">
                    <a:pos x="290" y="753"/>
                  </a:cxn>
                  <a:cxn ang="0">
                    <a:pos x="354" y="646"/>
                  </a:cxn>
                  <a:cxn ang="0">
                    <a:pos x="463" y="579"/>
                  </a:cxn>
                  <a:cxn ang="0">
                    <a:pos x="568" y="570"/>
                  </a:cxn>
                  <a:cxn ang="0">
                    <a:pos x="688" y="614"/>
                  </a:cxn>
                  <a:cxn ang="0">
                    <a:pos x="773" y="705"/>
                  </a:cxn>
                  <a:cxn ang="0">
                    <a:pos x="804" y="831"/>
                  </a:cxn>
                  <a:cxn ang="0">
                    <a:pos x="575" y="936"/>
                  </a:cxn>
                  <a:cxn ang="0">
                    <a:pos x="583" y="819"/>
                  </a:cxn>
                  <a:cxn ang="0">
                    <a:pos x="612" y="776"/>
                  </a:cxn>
                  <a:cxn ang="0">
                    <a:pos x="600" y="724"/>
                  </a:cxn>
                  <a:cxn ang="0">
                    <a:pos x="541" y="692"/>
                  </a:cxn>
                  <a:cxn ang="0">
                    <a:pos x="490" y="713"/>
                  </a:cxn>
                  <a:cxn ang="0">
                    <a:pos x="469" y="764"/>
                  </a:cxn>
                  <a:cxn ang="0">
                    <a:pos x="493" y="816"/>
                  </a:cxn>
                  <a:cxn ang="0">
                    <a:pos x="505" y="936"/>
                  </a:cxn>
                  <a:cxn ang="0">
                    <a:pos x="330" y="328"/>
                  </a:cxn>
                  <a:cxn ang="0">
                    <a:pos x="356" y="227"/>
                  </a:cxn>
                  <a:cxn ang="0">
                    <a:pos x="423" y="154"/>
                  </a:cxn>
                  <a:cxn ang="0">
                    <a:pos x="520" y="118"/>
                  </a:cxn>
                  <a:cxn ang="0">
                    <a:pos x="604" y="128"/>
                  </a:cxn>
                  <a:cxn ang="0">
                    <a:pos x="690" y="179"/>
                  </a:cxn>
                  <a:cxn ang="0">
                    <a:pos x="741" y="265"/>
                  </a:cxn>
                  <a:cxn ang="0">
                    <a:pos x="751" y="421"/>
                  </a:cxn>
                  <a:cxn ang="0">
                    <a:pos x="867" y="328"/>
                  </a:cxn>
                  <a:cxn ang="0">
                    <a:pos x="842" y="200"/>
                  </a:cxn>
                  <a:cxn ang="0">
                    <a:pos x="749" y="76"/>
                  </a:cxn>
                  <a:cxn ang="0">
                    <a:pos x="606" y="8"/>
                  </a:cxn>
                  <a:cxn ang="0">
                    <a:pos x="474" y="8"/>
                  </a:cxn>
                  <a:cxn ang="0">
                    <a:pos x="333" y="76"/>
                  </a:cxn>
                  <a:cxn ang="0">
                    <a:pos x="240" y="200"/>
                  </a:cxn>
                  <a:cxn ang="0">
                    <a:pos x="213" y="515"/>
                  </a:cxn>
                  <a:cxn ang="0">
                    <a:pos x="330" y="421"/>
                  </a:cxn>
                  <a:cxn ang="0">
                    <a:pos x="232" y="768"/>
                  </a:cxn>
                  <a:cxn ang="0">
                    <a:pos x="299" y="631"/>
                  </a:cxn>
                  <a:cxn ang="0">
                    <a:pos x="419" y="541"/>
                  </a:cxn>
                  <a:cxn ang="0">
                    <a:pos x="541" y="516"/>
                  </a:cxn>
                  <a:cxn ang="0">
                    <a:pos x="692" y="555"/>
                  </a:cxn>
                  <a:cxn ang="0">
                    <a:pos x="802" y="655"/>
                  </a:cxn>
                  <a:cxn ang="0">
                    <a:pos x="853" y="800"/>
                  </a:cxn>
                  <a:cxn ang="0">
                    <a:pos x="953" y="918"/>
                  </a:cxn>
                  <a:cxn ang="0">
                    <a:pos x="962" y="829"/>
                  </a:cxn>
                  <a:cxn ang="0">
                    <a:pos x="913" y="629"/>
                  </a:cxn>
                  <a:cxn ang="0">
                    <a:pos x="777" y="480"/>
                  </a:cxn>
                  <a:cxn ang="0">
                    <a:pos x="585" y="410"/>
                  </a:cxn>
                  <a:cxn ang="0">
                    <a:pos x="415" y="427"/>
                  </a:cxn>
                  <a:cxn ang="0">
                    <a:pos x="244" y="532"/>
                  </a:cxn>
                  <a:cxn ang="0">
                    <a:pos x="139" y="705"/>
                  </a:cxn>
                  <a:cxn ang="0">
                    <a:pos x="122" y="863"/>
                  </a:cxn>
                  <a:cxn ang="0">
                    <a:pos x="162" y="1014"/>
                  </a:cxn>
                  <a:cxn ang="0">
                    <a:pos x="272" y="993"/>
                  </a:cxn>
                  <a:cxn ang="0">
                    <a:pos x="231" y="880"/>
                  </a:cxn>
                  <a:cxn ang="0">
                    <a:pos x="362" y="1160"/>
                  </a:cxn>
                  <a:cxn ang="0">
                    <a:pos x="671" y="1292"/>
                  </a:cxn>
                  <a:cxn ang="0">
                    <a:pos x="720" y="1109"/>
                  </a:cxn>
                </a:cxnLst>
                <a:rect l="0" t="0" r="r" b="b"/>
                <a:pathLst>
                  <a:path w="1084" h="1437">
                    <a:moveTo>
                      <a:pt x="371" y="962"/>
                    </a:moveTo>
                    <a:lnTo>
                      <a:pt x="330" y="987"/>
                    </a:lnTo>
                    <a:lnTo>
                      <a:pt x="330" y="987"/>
                    </a:lnTo>
                    <a:lnTo>
                      <a:pt x="318" y="970"/>
                    </a:lnTo>
                    <a:lnTo>
                      <a:pt x="307" y="953"/>
                    </a:lnTo>
                    <a:lnTo>
                      <a:pt x="299" y="934"/>
                    </a:lnTo>
                    <a:lnTo>
                      <a:pt x="291" y="915"/>
                    </a:lnTo>
                    <a:lnTo>
                      <a:pt x="286" y="896"/>
                    </a:lnTo>
                    <a:lnTo>
                      <a:pt x="282" y="875"/>
                    </a:lnTo>
                    <a:lnTo>
                      <a:pt x="278" y="854"/>
                    </a:lnTo>
                    <a:lnTo>
                      <a:pt x="278" y="831"/>
                    </a:lnTo>
                    <a:lnTo>
                      <a:pt x="278" y="831"/>
                    </a:lnTo>
                    <a:lnTo>
                      <a:pt x="280" y="804"/>
                    </a:lnTo>
                    <a:lnTo>
                      <a:pt x="284" y="779"/>
                    </a:lnTo>
                    <a:lnTo>
                      <a:pt x="290" y="753"/>
                    </a:lnTo>
                    <a:lnTo>
                      <a:pt x="299" y="730"/>
                    </a:lnTo>
                    <a:lnTo>
                      <a:pt x="311" y="705"/>
                    </a:lnTo>
                    <a:lnTo>
                      <a:pt x="322" y="684"/>
                    </a:lnTo>
                    <a:lnTo>
                      <a:pt x="337" y="663"/>
                    </a:lnTo>
                    <a:lnTo>
                      <a:pt x="354" y="646"/>
                    </a:lnTo>
                    <a:lnTo>
                      <a:pt x="373" y="629"/>
                    </a:lnTo>
                    <a:lnTo>
                      <a:pt x="394" y="614"/>
                    </a:lnTo>
                    <a:lnTo>
                      <a:pt x="415" y="600"/>
                    </a:lnTo>
                    <a:lnTo>
                      <a:pt x="438" y="589"/>
                    </a:lnTo>
                    <a:lnTo>
                      <a:pt x="463" y="579"/>
                    </a:lnTo>
                    <a:lnTo>
                      <a:pt x="488" y="574"/>
                    </a:lnTo>
                    <a:lnTo>
                      <a:pt x="514" y="570"/>
                    </a:lnTo>
                    <a:lnTo>
                      <a:pt x="541" y="568"/>
                    </a:lnTo>
                    <a:lnTo>
                      <a:pt x="541" y="568"/>
                    </a:lnTo>
                    <a:lnTo>
                      <a:pt x="568" y="570"/>
                    </a:lnTo>
                    <a:lnTo>
                      <a:pt x="594" y="574"/>
                    </a:lnTo>
                    <a:lnTo>
                      <a:pt x="619" y="579"/>
                    </a:lnTo>
                    <a:lnTo>
                      <a:pt x="644" y="589"/>
                    </a:lnTo>
                    <a:lnTo>
                      <a:pt x="667" y="600"/>
                    </a:lnTo>
                    <a:lnTo>
                      <a:pt x="688" y="614"/>
                    </a:lnTo>
                    <a:lnTo>
                      <a:pt x="709" y="629"/>
                    </a:lnTo>
                    <a:lnTo>
                      <a:pt x="728" y="646"/>
                    </a:lnTo>
                    <a:lnTo>
                      <a:pt x="745" y="663"/>
                    </a:lnTo>
                    <a:lnTo>
                      <a:pt x="760" y="684"/>
                    </a:lnTo>
                    <a:lnTo>
                      <a:pt x="773" y="705"/>
                    </a:lnTo>
                    <a:lnTo>
                      <a:pt x="785" y="730"/>
                    </a:lnTo>
                    <a:lnTo>
                      <a:pt x="792" y="753"/>
                    </a:lnTo>
                    <a:lnTo>
                      <a:pt x="800" y="779"/>
                    </a:lnTo>
                    <a:lnTo>
                      <a:pt x="804" y="804"/>
                    </a:lnTo>
                    <a:lnTo>
                      <a:pt x="804" y="831"/>
                    </a:lnTo>
                    <a:lnTo>
                      <a:pt x="804" y="831"/>
                    </a:lnTo>
                    <a:lnTo>
                      <a:pt x="804" y="835"/>
                    </a:lnTo>
                    <a:lnTo>
                      <a:pt x="678" y="760"/>
                    </a:lnTo>
                    <a:lnTo>
                      <a:pt x="678" y="936"/>
                    </a:lnTo>
                    <a:lnTo>
                      <a:pt x="575" y="936"/>
                    </a:lnTo>
                    <a:lnTo>
                      <a:pt x="575" y="835"/>
                    </a:lnTo>
                    <a:lnTo>
                      <a:pt x="575" y="835"/>
                    </a:lnTo>
                    <a:lnTo>
                      <a:pt x="577" y="827"/>
                    </a:lnTo>
                    <a:lnTo>
                      <a:pt x="583" y="819"/>
                    </a:lnTo>
                    <a:lnTo>
                      <a:pt x="583" y="819"/>
                    </a:lnTo>
                    <a:lnTo>
                      <a:pt x="587" y="816"/>
                    </a:lnTo>
                    <a:lnTo>
                      <a:pt x="596" y="804"/>
                    </a:lnTo>
                    <a:lnTo>
                      <a:pt x="602" y="796"/>
                    </a:lnTo>
                    <a:lnTo>
                      <a:pt x="608" y="787"/>
                    </a:lnTo>
                    <a:lnTo>
                      <a:pt x="612" y="776"/>
                    </a:lnTo>
                    <a:lnTo>
                      <a:pt x="612" y="764"/>
                    </a:lnTo>
                    <a:lnTo>
                      <a:pt x="612" y="764"/>
                    </a:lnTo>
                    <a:lnTo>
                      <a:pt x="612" y="749"/>
                    </a:lnTo>
                    <a:lnTo>
                      <a:pt x="606" y="736"/>
                    </a:lnTo>
                    <a:lnTo>
                      <a:pt x="600" y="724"/>
                    </a:lnTo>
                    <a:lnTo>
                      <a:pt x="591" y="713"/>
                    </a:lnTo>
                    <a:lnTo>
                      <a:pt x="581" y="705"/>
                    </a:lnTo>
                    <a:lnTo>
                      <a:pt x="568" y="697"/>
                    </a:lnTo>
                    <a:lnTo>
                      <a:pt x="554" y="694"/>
                    </a:lnTo>
                    <a:lnTo>
                      <a:pt x="541" y="692"/>
                    </a:lnTo>
                    <a:lnTo>
                      <a:pt x="541" y="692"/>
                    </a:lnTo>
                    <a:lnTo>
                      <a:pt x="526" y="694"/>
                    </a:lnTo>
                    <a:lnTo>
                      <a:pt x="512" y="697"/>
                    </a:lnTo>
                    <a:lnTo>
                      <a:pt x="501" y="705"/>
                    </a:lnTo>
                    <a:lnTo>
                      <a:pt x="490" y="713"/>
                    </a:lnTo>
                    <a:lnTo>
                      <a:pt x="480" y="724"/>
                    </a:lnTo>
                    <a:lnTo>
                      <a:pt x="474" y="736"/>
                    </a:lnTo>
                    <a:lnTo>
                      <a:pt x="471" y="749"/>
                    </a:lnTo>
                    <a:lnTo>
                      <a:pt x="469" y="764"/>
                    </a:lnTo>
                    <a:lnTo>
                      <a:pt x="469" y="764"/>
                    </a:lnTo>
                    <a:lnTo>
                      <a:pt x="471" y="776"/>
                    </a:lnTo>
                    <a:lnTo>
                      <a:pt x="472" y="787"/>
                    </a:lnTo>
                    <a:lnTo>
                      <a:pt x="478" y="796"/>
                    </a:lnTo>
                    <a:lnTo>
                      <a:pt x="484" y="804"/>
                    </a:lnTo>
                    <a:lnTo>
                      <a:pt x="493" y="816"/>
                    </a:lnTo>
                    <a:lnTo>
                      <a:pt x="499" y="819"/>
                    </a:lnTo>
                    <a:lnTo>
                      <a:pt x="499" y="819"/>
                    </a:lnTo>
                    <a:lnTo>
                      <a:pt x="503" y="827"/>
                    </a:lnTo>
                    <a:lnTo>
                      <a:pt x="505" y="835"/>
                    </a:lnTo>
                    <a:lnTo>
                      <a:pt x="505" y="936"/>
                    </a:lnTo>
                    <a:lnTo>
                      <a:pt x="371" y="936"/>
                    </a:lnTo>
                    <a:lnTo>
                      <a:pt x="371" y="962"/>
                    </a:lnTo>
                    <a:close/>
                    <a:moveTo>
                      <a:pt x="330" y="421"/>
                    </a:moveTo>
                    <a:lnTo>
                      <a:pt x="330" y="328"/>
                    </a:lnTo>
                    <a:lnTo>
                      <a:pt x="330" y="328"/>
                    </a:lnTo>
                    <a:lnTo>
                      <a:pt x="331" y="307"/>
                    </a:lnTo>
                    <a:lnTo>
                      <a:pt x="335" y="286"/>
                    </a:lnTo>
                    <a:lnTo>
                      <a:pt x="339" y="265"/>
                    </a:lnTo>
                    <a:lnTo>
                      <a:pt x="347" y="246"/>
                    </a:lnTo>
                    <a:lnTo>
                      <a:pt x="356" y="227"/>
                    </a:lnTo>
                    <a:lnTo>
                      <a:pt x="366" y="210"/>
                    </a:lnTo>
                    <a:lnTo>
                      <a:pt x="379" y="194"/>
                    </a:lnTo>
                    <a:lnTo>
                      <a:pt x="392" y="179"/>
                    </a:lnTo>
                    <a:lnTo>
                      <a:pt x="408" y="166"/>
                    </a:lnTo>
                    <a:lnTo>
                      <a:pt x="423" y="154"/>
                    </a:lnTo>
                    <a:lnTo>
                      <a:pt x="440" y="143"/>
                    </a:lnTo>
                    <a:lnTo>
                      <a:pt x="459" y="134"/>
                    </a:lnTo>
                    <a:lnTo>
                      <a:pt x="478" y="128"/>
                    </a:lnTo>
                    <a:lnTo>
                      <a:pt x="499" y="122"/>
                    </a:lnTo>
                    <a:lnTo>
                      <a:pt x="520" y="118"/>
                    </a:lnTo>
                    <a:lnTo>
                      <a:pt x="541" y="118"/>
                    </a:lnTo>
                    <a:lnTo>
                      <a:pt x="541" y="118"/>
                    </a:lnTo>
                    <a:lnTo>
                      <a:pt x="562" y="118"/>
                    </a:lnTo>
                    <a:lnTo>
                      <a:pt x="583" y="122"/>
                    </a:lnTo>
                    <a:lnTo>
                      <a:pt x="604" y="128"/>
                    </a:lnTo>
                    <a:lnTo>
                      <a:pt x="623" y="134"/>
                    </a:lnTo>
                    <a:lnTo>
                      <a:pt x="640" y="143"/>
                    </a:lnTo>
                    <a:lnTo>
                      <a:pt x="657" y="154"/>
                    </a:lnTo>
                    <a:lnTo>
                      <a:pt x="674" y="166"/>
                    </a:lnTo>
                    <a:lnTo>
                      <a:pt x="690" y="179"/>
                    </a:lnTo>
                    <a:lnTo>
                      <a:pt x="703" y="194"/>
                    </a:lnTo>
                    <a:lnTo>
                      <a:pt x="714" y="210"/>
                    </a:lnTo>
                    <a:lnTo>
                      <a:pt x="726" y="227"/>
                    </a:lnTo>
                    <a:lnTo>
                      <a:pt x="733" y="246"/>
                    </a:lnTo>
                    <a:lnTo>
                      <a:pt x="741" y="265"/>
                    </a:lnTo>
                    <a:lnTo>
                      <a:pt x="747" y="286"/>
                    </a:lnTo>
                    <a:lnTo>
                      <a:pt x="749" y="307"/>
                    </a:lnTo>
                    <a:lnTo>
                      <a:pt x="751" y="328"/>
                    </a:lnTo>
                    <a:lnTo>
                      <a:pt x="751" y="421"/>
                    </a:lnTo>
                    <a:lnTo>
                      <a:pt x="751" y="421"/>
                    </a:lnTo>
                    <a:lnTo>
                      <a:pt x="783" y="440"/>
                    </a:lnTo>
                    <a:lnTo>
                      <a:pt x="813" y="461"/>
                    </a:lnTo>
                    <a:lnTo>
                      <a:pt x="842" y="486"/>
                    </a:lnTo>
                    <a:lnTo>
                      <a:pt x="867" y="513"/>
                    </a:lnTo>
                    <a:lnTo>
                      <a:pt x="867" y="328"/>
                    </a:lnTo>
                    <a:lnTo>
                      <a:pt x="867" y="328"/>
                    </a:lnTo>
                    <a:lnTo>
                      <a:pt x="865" y="294"/>
                    </a:lnTo>
                    <a:lnTo>
                      <a:pt x="861" y="261"/>
                    </a:lnTo>
                    <a:lnTo>
                      <a:pt x="853" y="231"/>
                    </a:lnTo>
                    <a:lnTo>
                      <a:pt x="842" y="200"/>
                    </a:lnTo>
                    <a:lnTo>
                      <a:pt x="829" y="172"/>
                    </a:lnTo>
                    <a:lnTo>
                      <a:pt x="812" y="145"/>
                    </a:lnTo>
                    <a:lnTo>
                      <a:pt x="792" y="120"/>
                    </a:lnTo>
                    <a:lnTo>
                      <a:pt x="772" y="97"/>
                    </a:lnTo>
                    <a:lnTo>
                      <a:pt x="749" y="76"/>
                    </a:lnTo>
                    <a:lnTo>
                      <a:pt x="724" y="57"/>
                    </a:lnTo>
                    <a:lnTo>
                      <a:pt x="695" y="40"/>
                    </a:lnTo>
                    <a:lnTo>
                      <a:pt x="667" y="27"/>
                    </a:lnTo>
                    <a:lnTo>
                      <a:pt x="638" y="15"/>
                    </a:lnTo>
                    <a:lnTo>
                      <a:pt x="606" y="8"/>
                    </a:lnTo>
                    <a:lnTo>
                      <a:pt x="573" y="2"/>
                    </a:lnTo>
                    <a:lnTo>
                      <a:pt x="541" y="0"/>
                    </a:lnTo>
                    <a:lnTo>
                      <a:pt x="541" y="0"/>
                    </a:lnTo>
                    <a:lnTo>
                      <a:pt x="507" y="2"/>
                    </a:lnTo>
                    <a:lnTo>
                      <a:pt x="474" y="8"/>
                    </a:lnTo>
                    <a:lnTo>
                      <a:pt x="444" y="15"/>
                    </a:lnTo>
                    <a:lnTo>
                      <a:pt x="413" y="27"/>
                    </a:lnTo>
                    <a:lnTo>
                      <a:pt x="385" y="40"/>
                    </a:lnTo>
                    <a:lnTo>
                      <a:pt x="358" y="57"/>
                    </a:lnTo>
                    <a:lnTo>
                      <a:pt x="333" y="76"/>
                    </a:lnTo>
                    <a:lnTo>
                      <a:pt x="311" y="97"/>
                    </a:lnTo>
                    <a:lnTo>
                      <a:pt x="288" y="120"/>
                    </a:lnTo>
                    <a:lnTo>
                      <a:pt x="271" y="145"/>
                    </a:lnTo>
                    <a:lnTo>
                      <a:pt x="253" y="172"/>
                    </a:lnTo>
                    <a:lnTo>
                      <a:pt x="240" y="200"/>
                    </a:lnTo>
                    <a:lnTo>
                      <a:pt x="229" y="231"/>
                    </a:lnTo>
                    <a:lnTo>
                      <a:pt x="221" y="261"/>
                    </a:lnTo>
                    <a:lnTo>
                      <a:pt x="215" y="294"/>
                    </a:lnTo>
                    <a:lnTo>
                      <a:pt x="213" y="328"/>
                    </a:lnTo>
                    <a:lnTo>
                      <a:pt x="213" y="515"/>
                    </a:lnTo>
                    <a:lnTo>
                      <a:pt x="213" y="515"/>
                    </a:lnTo>
                    <a:lnTo>
                      <a:pt x="240" y="488"/>
                    </a:lnTo>
                    <a:lnTo>
                      <a:pt x="269" y="463"/>
                    </a:lnTo>
                    <a:lnTo>
                      <a:pt x="299" y="440"/>
                    </a:lnTo>
                    <a:lnTo>
                      <a:pt x="330" y="421"/>
                    </a:lnTo>
                    <a:lnTo>
                      <a:pt x="330" y="421"/>
                    </a:lnTo>
                    <a:close/>
                    <a:moveTo>
                      <a:pt x="227" y="831"/>
                    </a:moveTo>
                    <a:lnTo>
                      <a:pt x="227" y="831"/>
                    </a:lnTo>
                    <a:lnTo>
                      <a:pt x="229" y="800"/>
                    </a:lnTo>
                    <a:lnTo>
                      <a:pt x="232" y="768"/>
                    </a:lnTo>
                    <a:lnTo>
                      <a:pt x="240" y="737"/>
                    </a:lnTo>
                    <a:lnTo>
                      <a:pt x="251" y="709"/>
                    </a:lnTo>
                    <a:lnTo>
                      <a:pt x="265" y="682"/>
                    </a:lnTo>
                    <a:lnTo>
                      <a:pt x="280" y="655"/>
                    </a:lnTo>
                    <a:lnTo>
                      <a:pt x="299" y="631"/>
                    </a:lnTo>
                    <a:lnTo>
                      <a:pt x="318" y="610"/>
                    </a:lnTo>
                    <a:lnTo>
                      <a:pt x="341" y="589"/>
                    </a:lnTo>
                    <a:lnTo>
                      <a:pt x="366" y="570"/>
                    </a:lnTo>
                    <a:lnTo>
                      <a:pt x="391" y="555"/>
                    </a:lnTo>
                    <a:lnTo>
                      <a:pt x="419" y="541"/>
                    </a:lnTo>
                    <a:lnTo>
                      <a:pt x="448" y="532"/>
                    </a:lnTo>
                    <a:lnTo>
                      <a:pt x="478" y="524"/>
                    </a:lnTo>
                    <a:lnTo>
                      <a:pt x="509" y="518"/>
                    </a:lnTo>
                    <a:lnTo>
                      <a:pt x="541" y="516"/>
                    </a:lnTo>
                    <a:lnTo>
                      <a:pt x="541" y="516"/>
                    </a:lnTo>
                    <a:lnTo>
                      <a:pt x="573" y="518"/>
                    </a:lnTo>
                    <a:lnTo>
                      <a:pt x="604" y="524"/>
                    </a:lnTo>
                    <a:lnTo>
                      <a:pt x="634" y="532"/>
                    </a:lnTo>
                    <a:lnTo>
                      <a:pt x="663" y="541"/>
                    </a:lnTo>
                    <a:lnTo>
                      <a:pt x="692" y="555"/>
                    </a:lnTo>
                    <a:lnTo>
                      <a:pt x="716" y="570"/>
                    </a:lnTo>
                    <a:lnTo>
                      <a:pt x="741" y="589"/>
                    </a:lnTo>
                    <a:lnTo>
                      <a:pt x="764" y="610"/>
                    </a:lnTo>
                    <a:lnTo>
                      <a:pt x="785" y="631"/>
                    </a:lnTo>
                    <a:lnTo>
                      <a:pt x="802" y="655"/>
                    </a:lnTo>
                    <a:lnTo>
                      <a:pt x="817" y="682"/>
                    </a:lnTo>
                    <a:lnTo>
                      <a:pt x="831" y="709"/>
                    </a:lnTo>
                    <a:lnTo>
                      <a:pt x="842" y="737"/>
                    </a:lnTo>
                    <a:lnTo>
                      <a:pt x="850" y="768"/>
                    </a:lnTo>
                    <a:lnTo>
                      <a:pt x="853" y="800"/>
                    </a:lnTo>
                    <a:lnTo>
                      <a:pt x="855" y="831"/>
                    </a:lnTo>
                    <a:lnTo>
                      <a:pt x="855" y="831"/>
                    </a:lnTo>
                    <a:lnTo>
                      <a:pt x="855" y="863"/>
                    </a:lnTo>
                    <a:lnTo>
                      <a:pt x="953" y="918"/>
                    </a:lnTo>
                    <a:lnTo>
                      <a:pt x="953" y="918"/>
                    </a:lnTo>
                    <a:lnTo>
                      <a:pt x="956" y="897"/>
                    </a:lnTo>
                    <a:lnTo>
                      <a:pt x="960" y="875"/>
                    </a:lnTo>
                    <a:lnTo>
                      <a:pt x="962" y="852"/>
                    </a:lnTo>
                    <a:lnTo>
                      <a:pt x="962" y="829"/>
                    </a:lnTo>
                    <a:lnTo>
                      <a:pt x="962" y="829"/>
                    </a:lnTo>
                    <a:lnTo>
                      <a:pt x="960" y="787"/>
                    </a:lnTo>
                    <a:lnTo>
                      <a:pt x="954" y="745"/>
                    </a:lnTo>
                    <a:lnTo>
                      <a:pt x="943" y="705"/>
                    </a:lnTo>
                    <a:lnTo>
                      <a:pt x="930" y="665"/>
                    </a:lnTo>
                    <a:lnTo>
                      <a:pt x="913" y="629"/>
                    </a:lnTo>
                    <a:lnTo>
                      <a:pt x="890" y="595"/>
                    </a:lnTo>
                    <a:lnTo>
                      <a:pt x="867" y="562"/>
                    </a:lnTo>
                    <a:lnTo>
                      <a:pt x="838" y="532"/>
                    </a:lnTo>
                    <a:lnTo>
                      <a:pt x="810" y="505"/>
                    </a:lnTo>
                    <a:lnTo>
                      <a:pt x="777" y="480"/>
                    </a:lnTo>
                    <a:lnTo>
                      <a:pt x="741" y="459"/>
                    </a:lnTo>
                    <a:lnTo>
                      <a:pt x="705" y="442"/>
                    </a:lnTo>
                    <a:lnTo>
                      <a:pt x="667" y="427"/>
                    </a:lnTo>
                    <a:lnTo>
                      <a:pt x="627" y="417"/>
                    </a:lnTo>
                    <a:lnTo>
                      <a:pt x="585" y="410"/>
                    </a:lnTo>
                    <a:lnTo>
                      <a:pt x="541" y="408"/>
                    </a:lnTo>
                    <a:lnTo>
                      <a:pt x="541" y="408"/>
                    </a:lnTo>
                    <a:lnTo>
                      <a:pt x="499" y="410"/>
                    </a:lnTo>
                    <a:lnTo>
                      <a:pt x="457" y="417"/>
                    </a:lnTo>
                    <a:lnTo>
                      <a:pt x="415" y="427"/>
                    </a:lnTo>
                    <a:lnTo>
                      <a:pt x="377" y="442"/>
                    </a:lnTo>
                    <a:lnTo>
                      <a:pt x="341" y="459"/>
                    </a:lnTo>
                    <a:lnTo>
                      <a:pt x="307" y="480"/>
                    </a:lnTo>
                    <a:lnTo>
                      <a:pt x="274" y="505"/>
                    </a:lnTo>
                    <a:lnTo>
                      <a:pt x="244" y="532"/>
                    </a:lnTo>
                    <a:lnTo>
                      <a:pt x="217" y="562"/>
                    </a:lnTo>
                    <a:lnTo>
                      <a:pt x="192" y="595"/>
                    </a:lnTo>
                    <a:lnTo>
                      <a:pt x="171" y="629"/>
                    </a:lnTo>
                    <a:lnTo>
                      <a:pt x="152" y="665"/>
                    </a:lnTo>
                    <a:lnTo>
                      <a:pt x="139" y="705"/>
                    </a:lnTo>
                    <a:lnTo>
                      <a:pt x="130" y="745"/>
                    </a:lnTo>
                    <a:lnTo>
                      <a:pt x="122" y="787"/>
                    </a:lnTo>
                    <a:lnTo>
                      <a:pt x="120" y="829"/>
                    </a:lnTo>
                    <a:lnTo>
                      <a:pt x="120" y="829"/>
                    </a:lnTo>
                    <a:lnTo>
                      <a:pt x="122" y="863"/>
                    </a:lnTo>
                    <a:lnTo>
                      <a:pt x="126" y="894"/>
                    </a:lnTo>
                    <a:lnTo>
                      <a:pt x="131" y="926"/>
                    </a:lnTo>
                    <a:lnTo>
                      <a:pt x="139" y="955"/>
                    </a:lnTo>
                    <a:lnTo>
                      <a:pt x="151" y="985"/>
                    </a:lnTo>
                    <a:lnTo>
                      <a:pt x="162" y="1014"/>
                    </a:lnTo>
                    <a:lnTo>
                      <a:pt x="177" y="1040"/>
                    </a:lnTo>
                    <a:lnTo>
                      <a:pt x="192" y="1065"/>
                    </a:lnTo>
                    <a:lnTo>
                      <a:pt x="284" y="1014"/>
                    </a:lnTo>
                    <a:lnTo>
                      <a:pt x="284" y="1014"/>
                    </a:lnTo>
                    <a:lnTo>
                      <a:pt x="272" y="993"/>
                    </a:lnTo>
                    <a:lnTo>
                      <a:pt x="261" y="972"/>
                    </a:lnTo>
                    <a:lnTo>
                      <a:pt x="250" y="951"/>
                    </a:lnTo>
                    <a:lnTo>
                      <a:pt x="242" y="928"/>
                    </a:lnTo>
                    <a:lnTo>
                      <a:pt x="236" y="905"/>
                    </a:lnTo>
                    <a:lnTo>
                      <a:pt x="231" y="880"/>
                    </a:lnTo>
                    <a:lnTo>
                      <a:pt x="229" y="857"/>
                    </a:lnTo>
                    <a:lnTo>
                      <a:pt x="227" y="831"/>
                    </a:lnTo>
                    <a:lnTo>
                      <a:pt x="227" y="831"/>
                    </a:lnTo>
                    <a:close/>
                    <a:moveTo>
                      <a:pt x="671" y="1160"/>
                    </a:moveTo>
                    <a:lnTo>
                      <a:pt x="362" y="1160"/>
                    </a:lnTo>
                    <a:lnTo>
                      <a:pt x="362" y="1016"/>
                    </a:lnTo>
                    <a:lnTo>
                      <a:pt x="0" y="1225"/>
                    </a:lnTo>
                    <a:lnTo>
                      <a:pt x="362" y="1437"/>
                    </a:lnTo>
                    <a:lnTo>
                      <a:pt x="362" y="1292"/>
                    </a:lnTo>
                    <a:lnTo>
                      <a:pt x="671" y="1292"/>
                    </a:lnTo>
                    <a:lnTo>
                      <a:pt x="671" y="1160"/>
                    </a:lnTo>
                    <a:close/>
                    <a:moveTo>
                      <a:pt x="720" y="833"/>
                    </a:moveTo>
                    <a:lnTo>
                      <a:pt x="1084" y="1042"/>
                    </a:lnTo>
                    <a:lnTo>
                      <a:pt x="720" y="1252"/>
                    </a:lnTo>
                    <a:lnTo>
                      <a:pt x="720" y="1109"/>
                    </a:lnTo>
                    <a:lnTo>
                      <a:pt x="413" y="1109"/>
                    </a:lnTo>
                    <a:lnTo>
                      <a:pt x="413" y="977"/>
                    </a:lnTo>
                    <a:lnTo>
                      <a:pt x="720" y="977"/>
                    </a:lnTo>
                    <a:lnTo>
                      <a:pt x="720" y="83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AutoShape 3">
                <a:extLst>
                  <a:ext uri="{FF2B5EF4-FFF2-40B4-BE49-F238E27FC236}">
                    <a16:creationId xmlns:a16="http://schemas.microsoft.com/office/drawing/2014/main" id="{59D6B134-A4BC-7F93-5BE6-6B5E5CCFED4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886450" y="1989138"/>
                <a:ext cx="419100" cy="5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Rectangle 5">
                <a:extLst>
                  <a:ext uri="{FF2B5EF4-FFF2-40B4-BE49-F238E27FC236}">
                    <a16:creationId xmlns:a16="http://schemas.microsoft.com/office/drawing/2014/main" id="{49ABA14F-F2DF-F4AA-5029-43D601905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6300" y="2508251"/>
                <a:ext cx="90488" cy="460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6">
                <a:extLst>
                  <a:ext uri="{FF2B5EF4-FFF2-40B4-BE49-F238E27FC236}">
                    <a16:creationId xmlns:a16="http://schemas.microsoft.com/office/drawing/2014/main" id="{EC158691-0C8C-8DBD-537E-825FECB01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0" y="2125663"/>
                <a:ext cx="166688" cy="369888"/>
              </a:xfrm>
              <a:custGeom>
                <a:avLst/>
                <a:gdLst>
                  <a:gd name="T0" fmla="*/ 129 w 142"/>
                  <a:gd name="T1" fmla="*/ 256 h 256"/>
                  <a:gd name="T2" fmla="*/ 129 w 142"/>
                  <a:gd name="T3" fmla="*/ 228 h 256"/>
                  <a:gd name="T4" fmla="*/ 136 w 142"/>
                  <a:gd name="T5" fmla="*/ 223 h 256"/>
                  <a:gd name="T6" fmla="*/ 142 w 142"/>
                  <a:gd name="T7" fmla="*/ 211 h 256"/>
                  <a:gd name="T8" fmla="*/ 142 w 142"/>
                  <a:gd name="T9" fmla="*/ 211 h 256"/>
                  <a:gd name="T10" fmla="*/ 142 w 142"/>
                  <a:gd name="T11" fmla="*/ 211 h 256"/>
                  <a:gd name="T12" fmla="*/ 142 w 142"/>
                  <a:gd name="T13" fmla="*/ 210 h 256"/>
                  <a:gd name="T14" fmla="*/ 142 w 142"/>
                  <a:gd name="T15" fmla="*/ 174 h 256"/>
                  <a:gd name="T16" fmla="*/ 142 w 142"/>
                  <a:gd name="T17" fmla="*/ 172 h 256"/>
                  <a:gd name="T18" fmla="*/ 142 w 142"/>
                  <a:gd name="T19" fmla="*/ 171 h 256"/>
                  <a:gd name="T20" fmla="*/ 139 w 142"/>
                  <a:gd name="T21" fmla="*/ 166 h 256"/>
                  <a:gd name="T22" fmla="*/ 138 w 142"/>
                  <a:gd name="T23" fmla="*/ 164 h 256"/>
                  <a:gd name="T24" fmla="*/ 71 w 142"/>
                  <a:gd name="T25" fmla="*/ 97 h 256"/>
                  <a:gd name="T26" fmla="*/ 54 w 142"/>
                  <a:gd name="T27" fmla="*/ 97 h 256"/>
                  <a:gd name="T28" fmla="*/ 51 w 142"/>
                  <a:gd name="T29" fmla="*/ 99 h 256"/>
                  <a:gd name="T30" fmla="*/ 51 w 142"/>
                  <a:gd name="T31" fmla="*/ 116 h 256"/>
                  <a:gd name="T32" fmla="*/ 93 w 142"/>
                  <a:gd name="T33" fmla="*/ 158 h 256"/>
                  <a:gd name="T34" fmla="*/ 87 w 142"/>
                  <a:gd name="T35" fmla="*/ 164 h 256"/>
                  <a:gd name="T36" fmla="*/ 38 w 142"/>
                  <a:gd name="T37" fmla="*/ 115 h 256"/>
                  <a:gd name="T38" fmla="*/ 38 w 142"/>
                  <a:gd name="T39" fmla="*/ 64 h 256"/>
                  <a:gd name="T40" fmla="*/ 38 w 142"/>
                  <a:gd name="T41" fmla="*/ 12 h 256"/>
                  <a:gd name="T42" fmla="*/ 26 w 142"/>
                  <a:gd name="T43" fmla="*/ 0 h 256"/>
                  <a:gd name="T44" fmla="*/ 22 w 142"/>
                  <a:gd name="T45" fmla="*/ 0 h 256"/>
                  <a:gd name="T46" fmla="*/ 10 w 142"/>
                  <a:gd name="T47" fmla="*/ 12 h 256"/>
                  <a:gd name="T48" fmla="*/ 6 w 142"/>
                  <a:gd name="T49" fmla="*/ 61 h 256"/>
                  <a:gd name="T50" fmla="*/ 0 w 142"/>
                  <a:gd name="T51" fmla="*/ 139 h 256"/>
                  <a:gd name="T52" fmla="*/ 1 w 142"/>
                  <a:gd name="T53" fmla="*/ 144 h 256"/>
                  <a:gd name="T54" fmla="*/ 4 w 142"/>
                  <a:gd name="T55" fmla="*/ 148 h 256"/>
                  <a:gd name="T56" fmla="*/ 69 w 142"/>
                  <a:gd name="T57" fmla="*/ 213 h 256"/>
                  <a:gd name="T58" fmla="*/ 69 w 142"/>
                  <a:gd name="T59" fmla="*/ 256 h 256"/>
                  <a:gd name="T60" fmla="*/ 129 w 142"/>
                  <a:gd name="T61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" h="256">
                    <a:moveTo>
                      <a:pt x="129" y="256"/>
                    </a:moveTo>
                    <a:cubicBezTo>
                      <a:pt x="129" y="228"/>
                      <a:pt x="129" y="228"/>
                      <a:pt x="129" y="228"/>
                    </a:cubicBezTo>
                    <a:cubicBezTo>
                      <a:pt x="132" y="227"/>
                      <a:pt x="134" y="225"/>
                      <a:pt x="136" y="223"/>
                    </a:cubicBezTo>
                    <a:cubicBezTo>
                      <a:pt x="140" y="220"/>
                      <a:pt x="142" y="216"/>
                      <a:pt x="142" y="211"/>
                    </a:cubicBezTo>
                    <a:cubicBezTo>
                      <a:pt x="142" y="211"/>
                      <a:pt x="142" y="211"/>
                      <a:pt x="142" y="211"/>
                    </a:cubicBezTo>
                    <a:cubicBezTo>
                      <a:pt x="142" y="211"/>
                      <a:pt x="142" y="211"/>
                      <a:pt x="142" y="211"/>
                    </a:cubicBezTo>
                    <a:cubicBezTo>
                      <a:pt x="142" y="210"/>
                      <a:pt x="142" y="210"/>
                      <a:pt x="142" y="210"/>
                    </a:cubicBezTo>
                    <a:cubicBezTo>
                      <a:pt x="142" y="174"/>
                      <a:pt x="142" y="174"/>
                      <a:pt x="142" y="174"/>
                    </a:cubicBezTo>
                    <a:cubicBezTo>
                      <a:pt x="142" y="173"/>
                      <a:pt x="142" y="173"/>
                      <a:pt x="142" y="172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42" y="169"/>
                      <a:pt x="141" y="167"/>
                      <a:pt x="139" y="166"/>
                    </a:cubicBezTo>
                    <a:cubicBezTo>
                      <a:pt x="139" y="165"/>
                      <a:pt x="139" y="165"/>
                      <a:pt x="138" y="164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66" y="92"/>
                      <a:pt x="58" y="92"/>
                      <a:pt x="54" y="97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47" y="104"/>
                      <a:pt x="47" y="112"/>
                      <a:pt x="51" y="116"/>
                    </a:cubicBezTo>
                    <a:cubicBezTo>
                      <a:pt x="93" y="158"/>
                      <a:pt x="93" y="158"/>
                      <a:pt x="93" y="158"/>
                    </a:cubicBezTo>
                    <a:cubicBezTo>
                      <a:pt x="87" y="164"/>
                      <a:pt x="87" y="164"/>
                      <a:pt x="87" y="164"/>
                    </a:cubicBezTo>
                    <a:cubicBezTo>
                      <a:pt x="38" y="115"/>
                      <a:pt x="38" y="115"/>
                      <a:pt x="38" y="115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6"/>
                      <a:pt x="33" y="0"/>
                      <a:pt x="2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6" y="0"/>
                      <a:pt x="10" y="6"/>
                      <a:pt x="10" y="1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1"/>
                      <a:pt x="1" y="143"/>
                      <a:pt x="1" y="144"/>
                    </a:cubicBezTo>
                    <a:cubicBezTo>
                      <a:pt x="2" y="146"/>
                      <a:pt x="3" y="147"/>
                      <a:pt x="4" y="148"/>
                    </a:cubicBezTo>
                    <a:cubicBezTo>
                      <a:pt x="69" y="213"/>
                      <a:pt x="69" y="213"/>
                      <a:pt x="69" y="213"/>
                    </a:cubicBezTo>
                    <a:cubicBezTo>
                      <a:pt x="69" y="256"/>
                      <a:pt x="69" y="256"/>
                      <a:pt x="69" y="256"/>
                    </a:cubicBezTo>
                    <a:lnTo>
                      <a:pt x="129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Rectangle 7">
                <a:extLst>
                  <a:ext uri="{FF2B5EF4-FFF2-40B4-BE49-F238E27FC236}">
                    <a16:creationId xmlns:a16="http://schemas.microsoft.com/office/drawing/2014/main" id="{799ABEC4-2DA9-BB3C-DBF7-3D4DD75F5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5213" y="2508251"/>
                <a:ext cx="90488" cy="460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8">
                <a:extLst>
                  <a:ext uri="{FF2B5EF4-FFF2-40B4-BE49-F238E27FC236}">
                    <a16:creationId xmlns:a16="http://schemas.microsoft.com/office/drawing/2014/main" id="{472DEF2A-5B62-DD1F-2D72-48C6C8BC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863" y="2125663"/>
                <a:ext cx="165100" cy="369888"/>
              </a:xfrm>
              <a:custGeom>
                <a:avLst/>
                <a:gdLst>
                  <a:gd name="T0" fmla="*/ 12 w 141"/>
                  <a:gd name="T1" fmla="*/ 256 h 256"/>
                  <a:gd name="T2" fmla="*/ 12 w 141"/>
                  <a:gd name="T3" fmla="*/ 228 h 256"/>
                  <a:gd name="T4" fmla="*/ 5 w 141"/>
                  <a:gd name="T5" fmla="*/ 223 h 256"/>
                  <a:gd name="T6" fmla="*/ 0 w 141"/>
                  <a:gd name="T7" fmla="*/ 211 h 256"/>
                  <a:gd name="T8" fmla="*/ 0 w 141"/>
                  <a:gd name="T9" fmla="*/ 211 h 256"/>
                  <a:gd name="T10" fmla="*/ 0 w 141"/>
                  <a:gd name="T11" fmla="*/ 211 h 256"/>
                  <a:gd name="T12" fmla="*/ 0 w 141"/>
                  <a:gd name="T13" fmla="*/ 210 h 256"/>
                  <a:gd name="T14" fmla="*/ 0 w 141"/>
                  <a:gd name="T15" fmla="*/ 174 h 256"/>
                  <a:gd name="T16" fmla="*/ 0 w 141"/>
                  <a:gd name="T17" fmla="*/ 172 h 256"/>
                  <a:gd name="T18" fmla="*/ 0 w 141"/>
                  <a:gd name="T19" fmla="*/ 171 h 256"/>
                  <a:gd name="T20" fmla="*/ 2 w 141"/>
                  <a:gd name="T21" fmla="*/ 166 h 256"/>
                  <a:gd name="T22" fmla="*/ 3 w 141"/>
                  <a:gd name="T23" fmla="*/ 164 h 256"/>
                  <a:gd name="T24" fmla="*/ 71 w 141"/>
                  <a:gd name="T25" fmla="*/ 97 h 256"/>
                  <a:gd name="T26" fmla="*/ 88 w 141"/>
                  <a:gd name="T27" fmla="*/ 97 h 256"/>
                  <a:gd name="T28" fmla="*/ 90 w 141"/>
                  <a:gd name="T29" fmla="*/ 99 h 256"/>
                  <a:gd name="T30" fmla="*/ 90 w 141"/>
                  <a:gd name="T31" fmla="*/ 116 h 256"/>
                  <a:gd name="T32" fmla="*/ 48 w 141"/>
                  <a:gd name="T33" fmla="*/ 158 h 256"/>
                  <a:gd name="T34" fmla="*/ 54 w 141"/>
                  <a:gd name="T35" fmla="*/ 164 h 256"/>
                  <a:gd name="T36" fmla="*/ 104 w 141"/>
                  <a:gd name="T37" fmla="*/ 115 h 256"/>
                  <a:gd name="T38" fmla="*/ 104 w 141"/>
                  <a:gd name="T39" fmla="*/ 64 h 256"/>
                  <a:gd name="T40" fmla="*/ 104 w 141"/>
                  <a:gd name="T41" fmla="*/ 12 h 256"/>
                  <a:gd name="T42" fmla="*/ 116 w 141"/>
                  <a:gd name="T43" fmla="*/ 0 h 256"/>
                  <a:gd name="T44" fmla="*/ 119 w 141"/>
                  <a:gd name="T45" fmla="*/ 0 h 256"/>
                  <a:gd name="T46" fmla="*/ 131 w 141"/>
                  <a:gd name="T47" fmla="*/ 12 h 256"/>
                  <a:gd name="T48" fmla="*/ 135 w 141"/>
                  <a:gd name="T49" fmla="*/ 61 h 256"/>
                  <a:gd name="T50" fmla="*/ 141 w 141"/>
                  <a:gd name="T51" fmla="*/ 139 h 256"/>
                  <a:gd name="T52" fmla="*/ 140 w 141"/>
                  <a:gd name="T53" fmla="*/ 144 h 256"/>
                  <a:gd name="T54" fmla="*/ 138 w 141"/>
                  <a:gd name="T55" fmla="*/ 148 h 256"/>
                  <a:gd name="T56" fmla="*/ 73 w 141"/>
                  <a:gd name="T57" fmla="*/ 213 h 256"/>
                  <a:gd name="T58" fmla="*/ 73 w 141"/>
                  <a:gd name="T59" fmla="*/ 256 h 256"/>
                  <a:gd name="T60" fmla="*/ 12 w 141"/>
                  <a:gd name="T61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1" h="256">
                    <a:moveTo>
                      <a:pt x="12" y="256"/>
                    </a:moveTo>
                    <a:cubicBezTo>
                      <a:pt x="12" y="228"/>
                      <a:pt x="12" y="228"/>
                      <a:pt x="12" y="228"/>
                    </a:cubicBezTo>
                    <a:cubicBezTo>
                      <a:pt x="10" y="227"/>
                      <a:pt x="7" y="225"/>
                      <a:pt x="5" y="223"/>
                    </a:cubicBezTo>
                    <a:cubicBezTo>
                      <a:pt x="2" y="220"/>
                      <a:pt x="0" y="216"/>
                      <a:pt x="0" y="211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3"/>
                      <a:pt x="0" y="173"/>
                      <a:pt x="0" y="172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69"/>
                      <a:pt x="1" y="167"/>
                      <a:pt x="2" y="166"/>
                    </a:cubicBezTo>
                    <a:cubicBezTo>
                      <a:pt x="3" y="165"/>
                      <a:pt x="3" y="165"/>
                      <a:pt x="3" y="164"/>
                    </a:cubicBezTo>
                    <a:cubicBezTo>
                      <a:pt x="71" y="97"/>
                      <a:pt x="71" y="97"/>
                      <a:pt x="71" y="97"/>
                    </a:cubicBezTo>
                    <a:cubicBezTo>
                      <a:pt x="76" y="92"/>
                      <a:pt x="83" y="92"/>
                      <a:pt x="88" y="97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5" y="104"/>
                      <a:pt x="95" y="112"/>
                      <a:pt x="90" y="116"/>
                    </a:cubicBezTo>
                    <a:cubicBezTo>
                      <a:pt x="48" y="158"/>
                      <a:pt x="48" y="158"/>
                      <a:pt x="48" y="158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104" y="115"/>
                      <a:pt x="104" y="115"/>
                      <a:pt x="104" y="115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6"/>
                      <a:pt x="109" y="0"/>
                      <a:pt x="116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6" y="0"/>
                      <a:pt x="131" y="6"/>
                      <a:pt x="131" y="12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41" y="139"/>
                      <a:pt x="141" y="139"/>
                      <a:pt x="141" y="139"/>
                    </a:cubicBezTo>
                    <a:cubicBezTo>
                      <a:pt x="141" y="141"/>
                      <a:pt x="141" y="143"/>
                      <a:pt x="140" y="144"/>
                    </a:cubicBezTo>
                    <a:cubicBezTo>
                      <a:pt x="140" y="146"/>
                      <a:pt x="139" y="147"/>
                      <a:pt x="138" y="148"/>
                    </a:cubicBezTo>
                    <a:cubicBezTo>
                      <a:pt x="73" y="213"/>
                      <a:pt x="73" y="213"/>
                      <a:pt x="73" y="213"/>
                    </a:cubicBezTo>
                    <a:cubicBezTo>
                      <a:pt x="73" y="256"/>
                      <a:pt x="73" y="256"/>
                      <a:pt x="73" y="256"/>
                    </a:cubicBezTo>
                    <a:lnTo>
                      <a:pt x="12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9">
                <a:extLst>
                  <a:ext uri="{FF2B5EF4-FFF2-40B4-BE49-F238E27FC236}">
                    <a16:creationId xmlns:a16="http://schemas.microsoft.com/office/drawing/2014/main" id="{D2F32CDA-5605-0AAC-5785-4588F770C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3775" y="1989138"/>
                <a:ext cx="49213" cy="111125"/>
              </a:xfrm>
              <a:custGeom>
                <a:avLst/>
                <a:gdLst>
                  <a:gd name="T0" fmla="*/ 23 w 43"/>
                  <a:gd name="T1" fmla="*/ 0 h 77"/>
                  <a:gd name="T2" fmla="*/ 20 w 43"/>
                  <a:gd name="T3" fmla="*/ 0 h 77"/>
                  <a:gd name="T4" fmla="*/ 0 w 43"/>
                  <a:gd name="T5" fmla="*/ 38 h 77"/>
                  <a:gd name="T6" fmla="*/ 20 w 43"/>
                  <a:gd name="T7" fmla="*/ 76 h 77"/>
                  <a:gd name="T8" fmla="*/ 21 w 43"/>
                  <a:gd name="T9" fmla="*/ 77 h 77"/>
                  <a:gd name="T10" fmla="*/ 23 w 43"/>
                  <a:gd name="T11" fmla="*/ 76 h 77"/>
                  <a:gd name="T12" fmla="*/ 43 w 43"/>
                  <a:gd name="T13" fmla="*/ 38 h 77"/>
                  <a:gd name="T14" fmla="*/ 23 w 43"/>
                  <a:gd name="T1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77">
                    <a:moveTo>
                      <a:pt x="23" y="0"/>
                    </a:moveTo>
                    <a:cubicBezTo>
                      <a:pt x="22" y="0"/>
                      <a:pt x="21" y="0"/>
                      <a:pt x="20" y="0"/>
                    </a:cubicBezTo>
                    <a:cubicBezTo>
                      <a:pt x="7" y="10"/>
                      <a:pt x="0" y="24"/>
                      <a:pt x="0" y="38"/>
                    </a:cubicBezTo>
                    <a:cubicBezTo>
                      <a:pt x="0" y="53"/>
                      <a:pt x="7" y="67"/>
                      <a:pt x="20" y="76"/>
                    </a:cubicBezTo>
                    <a:cubicBezTo>
                      <a:pt x="20" y="76"/>
                      <a:pt x="21" y="77"/>
                      <a:pt x="21" y="77"/>
                    </a:cubicBezTo>
                    <a:cubicBezTo>
                      <a:pt x="22" y="77"/>
                      <a:pt x="22" y="76"/>
                      <a:pt x="23" y="76"/>
                    </a:cubicBezTo>
                    <a:cubicBezTo>
                      <a:pt x="35" y="67"/>
                      <a:pt x="43" y="53"/>
                      <a:pt x="43" y="38"/>
                    </a:cubicBezTo>
                    <a:cubicBezTo>
                      <a:pt x="43" y="24"/>
                      <a:pt x="35" y="10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 10">
                <a:extLst>
                  <a:ext uri="{FF2B5EF4-FFF2-40B4-BE49-F238E27FC236}">
                    <a16:creationId xmlns:a16="http://schemas.microsoft.com/office/drawing/2014/main" id="{745875DC-09ED-92A5-BCFD-624D87360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2084388"/>
                <a:ext cx="71438" cy="87313"/>
              </a:xfrm>
              <a:custGeom>
                <a:avLst/>
                <a:gdLst>
                  <a:gd name="T0" fmla="*/ 5 w 61"/>
                  <a:gd name="T1" fmla="*/ 2 h 60"/>
                  <a:gd name="T2" fmla="*/ 3 w 61"/>
                  <a:gd name="T3" fmla="*/ 4 h 60"/>
                  <a:gd name="T4" fmla="*/ 15 w 61"/>
                  <a:gd name="T5" fmla="*/ 45 h 60"/>
                  <a:gd name="T6" fmla="*/ 57 w 61"/>
                  <a:gd name="T7" fmla="*/ 58 h 60"/>
                  <a:gd name="T8" fmla="*/ 58 w 61"/>
                  <a:gd name="T9" fmla="*/ 57 h 60"/>
                  <a:gd name="T10" fmla="*/ 58 w 61"/>
                  <a:gd name="T11" fmla="*/ 56 h 60"/>
                  <a:gd name="T12" fmla="*/ 46 w 61"/>
                  <a:gd name="T13" fmla="*/ 15 h 60"/>
                  <a:gd name="T14" fmla="*/ 5 w 61"/>
                  <a:gd name="T15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0">
                    <a:moveTo>
                      <a:pt x="5" y="2"/>
                    </a:moveTo>
                    <a:cubicBezTo>
                      <a:pt x="4" y="2"/>
                      <a:pt x="3" y="3"/>
                      <a:pt x="3" y="4"/>
                    </a:cubicBezTo>
                    <a:cubicBezTo>
                      <a:pt x="0" y="20"/>
                      <a:pt x="5" y="35"/>
                      <a:pt x="15" y="45"/>
                    </a:cubicBezTo>
                    <a:cubicBezTo>
                      <a:pt x="26" y="55"/>
                      <a:pt x="41" y="60"/>
                      <a:pt x="57" y="58"/>
                    </a:cubicBezTo>
                    <a:cubicBezTo>
                      <a:pt x="57" y="58"/>
                      <a:pt x="57" y="57"/>
                      <a:pt x="58" y="57"/>
                    </a:cubicBezTo>
                    <a:cubicBezTo>
                      <a:pt x="58" y="57"/>
                      <a:pt x="58" y="56"/>
                      <a:pt x="58" y="56"/>
                    </a:cubicBezTo>
                    <a:cubicBezTo>
                      <a:pt x="61" y="40"/>
                      <a:pt x="56" y="25"/>
                      <a:pt x="46" y="15"/>
                    </a:cubicBezTo>
                    <a:cubicBezTo>
                      <a:pt x="35" y="4"/>
                      <a:pt x="20" y="0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 11">
                <a:extLst>
                  <a:ext uri="{FF2B5EF4-FFF2-40B4-BE49-F238E27FC236}">
                    <a16:creationId xmlns:a16="http://schemas.microsoft.com/office/drawing/2014/main" id="{C658DA7E-9DD6-17AA-6345-4D51A6F46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763" y="2084388"/>
                <a:ext cx="71438" cy="87313"/>
              </a:xfrm>
              <a:custGeom>
                <a:avLst/>
                <a:gdLst>
                  <a:gd name="T0" fmla="*/ 56 w 60"/>
                  <a:gd name="T1" fmla="*/ 2 h 60"/>
                  <a:gd name="T2" fmla="*/ 58 w 60"/>
                  <a:gd name="T3" fmla="*/ 4 h 60"/>
                  <a:gd name="T4" fmla="*/ 45 w 60"/>
                  <a:gd name="T5" fmla="*/ 45 h 60"/>
                  <a:gd name="T6" fmla="*/ 4 w 60"/>
                  <a:gd name="T7" fmla="*/ 58 h 60"/>
                  <a:gd name="T8" fmla="*/ 3 w 60"/>
                  <a:gd name="T9" fmla="*/ 57 h 60"/>
                  <a:gd name="T10" fmla="*/ 2 w 60"/>
                  <a:gd name="T11" fmla="*/ 56 h 60"/>
                  <a:gd name="T12" fmla="*/ 15 w 60"/>
                  <a:gd name="T13" fmla="*/ 15 h 60"/>
                  <a:gd name="T14" fmla="*/ 56 w 60"/>
                  <a:gd name="T15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0">
                    <a:moveTo>
                      <a:pt x="56" y="2"/>
                    </a:moveTo>
                    <a:cubicBezTo>
                      <a:pt x="57" y="2"/>
                      <a:pt x="58" y="3"/>
                      <a:pt x="58" y="4"/>
                    </a:cubicBezTo>
                    <a:cubicBezTo>
                      <a:pt x="60" y="20"/>
                      <a:pt x="55" y="35"/>
                      <a:pt x="45" y="45"/>
                    </a:cubicBezTo>
                    <a:cubicBezTo>
                      <a:pt x="35" y="55"/>
                      <a:pt x="20" y="60"/>
                      <a:pt x="4" y="58"/>
                    </a:cubicBezTo>
                    <a:cubicBezTo>
                      <a:pt x="3" y="58"/>
                      <a:pt x="3" y="57"/>
                      <a:pt x="3" y="57"/>
                    </a:cubicBezTo>
                    <a:cubicBezTo>
                      <a:pt x="2" y="57"/>
                      <a:pt x="2" y="56"/>
                      <a:pt x="2" y="56"/>
                    </a:cubicBezTo>
                    <a:cubicBezTo>
                      <a:pt x="0" y="40"/>
                      <a:pt x="4" y="25"/>
                      <a:pt x="15" y="15"/>
                    </a:cubicBezTo>
                    <a:cubicBezTo>
                      <a:pt x="25" y="4"/>
                      <a:pt x="40" y="0"/>
                      <a:pt x="5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Freeform 12">
                <a:extLst>
                  <a:ext uri="{FF2B5EF4-FFF2-40B4-BE49-F238E27FC236}">
                    <a16:creationId xmlns:a16="http://schemas.microsoft.com/office/drawing/2014/main" id="{9C0254F9-7783-3D1F-C695-583247543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2163763"/>
                <a:ext cx="71438" cy="87313"/>
              </a:xfrm>
              <a:custGeom>
                <a:avLst/>
                <a:gdLst>
                  <a:gd name="T0" fmla="*/ 5 w 61"/>
                  <a:gd name="T1" fmla="*/ 2 h 60"/>
                  <a:gd name="T2" fmla="*/ 3 w 61"/>
                  <a:gd name="T3" fmla="*/ 4 h 60"/>
                  <a:gd name="T4" fmla="*/ 15 w 61"/>
                  <a:gd name="T5" fmla="*/ 45 h 60"/>
                  <a:gd name="T6" fmla="*/ 57 w 61"/>
                  <a:gd name="T7" fmla="*/ 57 h 60"/>
                  <a:gd name="T8" fmla="*/ 58 w 61"/>
                  <a:gd name="T9" fmla="*/ 57 h 60"/>
                  <a:gd name="T10" fmla="*/ 58 w 61"/>
                  <a:gd name="T11" fmla="*/ 56 h 60"/>
                  <a:gd name="T12" fmla="*/ 46 w 61"/>
                  <a:gd name="T13" fmla="*/ 14 h 60"/>
                  <a:gd name="T14" fmla="*/ 5 w 61"/>
                  <a:gd name="T15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0">
                    <a:moveTo>
                      <a:pt x="5" y="2"/>
                    </a:moveTo>
                    <a:cubicBezTo>
                      <a:pt x="4" y="2"/>
                      <a:pt x="3" y="3"/>
                      <a:pt x="3" y="4"/>
                    </a:cubicBezTo>
                    <a:cubicBezTo>
                      <a:pt x="0" y="19"/>
                      <a:pt x="5" y="34"/>
                      <a:pt x="15" y="45"/>
                    </a:cubicBezTo>
                    <a:cubicBezTo>
                      <a:pt x="26" y="55"/>
                      <a:pt x="41" y="60"/>
                      <a:pt x="57" y="57"/>
                    </a:cubicBezTo>
                    <a:cubicBezTo>
                      <a:pt x="57" y="57"/>
                      <a:pt x="57" y="57"/>
                      <a:pt x="58" y="57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61" y="40"/>
                      <a:pt x="56" y="25"/>
                      <a:pt x="46" y="14"/>
                    </a:cubicBezTo>
                    <a:cubicBezTo>
                      <a:pt x="35" y="4"/>
                      <a:pt x="20" y="0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Freeform 13">
                <a:extLst>
                  <a:ext uri="{FF2B5EF4-FFF2-40B4-BE49-F238E27FC236}">
                    <a16:creationId xmlns:a16="http://schemas.microsoft.com/office/drawing/2014/main" id="{7ED5C818-B030-EA91-0ECD-AC2AA21A7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763" y="2163763"/>
                <a:ext cx="71438" cy="87313"/>
              </a:xfrm>
              <a:custGeom>
                <a:avLst/>
                <a:gdLst>
                  <a:gd name="T0" fmla="*/ 56 w 60"/>
                  <a:gd name="T1" fmla="*/ 2 h 60"/>
                  <a:gd name="T2" fmla="*/ 58 w 60"/>
                  <a:gd name="T3" fmla="*/ 4 h 60"/>
                  <a:gd name="T4" fmla="*/ 45 w 60"/>
                  <a:gd name="T5" fmla="*/ 45 h 60"/>
                  <a:gd name="T6" fmla="*/ 4 w 60"/>
                  <a:gd name="T7" fmla="*/ 57 h 60"/>
                  <a:gd name="T8" fmla="*/ 3 w 60"/>
                  <a:gd name="T9" fmla="*/ 57 h 60"/>
                  <a:gd name="T10" fmla="*/ 2 w 60"/>
                  <a:gd name="T11" fmla="*/ 56 h 60"/>
                  <a:gd name="T12" fmla="*/ 15 w 60"/>
                  <a:gd name="T13" fmla="*/ 14 h 60"/>
                  <a:gd name="T14" fmla="*/ 56 w 60"/>
                  <a:gd name="T15" fmla="*/ 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0">
                    <a:moveTo>
                      <a:pt x="56" y="2"/>
                    </a:moveTo>
                    <a:cubicBezTo>
                      <a:pt x="57" y="2"/>
                      <a:pt x="58" y="3"/>
                      <a:pt x="58" y="4"/>
                    </a:cubicBezTo>
                    <a:cubicBezTo>
                      <a:pt x="60" y="19"/>
                      <a:pt x="55" y="34"/>
                      <a:pt x="45" y="45"/>
                    </a:cubicBezTo>
                    <a:cubicBezTo>
                      <a:pt x="35" y="55"/>
                      <a:pt x="20" y="60"/>
                      <a:pt x="4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40"/>
                      <a:pt x="4" y="25"/>
                      <a:pt x="15" y="14"/>
                    </a:cubicBezTo>
                    <a:cubicBezTo>
                      <a:pt x="25" y="4"/>
                      <a:pt x="40" y="0"/>
                      <a:pt x="5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Freeform 14">
                <a:extLst>
                  <a:ext uri="{FF2B5EF4-FFF2-40B4-BE49-F238E27FC236}">
                    <a16:creationId xmlns:a16="http://schemas.microsoft.com/office/drawing/2014/main" id="{EF898306-39C9-7D81-A3C5-33E36E3D2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4563" y="2243138"/>
                <a:ext cx="71438" cy="87313"/>
              </a:xfrm>
              <a:custGeom>
                <a:avLst/>
                <a:gdLst>
                  <a:gd name="T0" fmla="*/ 5 w 61"/>
                  <a:gd name="T1" fmla="*/ 3 h 60"/>
                  <a:gd name="T2" fmla="*/ 3 w 61"/>
                  <a:gd name="T3" fmla="*/ 4 h 60"/>
                  <a:gd name="T4" fmla="*/ 15 w 61"/>
                  <a:gd name="T5" fmla="*/ 46 h 60"/>
                  <a:gd name="T6" fmla="*/ 57 w 61"/>
                  <a:gd name="T7" fmla="*/ 58 h 60"/>
                  <a:gd name="T8" fmla="*/ 58 w 61"/>
                  <a:gd name="T9" fmla="*/ 58 h 60"/>
                  <a:gd name="T10" fmla="*/ 58 w 61"/>
                  <a:gd name="T11" fmla="*/ 56 h 60"/>
                  <a:gd name="T12" fmla="*/ 46 w 61"/>
                  <a:gd name="T13" fmla="*/ 15 h 60"/>
                  <a:gd name="T14" fmla="*/ 5 w 61"/>
                  <a:gd name="T15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0">
                    <a:moveTo>
                      <a:pt x="5" y="3"/>
                    </a:moveTo>
                    <a:cubicBezTo>
                      <a:pt x="4" y="3"/>
                      <a:pt x="3" y="3"/>
                      <a:pt x="3" y="4"/>
                    </a:cubicBezTo>
                    <a:cubicBezTo>
                      <a:pt x="0" y="20"/>
                      <a:pt x="5" y="35"/>
                      <a:pt x="15" y="46"/>
                    </a:cubicBezTo>
                    <a:cubicBezTo>
                      <a:pt x="26" y="56"/>
                      <a:pt x="41" y="60"/>
                      <a:pt x="57" y="58"/>
                    </a:cubicBezTo>
                    <a:cubicBezTo>
                      <a:pt x="57" y="58"/>
                      <a:pt x="57" y="58"/>
                      <a:pt x="58" y="58"/>
                    </a:cubicBezTo>
                    <a:cubicBezTo>
                      <a:pt x="58" y="57"/>
                      <a:pt x="58" y="57"/>
                      <a:pt x="58" y="56"/>
                    </a:cubicBezTo>
                    <a:cubicBezTo>
                      <a:pt x="61" y="40"/>
                      <a:pt x="56" y="25"/>
                      <a:pt x="46" y="15"/>
                    </a:cubicBezTo>
                    <a:cubicBezTo>
                      <a:pt x="35" y="5"/>
                      <a:pt x="20" y="0"/>
                      <a:pt x="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Freeform 15">
                <a:extLst>
                  <a:ext uri="{FF2B5EF4-FFF2-40B4-BE49-F238E27FC236}">
                    <a16:creationId xmlns:a16="http://schemas.microsoft.com/office/drawing/2014/main" id="{891DD8EC-FFF4-914E-D657-EA7F051C3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763" y="2243138"/>
                <a:ext cx="71438" cy="87313"/>
              </a:xfrm>
              <a:custGeom>
                <a:avLst/>
                <a:gdLst>
                  <a:gd name="T0" fmla="*/ 56 w 60"/>
                  <a:gd name="T1" fmla="*/ 3 h 60"/>
                  <a:gd name="T2" fmla="*/ 58 w 60"/>
                  <a:gd name="T3" fmla="*/ 4 h 60"/>
                  <a:gd name="T4" fmla="*/ 45 w 60"/>
                  <a:gd name="T5" fmla="*/ 46 h 60"/>
                  <a:gd name="T6" fmla="*/ 4 w 60"/>
                  <a:gd name="T7" fmla="*/ 58 h 60"/>
                  <a:gd name="T8" fmla="*/ 3 w 60"/>
                  <a:gd name="T9" fmla="*/ 58 h 60"/>
                  <a:gd name="T10" fmla="*/ 2 w 60"/>
                  <a:gd name="T11" fmla="*/ 56 h 60"/>
                  <a:gd name="T12" fmla="*/ 15 w 60"/>
                  <a:gd name="T13" fmla="*/ 15 h 60"/>
                  <a:gd name="T14" fmla="*/ 56 w 60"/>
                  <a:gd name="T15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0">
                    <a:moveTo>
                      <a:pt x="56" y="3"/>
                    </a:moveTo>
                    <a:cubicBezTo>
                      <a:pt x="57" y="3"/>
                      <a:pt x="58" y="3"/>
                      <a:pt x="58" y="4"/>
                    </a:cubicBezTo>
                    <a:cubicBezTo>
                      <a:pt x="60" y="20"/>
                      <a:pt x="55" y="35"/>
                      <a:pt x="45" y="46"/>
                    </a:cubicBezTo>
                    <a:cubicBezTo>
                      <a:pt x="35" y="56"/>
                      <a:pt x="20" y="60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7"/>
                      <a:pt x="2" y="57"/>
                      <a:pt x="2" y="56"/>
                    </a:cubicBezTo>
                    <a:cubicBezTo>
                      <a:pt x="0" y="40"/>
                      <a:pt x="4" y="25"/>
                      <a:pt x="15" y="15"/>
                    </a:cubicBezTo>
                    <a:cubicBezTo>
                      <a:pt x="25" y="5"/>
                      <a:pt x="40" y="0"/>
                      <a:pt x="5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Rectangle 16">
                <a:extLst>
                  <a:ext uri="{FF2B5EF4-FFF2-40B4-BE49-F238E27FC236}">
                    <a16:creationId xmlns:a16="http://schemas.microsoft.com/office/drawing/2014/main" id="{98F13289-F1CB-E855-3785-1948659B5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082801"/>
                <a:ext cx="4763" cy="282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59" name="Group 19">
                <a:extLst>
                  <a:ext uri="{FF2B5EF4-FFF2-40B4-BE49-F238E27FC236}">
                    <a16:creationId xmlns:a16="http://schemas.microsoft.com/office/drawing/2014/main" id="{E708B38E-E72B-027C-D710-37F6464051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545013" y="3821116"/>
                <a:ext cx="493712" cy="566738"/>
                <a:chOff x="2863" y="2407"/>
                <a:chExt cx="311" cy="357"/>
              </a:xfrm>
            </p:grpSpPr>
            <p:sp>
              <p:nvSpPr>
                <p:cNvPr id="160" name="AutoShape 18">
                  <a:extLst>
                    <a:ext uri="{FF2B5EF4-FFF2-40B4-BE49-F238E27FC236}">
                      <a16:creationId xmlns:a16="http://schemas.microsoft.com/office/drawing/2014/main" id="{41E69FD0-0197-725E-40BB-5E66B547C3FB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63" y="2407"/>
                  <a:ext cx="311" cy="3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0">
                  <a:extLst>
                    <a:ext uri="{FF2B5EF4-FFF2-40B4-BE49-F238E27FC236}">
                      <a16:creationId xmlns:a16="http://schemas.microsoft.com/office/drawing/2014/main" id="{3CE498B4-C74E-AAC5-5294-A3DD4EA292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64" y="2407"/>
                  <a:ext cx="310" cy="357"/>
                </a:xfrm>
                <a:custGeom>
                  <a:avLst/>
                  <a:gdLst>
                    <a:gd name="T0" fmla="*/ 112 w 227"/>
                    <a:gd name="T1" fmla="*/ 265 h 265"/>
                    <a:gd name="T2" fmla="*/ 0 w 227"/>
                    <a:gd name="T3" fmla="*/ 44 h 265"/>
                    <a:gd name="T4" fmla="*/ 0 w 227"/>
                    <a:gd name="T5" fmla="*/ 28 h 265"/>
                    <a:gd name="T6" fmla="*/ 10 w 227"/>
                    <a:gd name="T7" fmla="*/ 20 h 265"/>
                    <a:gd name="T8" fmla="*/ 44 w 227"/>
                    <a:gd name="T9" fmla="*/ 25 h 265"/>
                    <a:gd name="T10" fmla="*/ 109 w 227"/>
                    <a:gd name="T11" fmla="*/ 0 h 265"/>
                    <a:gd name="T12" fmla="*/ 118 w 227"/>
                    <a:gd name="T13" fmla="*/ 0 h 265"/>
                    <a:gd name="T14" fmla="*/ 183 w 227"/>
                    <a:gd name="T15" fmla="*/ 25 h 265"/>
                    <a:gd name="T16" fmla="*/ 217 w 227"/>
                    <a:gd name="T17" fmla="*/ 20 h 265"/>
                    <a:gd name="T18" fmla="*/ 227 w 227"/>
                    <a:gd name="T19" fmla="*/ 28 h 265"/>
                    <a:gd name="T20" fmla="*/ 227 w 227"/>
                    <a:gd name="T21" fmla="*/ 44 h 265"/>
                    <a:gd name="T22" fmla="*/ 115 w 227"/>
                    <a:gd name="T23" fmla="*/ 265 h 265"/>
                    <a:gd name="T24" fmla="*/ 112 w 227"/>
                    <a:gd name="T25" fmla="*/ 265 h 265"/>
                    <a:gd name="T26" fmla="*/ 16 w 227"/>
                    <a:gd name="T27" fmla="*/ 38 h 265"/>
                    <a:gd name="T28" fmla="*/ 16 w 227"/>
                    <a:gd name="T29" fmla="*/ 44 h 265"/>
                    <a:gd name="T30" fmla="*/ 114 w 227"/>
                    <a:gd name="T31" fmla="*/ 249 h 265"/>
                    <a:gd name="T32" fmla="*/ 211 w 227"/>
                    <a:gd name="T33" fmla="*/ 44 h 265"/>
                    <a:gd name="T34" fmla="*/ 211 w 227"/>
                    <a:gd name="T35" fmla="*/ 38 h 265"/>
                    <a:gd name="T36" fmla="*/ 183 w 227"/>
                    <a:gd name="T37" fmla="*/ 41 h 265"/>
                    <a:gd name="T38" fmla="*/ 114 w 227"/>
                    <a:gd name="T39" fmla="*/ 16 h 265"/>
                    <a:gd name="T40" fmla="*/ 44 w 227"/>
                    <a:gd name="T41" fmla="*/ 41 h 265"/>
                    <a:gd name="T42" fmla="*/ 16 w 227"/>
                    <a:gd name="T43" fmla="*/ 3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27" h="265">
                      <a:moveTo>
                        <a:pt x="112" y="265"/>
                      </a:moveTo>
                      <a:cubicBezTo>
                        <a:pt x="70" y="255"/>
                        <a:pt x="0" y="212"/>
                        <a:pt x="0" y="44"/>
                      </a:cubicBezTo>
                      <a:cubicBezTo>
                        <a:pt x="0" y="39"/>
                        <a:pt x="0" y="33"/>
                        <a:pt x="0" y="28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21" y="24"/>
                        <a:pt x="33" y="25"/>
                        <a:pt x="44" y="25"/>
                      </a:cubicBezTo>
                      <a:cubicBezTo>
                        <a:pt x="64" y="25"/>
                        <a:pt x="86" y="17"/>
                        <a:pt x="109" y="0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41" y="17"/>
                        <a:pt x="163" y="25"/>
                        <a:pt x="183" y="25"/>
                      </a:cubicBezTo>
                      <a:cubicBezTo>
                        <a:pt x="195" y="25"/>
                        <a:pt x="206" y="24"/>
                        <a:pt x="217" y="20"/>
                      </a:cubicBezTo>
                      <a:cubicBezTo>
                        <a:pt x="227" y="28"/>
                        <a:pt x="227" y="28"/>
                        <a:pt x="227" y="28"/>
                      </a:cubicBezTo>
                      <a:cubicBezTo>
                        <a:pt x="227" y="33"/>
                        <a:pt x="227" y="39"/>
                        <a:pt x="227" y="44"/>
                      </a:cubicBezTo>
                      <a:cubicBezTo>
                        <a:pt x="227" y="212"/>
                        <a:pt x="157" y="255"/>
                        <a:pt x="115" y="265"/>
                      </a:cubicBezTo>
                      <a:lnTo>
                        <a:pt x="112" y="265"/>
                      </a:lnTo>
                      <a:close/>
                      <a:moveTo>
                        <a:pt x="16" y="38"/>
                      </a:moveTo>
                      <a:cubicBezTo>
                        <a:pt x="16" y="40"/>
                        <a:pt x="16" y="42"/>
                        <a:pt x="16" y="44"/>
                      </a:cubicBezTo>
                      <a:cubicBezTo>
                        <a:pt x="16" y="159"/>
                        <a:pt x="50" y="232"/>
                        <a:pt x="114" y="249"/>
                      </a:cubicBezTo>
                      <a:cubicBezTo>
                        <a:pt x="177" y="232"/>
                        <a:pt x="211" y="159"/>
                        <a:pt x="211" y="44"/>
                      </a:cubicBezTo>
                      <a:cubicBezTo>
                        <a:pt x="211" y="42"/>
                        <a:pt x="211" y="40"/>
                        <a:pt x="211" y="38"/>
                      </a:cubicBezTo>
                      <a:cubicBezTo>
                        <a:pt x="202" y="40"/>
                        <a:pt x="193" y="41"/>
                        <a:pt x="183" y="41"/>
                      </a:cubicBezTo>
                      <a:cubicBezTo>
                        <a:pt x="161" y="41"/>
                        <a:pt x="138" y="33"/>
                        <a:pt x="114" y="16"/>
                      </a:cubicBezTo>
                      <a:cubicBezTo>
                        <a:pt x="90" y="33"/>
                        <a:pt x="66" y="41"/>
                        <a:pt x="44" y="41"/>
                      </a:cubicBezTo>
                      <a:cubicBezTo>
                        <a:pt x="34" y="41"/>
                        <a:pt x="25" y="40"/>
                        <a:pt x="16" y="3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21">
                  <a:extLst>
                    <a:ext uri="{FF2B5EF4-FFF2-40B4-BE49-F238E27FC236}">
                      <a16:creationId xmlns:a16="http://schemas.microsoft.com/office/drawing/2014/main" id="{7B09FEB1-01C4-A05C-2075-E277413E9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6" y="2472"/>
                  <a:ext cx="127" cy="222"/>
                </a:xfrm>
                <a:custGeom>
                  <a:avLst/>
                  <a:gdLst>
                    <a:gd name="T0" fmla="*/ 87 w 93"/>
                    <a:gd name="T1" fmla="*/ 132 h 165"/>
                    <a:gd name="T2" fmla="*/ 72 w 93"/>
                    <a:gd name="T3" fmla="*/ 146 h 165"/>
                    <a:gd name="T4" fmla="*/ 58 w 93"/>
                    <a:gd name="T5" fmla="*/ 150 h 165"/>
                    <a:gd name="T6" fmla="*/ 58 w 93"/>
                    <a:gd name="T7" fmla="*/ 165 h 165"/>
                    <a:gd name="T8" fmla="*/ 36 w 93"/>
                    <a:gd name="T9" fmla="*/ 165 h 165"/>
                    <a:gd name="T10" fmla="*/ 36 w 93"/>
                    <a:gd name="T11" fmla="*/ 150 h 165"/>
                    <a:gd name="T12" fmla="*/ 14 w 93"/>
                    <a:gd name="T13" fmla="*/ 140 h 165"/>
                    <a:gd name="T14" fmla="*/ 0 w 93"/>
                    <a:gd name="T15" fmla="*/ 107 h 165"/>
                    <a:gd name="T16" fmla="*/ 23 w 93"/>
                    <a:gd name="T17" fmla="*/ 105 h 165"/>
                    <a:gd name="T18" fmla="*/ 31 w 93"/>
                    <a:gd name="T19" fmla="*/ 123 h 165"/>
                    <a:gd name="T20" fmla="*/ 47 w 93"/>
                    <a:gd name="T21" fmla="*/ 129 h 165"/>
                    <a:gd name="T22" fmla="*/ 64 w 93"/>
                    <a:gd name="T23" fmla="*/ 124 h 165"/>
                    <a:gd name="T24" fmla="*/ 70 w 93"/>
                    <a:gd name="T25" fmla="*/ 112 h 165"/>
                    <a:gd name="T26" fmla="*/ 67 w 93"/>
                    <a:gd name="T27" fmla="*/ 104 h 165"/>
                    <a:gd name="T28" fmla="*/ 59 w 93"/>
                    <a:gd name="T29" fmla="*/ 98 h 165"/>
                    <a:gd name="T30" fmla="*/ 41 w 93"/>
                    <a:gd name="T31" fmla="*/ 93 h 165"/>
                    <a:gd name="T32" fmla="*/ 15 w 93"/>
                    <a:gd name="T33" fmla="*/ 80 h 165"/>
                    <a:gd name="T34" fmla="*/ 5 w 93"/>
                    <a:gd name="T35" fmla="*/ 55 h 165"/>
                    <a:gd name="T36" fmla="*/ 9 w 93"/>
                    <a:gd name="T37" fmla="*/ 37 h 165"/>
                    <a:gd name="T38" fmla="*/ 24 w 93"/>
                    <a:gd name="T39" fmla="*/ 24 h 165"/>
                    <a:gd name="T40" fmla="*/ 36 w 93"/>
                    <a:gd name="T41" fmla="*/ 20 h 165"/>
                    <a:gd name="T42" fmla="*/ 36 w 93"/>
                    <a:gd name="T43" fmla="*/ 0 h 165"/>
                    <a:gd name="T44" fmla="*/ 58 w 93"/>
                    <a:gd name="T45" fmla="*/ 0 h 165"/>
                    <a:gd name="T46" fmla="*/ 58 w 93"/>
                    <a:gd name="T47" fmla="*/ 21 h 165"/>
                    <a:gd name="T48" fmla="*/ 78 w 93"/>
                    <a:gd name="T49" fmla="*/ 30 h 165"/>
                    <a:gd name="T50" fmla="*/ 89 w 93"/>
                    <a:gd name="T51" fmla="*/ 58 h 165"/>
                    <a:gd name="T52" fmla="*/ 67 w 93"/>
                    <a:gd name="T53" fmla="*/ 59 h 165"/>
                    <a:gd name="T54" fmla="*/ 60 w 93"/>
                    <a:gd name="T55" fmla="*/ 45 h 165"/>
                    <a:gd name="T56" fmla="*/ 46 w 93"/>
                    <a:gd name="T57" fmla="*/ 41 h 165"/>
                    <a:gd name="T58" fmla="*/ 30 w 93"/>
                    <a:gd name="T59" fmla="*/ 45 h 165"/>
                    <a:gd name="T60" fmla="*/ 26 w 93"/>
                    <a:gd name="T61" fmla="*/ 53 h 165"/>
                    <a:gd name="T62" fmla="*/ 30 w 93"/>
                    <a:gd name="T63" fmla="*/ 61 h 165"/>
                    <a:gd name="T64" fmla="*/ 51 w 93"/>
                    <a:gd name="T65" fmla="*/ 69 h 165"/>
                    <a:gd name="T66" fmla="*/ 76 w 93"/>
                    <a:gd name="T67" fmla="*/ 78 h 165"/>
                    <a:gd name="T68" fmla="*/ 88 w 93"/>
                    <a:gd name="T69" fmla="*/ 91 h 165"/>
                    <a:gd name="T70" fmla="*/ 93 w 93"/>
                    <a:gd name="T71" fmla="*/ 112 h 165"/>
                    <a:gd name="T72" fmla="*/ 87 w 93"/>
                    <a:gd name="T73" fmla="*/ 132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3" h="165">
                      <a:moveTo>
                        <a:pt x="87" y="132"/>
                      </a:moveTo>
                      <a:cubicBezTo>
                        <a:pt x="84" y="138"/>
                        <a:pt x="79" y="143"/>
                        <a:pt x="72" y="146"/>
                      </a:cubicBezTo>
                      <a:cubicBezTo>
                        <a:pt x="68" y="148"/>
                        <a:pt x="64" y="149"/>
                        <a:pt x="58" y="150"/>
                      </a:cubicBezTo>
                      <a:cubicBezTo>
                        <a:pt x="58" y="165"/>
                        <a:pt x="58" y="165"/>
                        <a:pt x="58" y="165"/>
                      </a:cubicBezTo>
                      <a:cubicBezTo>
                        <a:pt x="36" y="165"/>
                        <a:pt x="36" y="165"/>
                        <a:pt x="36" y="165"/>
                      </a:cubicBezTo>
                      <a:cubicBezTo>
                        <a:pt x="36" y="150"/>
                        <a:pt x="36" y="150"/>
                        <a:pt x="36" y="150"/>
                      </a:cubicBezTo>
                      <a:cubicBezTo>
                        <a:pt x="27" y="148"/>
                        <a:pt x="20" y="145"/>
                        <a:pt x="14" y="140"/>
                      </a:cubicBezTo>
                      <a:cubicBezTo>
                        <a:pt x="7" y="132"/>
                        <a:pt x="2" y="121"/>
                        <a:pt x="0" y="107"/>
                      </a:cubicBezTo>
                      <a:cubicBezTo>
                        <a:pt x="23" y="105"/>
                        <a:pt x="23" y="105"/>
                        <a:pt x="23" y="105"/>
                      </a:cubicBezTo>
                      <a:cubicBezTo>
                        <a:pt x="24" y="113"/>
                        <a:pt x="27" y="119"/>
                        <a:pt x="31" y="123"/>
                      </a:cubicBezTo>
                      <a:cubicBezTo>
                        <a:pt x="35" y="127"/>
                        <a:pt x="41" y="129"/>
                        <a:pt x="47" y="129"/>
                      </a:cubicBezTo>
                      <a:cubicBezTo>
                        <a:pt x="55" y="129"/>
                        <a:pt x="60" y="127"/>
                        <a:pt x="64" y="124"/>
                      </a:cubicBezTo>
                      <a:cubicBezTo>
                        <a:pt x="68" y="120"/>
                        <a:pt x="70" y="116"/>
                        <a:pt x="70" y="112"/>
                      </a:cubicBezTo>
                      <a:cubicBezTo>
                        <a:pt x="70" y="109"/>
                        <a:pt x="69" y="106"/>
                        <a:pt x="67" y="104"/>
                      </a:cubicBezTo>
                      <a:cubicBezTo>
                        <a:pt x="66" y="102"/>
                        <a:pt x="63" y="100"/>
                        <a:pt x="59" y="98"/>
                      </a:cubicBezTo>
                      <a:cubicBezTo>
                        <a:pt x="56" y="97"/>
                        <a:pt x="50" y="96"/>
                        <a:pt x="41" y="93"/>
                      </a:cubicBezTo>
                      <a:cubicBezTo>
                        <a:pt x="29" y="90"/>
                        <a:pt x="20" y="85"/>
                        <a:pt x="15" y="80"/>
                      </a:cubicBezTo>
                      <a:cubicBezTo>
                        <a:pt x="8" y="73"/>
                        <a:pt x="5" y="65"/>
                        <a:pt x="5" y="55"/>
                      </a:cubicBezTo>
                      <a:cubicBezTo>
                        <a:pt x="5" y="48"/>
                        <a:pt x="6" y="42"/>
                        <a:pt x="9" y="37"/>
                      </a:cubicBezTo>
                      <a:cubicBezTo>
                        <a:pt x="13" y="31"/>
                        <a:pt x="17" y="27"/>
                        <a:pt x="24" y="24"/>
                      </a:cubicBezTo>
                      <a:cubicBezTo>
                        <a:pt x="27" y="22"/>
                        <a:pt x="31" y="21"/>
                        <a:pt x="36" y="2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21"/>
                        <a:pt x="58" y="21"/>
                        <a:pt x="58" y="21"/>
                      </a:cubicBezTo>
                      <a:cubicBezTo>
                        <a:pt x="67" y="22"/>
                        <a:pt x="73" y="25"/>
                        <a:pt x="78" y="30"/>
                      </a:cubicBezTo>
                      <a:cubicBezTo>
                        <a:pt x="85" y="37"/>
                        <a:pt x="89" y="46"/>
                        <a:pt x="89" y="58"/>
                      </a:cubicBezTo>
                      <a:cubicBezTo>
                        <a:pt x="67" y="59"/>
                        <a:pt x="67" y="59"/>
                        <a:pt x="67" y="59"/>
                      </a:cubicBezTo>
                      <a:cubicBezTo>
                        <a:pt x="66" y="52"/>
                        <a:pt x="63" y="48"/>
                        <a:pt x="60" y="45"/>
                      </a:cubicBezTo>
                      <a:cubicBezTo>
                        <a:pt x="57" y="42"/>
                        <a:pt x="52" y="41"/>
                        <a:pt x="46" y="41"/>
                      </a:cubicBezTo>
                      <a:cubicBezTo>
                        <a:pt x="39" y="41"/>
                        <a:pt x="34" y="42"/>
                        <a:pt x="30" y="45"/>
                      </a:cubicBezTo>
                      <a:cubicBezTo>
                        <a:pt x="28" y="47"/>
                        <a:pt x="26" y="50"/>
                        <a:pt x="26" y="53"/>
                      </a:cubicBezTo>
                      <a:cubicBezTo>
                        <a:pt x="26" y="56"/>
                        <a:pt x="28" y="59"/>
                        <a:pt x="30" y="61"/>
                      </a:cubicBezTo>
                      <a:cubicBezTo>
                        <a:pt x="33" y="64"/>
                        <a:pt x="40" y="66"/>
                        <a:pt x="51" y="69"/>
                      </a:cubicBezTo>
                      <a:cubicBezTo>
                        <a:pt x="62" y="72"/>
                        <a:pt x="70" y="75"/>
                        <a:pt x="76" y="78"/>
                      </a:cubicBezTo>
                      <a:cubicBezTo>
                        <a:pt x="81" y="82"/>
                        <a:pt x="85" y="86"/>
                        <a:pt x="88" y="91"/>
                      </a:cubicBezTo>
                      <a:cubicBezTo>
                        <a:pt x="91" y="97"/>
                        <a:pt x="93" y="104"/>
                        <a:pt x="93" y="112"/>
                      </a:cubicBezTo>
                      <a:cubicBezTo>
                        <a:pt x="93" y="119"/>
                        <a:pt x="91" y="126"/>
                        <a:pt x="87" y="132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0234449-DB35-9EFE-B005-8082CE5B34AF}"/>
                </a:ext>
              </a:extLst>
            </p:cNvPr>
            <p:cNvSpPr>
              <a:spLocks/>
            </p:cNvSpPr>
            <p:nvPr/>
          </p:nvSpPr>
          <p:spPr>
            <a:xfrm rot="5400000">
              <a:off x="1651306" y="3610678"/>
              <a:ext cx="1162113" cy="2450424"/>
            </a:xfrm>
            <a:custGeom>
              <a:avLst/>
              <a:gdLst>
                <a:gd name="connsiteX0" fmla="*/ 0 w 2267696"/>
                <a:gd name="connsiteY0" fmla="*/ 0 h 544965"/>
                <a:gd name="connsiteX1" fmla="*/ 2267696 w 2267696"/>
                <a:gd name="connsiteY1" fmla="*/ 0 h 544965"/>
                <a:gd name="connsiteX2" fmla="*/ 2267696 w 2267696"/>
                <a:gd name="connsiteY2" fmla="*/ 544965 h 544965"/>
                <a:gd name="connsiteX3" fmla="*/ 0 w 2267696"/>
                <a:gd name="connsiteY3" fmla="*/ 544965 h 544965"/>
                <a:gd name="connsiteX4" fmla="*/ 0 w 2267696"/>
                <a:gd name="connsiteY4" fmla="*/ 0 h 54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7696" h="544965">
                  <a:moveTo>
                    <a:pt x="0" y="0"/>
                  </a:moveTo>
                  <a:lnTo>
                    <a:pt x="2267696" y="0"/>
                  </a:lnTo>
                  <a:lnTo>
                    <a:pt x="2267696" y="544965"/>
                  </a:lnTo>
                  <a:lnTo>
                    <a:pt x="0" y="544965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85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KPMG Bold" panose="020B0803030202040204" pitchFamily="34" charset="0"/>
                  <a:ea typeface="+mn-ea"/>
                  <a:cs typeface="+mn-cs"/>
                </a:rPr>
                <a:t>…  while respecting the appropriate balance between cost, security of supply and additionality…</a:t>
              </a: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0B69D1E-6B08-BAE3-76A0-CFC1CE28B7C3}"/>
                </a:ext>
              </a:extLst>
            </p:cNvPr>
            <p:cNvSpPr>
              <a:spLocks/>
            </p:cNvSpPr>
            <p:nvPr/>
          </p:nvSpPr>
          <p:spPr>
            <a:xfrm rot="5400000">
              <a:off x="6305981" y="4042015"/>
              <a:ext cx="1162113" cy="1587754"/>
            </a:xfrm>
            <a:custGeom>
              <a:avLst/>
              <a:gdLst>
                <a:gd name="connsiteX0" fmla="*/ 0 w 2267696"/>
                <a:gd name="connsiteY0" fmla="*/ 0 h 544965"/>
                <a:gd name="connsiteX1" fmla="*/ 2267696 w 2267696"/>
                <a:gd name="connsiteY1" fmla="*/ 0 h 544965"/>
                <a:gd name="connsiteX2" fmla="*/ 2267696 w 2267696"/>
                <a:gd name="connsiteY2" fmla="*/ 544965 h 544965"/>
                <a:gd name="connsiteX3" fmla="*/ 0 w 2267696"/>
                <a:gd name="connsiteY3" fmla="*/ 544965 h 544965"/>
                <a:gd name="connsiteX4" fmla="*/ 0 w 2267696"/>
                <a:gd name="connsiteY4" fmla="*/ 0 h 54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7696" h="544965">
                  <a:moveTo>
                    <a:pt x="0" y="0"/>
                  </a:moveTo>
                  <a:lnTo>
                    <a:pt x="2267696" y="0"/>
                  </a:lnTo>
                  <a:lnTo>
                    <a:pt x="2267696" y="544965"/>
                  </a:lnTo>
                  <a:lnTo>
                    <a:pt x="0" y="544965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85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KPMG Bold" panose="020B0803030202040204" pitchFamily="34" charset="0"/>
                  <a:ea typeface="+mn-ea"/>
                  <a:cs typeface="+mn-cs"/>
                </a:rPr>
                <a:t>… and focusing on both tactical as strategic opportunities</a:t>
              </a: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C0D23DF-52FF-9FBB-6D0E-BCC5D42818AE}"/>
                </a:ext>
              </a:extLst>
            </p:cNvPr>
            <p:cNvGrpSpPr/>
            <p:nvPr/>
          </p:nvGrpSpPr>
          <p:grpSpPr>
            <a:xfrm>
              <a:off x="7899609" y="4004093"/>
              <a:ext cx="2330923" cy="436718"/>
              <a:chOff x="8862677" y="3847868"/>
              <a:chExt cx="2330923" cy="277695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0B798FF-B169-25E7-0D63-F997D9DFF6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862677" y="3847868"/>
                <a:ext cx="2330923" cy="277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PMG Bold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9F584CC0-24D0-4925-7574-26893E4A17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25120" y="3926197"/>
                <a:ext cx="1110497" cy="121038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Certificates</a:t>
                </a: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BBEB0B0A-A6D3-FB6D-D7A2-381351AA6D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9934974" y="4137415"/>
              <a:ext cx="159131" cy="170280"/>
              <a:chOff x="5075235" y="860139"/>
              <a:chExt cx="874710" cy="1028698"/>
            </a:xfrm>
            <a:solidFill>
              <a:schemeClr val="bg1"/>
            </a:solidFill>
          </p:grpSpPr>
          <p:sp>
            <p:nvSpPr>
              <p:cNvPr id="173" name="Freeform 158">
                <a:extLst>
                  <a:ext uri="{FF2B5EF4-FFF2-40B4-BE49-F238E27FC236}">
                    <a16:creationId xmlns:a16="http://schemas.microsoft.com/office/drawing/2014/main" id="{62A3647C-5CB2-E823-A274-D9215D080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0" y="1114425"/>
                <a:ext cx="179387" cy="179388"/>
              </a:xfrm>
              <a:custGeom>
                <a:avLst/>
                <a:gdLst/>
                <a:ahLst/>
                <a:cxnLst>
                  <a:cxn ang="0">
                    <a:pos x="56" y="113"/>
                  </a:cxn>
                  <a:cxn ang="0">
                    <a:pos x="56" y="113"/>
                  </a:cxn>
                  <a:cxn ang="0">
                    <a:pos x="67" y="113"/>
                  </a:cxn>
                  <a:cxn ang="0">
                    <a:pos x="78" y="109"/>
                  </a:cxn>
                  <a:cxn ang="0">
                    <a:pos x="87" y="103"/>
                  </a:cxn>
                  <a:cxn ang="0">
                    <a:pos x="97" y="96"/>
                  </a:cxn>
                  <a:cxn ang="0">
                    <a:pos x="102" y="89"/>
                  </a:cxn>
                  <a:cxn ang="0">
                    <a:pos x="108" y="79"/>
                  </a:cxn>
                  <a:cxn ang="0">
                    <a:pos x="111" y="68"/>
                  </a:cxn>
                  <a:cxn ang="0">
                    <a:pos x="113" y="57"/>
                  </a:cxn>
                  <a:cxn ang="0">
                    <a:pos x="113" y="57"/>
                  </a:cxn>
                  <a:cxn ang="0">
                    <a:pos x="111" y="46"/>
                  </a:cxn>
                  <a:cxn ang="0">
                    <a:pos x="108" y="35"/>
                  </a:cxn>
                  <a:cxn ang="0">
                    <a:pos x="102" y="26"/>
                  </a:cxn>
                  <a:cxn ang="0">
                    <a:pos x="97" y="16"/>
                  </a:cxn>
                  <a:cxn ang="0">
                    <a:pos x="87" y="9"/>
                  </a:cxn>
                  <a:cxn ang="0">
                    <a:pos x="78" y="5"/>
                  </a:cxn>
                  <a:cxn ang="0">
                    <a:pos x="67" y="2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45" y="2"/>
                  </a:cxn>
                  <a:cxn ang="0">
                    <a:pos x="34" y="5"/>
                  </a:cxn>
                  <a:cxn ang="0">
                    <a:pos x="24" y="9"/>
                  </a:cxn>
                  <a:cxn ang="0">
                    <a:pos x="17" y="16"/>
                  </a:cxn>
                  <a:cxn ang="0">
                    <a:pos x="10" y="26"/>
                  </a:cxn>
                  <a:cxn ang="0">
                    <a:pos x="4" y="35"/>
                  </a:cxn>
                  <a:cxn ang="0">
                    <a:pos x="0" y="46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68"/>
                  </a:cxn>
                  <a:cxn ang="0">
                    <a:pos x="4" y="79"/>
                  </a:cxn>
                  <a:cxn ang="0">
                    <a:pos x="10" y="89"/>
                  </a:cxn>
                  <a:cxn ang="0">
                    <a:pos x="17" y="96"/>
                  </a:cxn>
                  <a:cxn ang="0">
                    <a:pos x="24" y="103"/>
                  </a:cxn>
                  <a:cxn ang="0">
                    <a:pos x="34" y="109"/>
                  </a:cxn>
                  <a:cxn ang="0">
                    <a:pos x="45" y="113"/>
                  </a:cxn>
                  <a:cxn ang="0">
                    <a:pos x="56" y="113"/>
                  </a:cxn>
                  <a:cxn ang="0">
                    <a:pos x="56" y="113"/>
                  </a:cxn>
                </a:cxnLst>
                <a:rect l="0" t="0" r="r" b="b"/>
                <a:pathLst>
                  <a:path w="113" h="113">
                    <a:moveTo>
                      <a:pt x="56" y="113"/>
                    </a:moveTo>
                    <a:lnTo>
                      <a:pt x="56" y="113"/>
                    </a:lnTo>
                    <a:lnTo>
                      <a:pt x="67" y="113"/>
                    </a:lnTo>
                    <a:lnTo>
                      <a:pt x="78" y="109"/>
                    </a:lnTo>
                    <a:lnTo>
                      <a:pt x="87" y="103"/>
                    </a:lnTo>
                    <a:lnTo>
                      <a:pt x="97" y="96"/>
                    </a:lnTo>
                    <a:lnTo>
                      <a:pt x="102" y="89"/>
                    </a:lnTo>
                    <a:lnTo>
                      <a:pt x="108" y="79"/>
                    </a:lnTo>
                    <a:lnTo>
                      <a:pt x="111" y="68"/>
                    </a:lnTo>
                    <a:lnTo>
                      <a:pt x="113" y="57"/>
                    </a:lnTo>
                    <a:lnTo>
                      <a:pt x="113" y="57"/>
                    </a:lnTo>
                    <a:lnTo>
                      <a:pt x="111" y="46"/>
                    </a:lnTo>
                    <a:lnTo>
                      <a:pt x="108" y="35"/>
                    </a:lnTo>
                    <a:lnTo>
                      <a:pt x="102" y="26"/>
                    </a:lnTo>
                    <a:lnTo>
                      <a:pt x="97" y="16"/>
                    </a:lnTo>
                    <a:lnTo>
                      <a:pt x="87" y="9"/>
                    </a:lnTo>
                    <a:lnTo>
                      <a:pt x="78" y="5"/>
                    </a:lnTo>
                    <a:lnTo>
                      <a:pt x="67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45" y="2"/>
                    </a:lnTo>
                    <a:lnTo>
                      <a:pt x="34" y="5"/>
                    </a:lnTo>
                    <a:lnTo>
                      <a:pt x="24" y="9"/>
                    </a:lnTo>
                    <a:lnTo>
                      <a:pt x="17" y="16"/>
                    </a:lnTo>
                    <a:lnTo>
                      <a:pt x="10" y="26"/>
                    </a:lnTo>
                    <a:lnTo>
                      <a:pt x="4" y="35"/>
                    </a:lnTo>
                    <a:lnTo>
                      <a:pt x="0" y="46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68"/>
                    </a:lnTo>
                    <a:lnTo>
                      <a:pt x="4" y="79"/>
                    </a:lnTo>
                    <a:lnTo>
                      <a:pt x="10" y="89"/>
                    </a:lnTo>
                    <a:lnTo>
                      <a:pt x="17" y="96"/>
                    </a:lnTo>
                    <a:lnTo>
                      <a:pt x="24" y="103"/>
                    </a:lnTo>
                    <a:lnTo>
                      <a:pt x="34" y="109"/>
                    </a:lnTo>
                    <a:lnTo>
                      <a:pt x="45" y="113"/>
                    </a:lnTo>
                    <a:lnTo>
                      <a:pt x="56" y="113"/>
                    </a:lnTo>
                    <a:lnTo>
                      <a:pt x="56" y="1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4" name="Freeform 159">
                <a:extLst>
                  <a:ext uri="{FF2B5EF4-FFF2-40B4-BE49-F238E27FC236}">
                    <a16:creationId xmlns:a16="http://schemas.microsoft.com/office/drawing/2014/main" id="{AA693939-8EB9-1151-4C96-215892D56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0700" y="1449388"/>
                <a:ext cx="76200" cy="22225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24" y="3"/>
                  </a:cxn>
                  <a:cxn ang="0">
                    <a:pos x="16" y="3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48" y="14"/>
                  </a:cxn>
                  <a:cxn ang="0">
                    <a:pos x="48" y="14"/>
                  </a:cxn>
                  <a:cxn ang="0">
                    <a:pos x="39" y="0"/>
                  </a:cxn>
                  <a:cxn ang="0">
                    <a:pos x="39" y="0"/>
                  </a:cxn>
                  <a:cxn ang="0">
                    <a:pos x="31" y="3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48" h="14">
                    <a:moveTo>
                      <a:pt x="24" y="3"/>
                    </a:moveTo>
                    <a:lnTo>
                      <a:pt x="24" y="3"/>
                    </a:lnTo>
                    <a:lnTo>
                      <a:pt x="16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0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31" y="3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5" name="Freeform 160">
                <a:extLst>
                  <a:ext uri="{FF2B5EF4-FFF2-40B4-BE49-F238E27FC236}">
                    <a16:creationId xmlns:a16="http://schemas.microsoft.com/office/drawing/2014/main" id="{417196F5-1CCE-4C35-3124-625A6556C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775" y="1370013"/>
                <a:ext cx="165100" cy="160338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3" y="9"/>
                  </a:cxn>
                  <a:cxn ang="0">
                    <a:pos x="82" y="5"/>
                  </a:cxn>
                  <a:cxn ang="0">
                    <a:pos x="69" y="0"/>
                  </a:cxn>
                  <a:cxn ang="0">
                    <a:pos x="41" y="13"/>
                  </a:cxn>
                  <a:cxn ang="0">
                    <a:pos x="41" y="13"/>
                  </a:cxn>
                  <a:cxn ang="0">
                    <a:pos x="37" y="14"/>
                  </a:cxn>
                  <a:cxn ang="0">
                    <a:pos x="32" y="14"/>
                  </a:cxn>
                  <a:cxn ang="0">
                    <a:pos x="32" y="14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15" y="33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24" y="53"/>
                  </a:cxn>
                  <a:cxn ang="0">
                    <a:pos x="48" y="53"/>
                  </a:cxn>
                  <a:cxn ang="0">
                    <a:pos x="48" y="53"/>
                  </a:cxn>
                  <a:cxn ang="0">
                    <a:pos x="56" y="77"/>
                  </a:cxn>
                  <a:cxn ang="0">
                    <a:pos x="61" y="101"/>
                  </a:cxn>
                  <a:cxn ang="0">
                    <a:pos x="61" y="101"/>
                  </a:cxn>
                  <a:cxn ang="0">
                    <a:pos x="85" y="72"/>
                  </a:cxn>
                  <a:cxn ang="0">
                    <a:pos x="104" y="38"/>
                  </a:cxn>
                  <a:cxn ang="0">
                    <a:pos x="93" y="9"/>
                  </a:cxn>
                </a:cxnLst>
                <a:rect l="0" t="0" r="r" b="b"/>
                <a:pathLst>
                  <a:path w="104" h="101">
                    <a:moveTo>
                      <a:pt x="93" y="9"/>
                    </a:moveTo>
                    <a:lnTo>
                      <a:pt x="93" y="9"/>
                    </a:lnTo>
                    <a:lnTo>
                      <a:pt x="82" y="5"/>
                    </a:lnTo>
                    <a:lnTo>
                      <a:pt x="69" y="0"/>
                    </a:lnTo>
                    <a:lnTo>
                      <a:pt x="41" y="13"/>
                    </a:lnTo>
                    <a:lnTo>
                      <a:pt x="41" y="13"/>
                    </a:lnTo>
                    <a:lnTo>
                      <a:pt x="37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15" y="3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24" y="53"/>
                    </a:lnTo>
                    <a:lnTo>
                      <a:pt x="48" y="53"/>
                    </a:lnTo>
                    <a:lnTo>
                      <a:pt x="48" y="53"/>
                    </a:lnTo>
                    <a:lnTo>
                      <a:pt x="56" y="77"/>
                    </a:lnTo>
                    <a:lnTo>
                      <a:pt x="61" y="101"/>
                    </a:lnTo>
                    <a:lnTo>
                      <a:pt x="61" y="101"/>
                    </a:lnTo>
                    <a:lnTo>
                      <a:pt x="85" y="72"/>
                    </a:lnTo>
                    <a:lnTo>
                      <a:pt x="104" y="38"/>
                    </a:lnTo>
                    <a:lnTo>
                      <a:pt x="93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161">
                <a:extLst>
                  <a:ext uri="{FF2B5EF4-FFF2-40B4-BE49-F238E27FC236}">
                    <a16:creationId xmlns:a16="http://schemas.microsoft.com/office/drawing/2014/main" id="{C6F004E5-FA97-0EE1-8F46-593D48CD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725" y="1370013"/>
                <a:ext cx="165100" cy="160338"/>
              </a:xfrm>
              <a:custGeom>
                <a:avLst/>
                <a:gdLst/>
                <a:ahLst/>
                <a:cxnLst>
                  <a:cxn ang="0">
                    <a:pos x="74" y="14"/>
                  </a:cxn>
                  <a:cxn ang="0">
                    <a:pos x="74" y="14"/>
                  </a:cxn>
                  <a:cxn ang="0">
                    <a:pos x="68" y="14"/>
                  </a:cxn>
                  <a:cxn ang="0">
                    <a:pos x="63" y="13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24" y="5"/>
                  </a:cxn>
                  <a:cxn ang="0">
                    <a:pos x="11" y="9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20" y="72"/>
                  </a:cxn>
                  <a:cxn ang="0">
                    <a:pos x="43" y="101"/>
                  </a:cxn>
                  <a:cxn ang="0">
                    <a:pos x="43" y="101"/>
                  </a:cxn>
                  <a:cxn ang="0">
                    <a:pos x="48" y="77"/>
                  </a:cxn>
                  <a:cxn ang="0">
                    <a:pos x="55" y="53"/>
                  </a:cxn>
                  <a:cxn ang="0">
                    <a:pos x="55" y="53"/>
                  </a:cxn>
                  <a:cxn ang="0">
                    <a:pos x="79" y="53"/>
                  </a:cxn>
                  <a:cxn ang="0">
                    <a:pos x="104" y="53"/>
                  </a:cxn>
                  <a:cxn ang="0">
                    <a:pos x="104" y="53"/>
                  </a:cxn>
                  <a:cxn ang="0">
                    <a:pos x="91" y="33"/>
                  </a:cxn>
                  <a:cxn ang="0">
                    <a:pos x="78" y="14"/>
                  </a:cxn>
                  <a:cxn ang="0">
                    <a:pos x="78" y="14"/>
                  </a:cxn>
                  <a:cxn ang="0">
                    <a:pos x="74" y="14"/>
                  </a:cxn>
                  <a:cxn ang="0">
                    <a:pos x="74" y="14"/>
                  </a:cxn>
                </a:cxnLst>
                <a:rect l="0" t="0" r="r" b="b"/>
                <a:pathLst>
                  <a:path w="104" h="101">
                    <a:moveTo>
                      <a:pt x="74" y="14"/>
                    </a:moveTo>
                    <a:lnTo>
                      <a:pt x="74" y="14"/>
                    </a:lnTo>
                    <a:lnTo>
                      <a:pt x="68" y="14"/>
                    </a:lnTo>
                    <a:lnTo>
                      <a:pt x="63" y="13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4" y="5"/>
                    </a:lnTo>
                    <a:lnTo>
                      <a:pt x="11" y="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0" y="72"/>
                    </a:lnTo>
                    <a:lnTo>
                      <a:pt x="43" y="101"/>
                    </a:lnTo>
                    <a:lnTo>
                      <a:pt x="43" y="101"/>
                    </a:lnTo>
                    <a:lnTo>
                      <a:pt x="48" y="77"/>
                    </a:lnTo>
                    <a:lnTo>
                      <a:pt x="55" y="53"/>
                    </a:lnTo>
                    <a:lnTo>
                      <a:pt x="55" y="53"/>
                    </a:lnTo>
                    <a:lnTo>
                      <a:pt x="79" y="53"/>
                    </a:lnTo>
                    <a:lnTo>
                      <a:pt x="104" y="53"/>
                    </a:lnTo>
                    <a:lnTo>
                      <a:pt x="104" y="53"/>
                    </a:lnTo>
                    <a:lnTo>
                      <a:pt x="91" y="33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4" y="14"/>
                    </a:lnTo>
                    <a:lnTo>
                      <a:pt x="74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162">
                <a:extLst>
                  <a:ext uri="{FF2B5EF4-FFF2-40B4-BE49-F238E27FC236}">
                    <a16:creationId xmlns:a16="http://schemas.microsoft.com/office/drawing/2014/main" id="{4373C884-0DFE-C1E0-DD28-49EEAA654F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7025" y="973138"/>
                <a:ext cx="463550" cy="463550"/>
              </a:xfrm>
              <a:custGeom>
                <a:avLst/>
                <a:gdLst/>
                <a:ahLst/>
                <a:cxnLst>
                  <a:cxn ang="0">
                    <a:pos x="90" y="235"/>
                  </a:cxn>
                  <a:cxn ang="0">
                    <a:pos x="146" y="292"/>
                  </a:cxn>
                  <a:cxn ang="0">
                    <a:pos x="203" y="235"/>
                  </a:cxn>
                  <a:cxn ang="0">
                    <a:pos x="249" y="250"/>
                  </a:cxn>
                  <a:cxn ang="0">
                    <a:pos x="284" y="157"/>
                  </a:cxn>
                  <a:cxn ang="0">
                    <a:pos x="249" y="122"/>
                  </a:cxn>
                  <a:cxn ang="0">
                    <a:pos x="249" y="43"/>
                  </a:cxn>
                  <a:cxn ang="0">
                    <a:pos x="203" y="56"/>
                  </a:cxn>
                  <a:cxn ang="0">
                    <a:pos x="146" y="0"/>
                  </a:cxn>
                  <a:cxn ang="0">
                    <a:pos x="55" y="41"/>
                  </a:cxn>
                  <a:cxn ang="0">
                    <a:pos x="41" y="48"/>
                  </a:cxn>
                  <a:cxn ang="0">
                    <a:pos x="7" y="135"/>
                  </a:cxn>
                  <a:cxn ang="0">
                    <a:pos x="42" y="168"/>
                  </a:cxn>
                  <a:cxn ang="0">
                    <a:pos x="42" y="250"/>
                  </a:cxn>
                  <a:cxn ang="0">
                    <a:pos x="107" y="227"/>
                  </a:cxn>
                  <a:cxn ang="0">
                    <a:pos x="114" y="220"/>
                  </a:cxn>
                  <a:cxn ang="0">
                    <a:pos x="142" y="237"/>
                  </a:cxn>
                  <a:cxn ang="0">
                    <a:pos x="153" y="233"/>
                  </a:cxn>
                  <a:cxn ang="0">
                    <a:pos x="181" y="231"/>
                  </a:cxn>
                  <a:cxn ang="0">
                    <a:pos x="177" y="220"/>
                  </a:cxn>
                  <a:cxn ang="0">
                    <a:pos x="185" y="227"/>
                  </a:cxn>
                  <a:cxn ang="0">
                    <a:pos x="222" y="181"/>
                  </a:cxn>
                  <a:cxn ang="0">
                    <a:pos x="233" y="176"/>
                  </a:cxn>
                  <a:cxn ang="0">
                    <a:pos x="238" y="150"/>
                  </a:cxn>
                  <a:cxn ang="0">
                    <a:pos x="233" y="139"/>
                  </a:cxn>
                  <a:cxn ang="0">
                    <a:pos x="227" y="105"/>
                  </a:cxn>
                  <a:cxn ang="0">
                    <a:pos x="227" y="118"/>
                  </a:cxn>
                  <a:cxn ang="0">
                    <a:pos x="212" y="211"/>
                  </a:cxn>
                  <a:cxn ang="0">
                    <a:pos x="203" y="203"/>
                  </a:cxn>
                  <a:cxn ang="0">
                    <a:pos x="212" y="211"/>
                  </a:cxn>
                  <a:cxn ang="0">
                    <a:pos x="212" y="80"/>
                  </a:cxn>
                  <a:cxn ang="0">
                    <a:pos x="203" y="89"/>
                  </a:cxn>
                  <a:cxn ang="0">
                    <a:pos x="175" y="59"/>
                  </a:cxn>
                  <a:cxn ang="0">
                    <a:pos x="183" y="70"/>
                  </a:cxn>
                  <a:cxn ang="0">
                    <a:pos x="174" y="63"/>
                  </a:cxn>
                  <a:cxn ang="0">
                    <a:pos x="146" y="65"/>
                  </a:cxn>
                  <a:cxn ang="0">
                    <a:pos x="146" y="52"/>
                  </a:cxn>
                  <a:cxn ang="0">
                    <a:pos x="118" y="63"/>
                  </a:cxn>
                  <a:cxn ang="0">
                    <a:pos x="107" y="67"/>
                  </a:cxn>
                  <a:cxn ang="0">
                    <a:pos x="172" y="83"/>
                  </a:cxn>
                  <a:cxn ang="0">
                    <a:pos x="212" y="146"/>
                  </a:cxn>
                  <a:cxn ang="0">
                    <a:pos x="159" y="211"/>
                  </a:cxn>
                  <a:cxn ang="0">
                    <a:pos x="90" y="183"/>
                  </a:cxn>
                  <a:cxn ang="0">
                    <a:pos x="90" y="107"/>
                  </a:cxn>
                  <a:cxn ang="0">
                    <a:pos x="79" y="80"/>
                  </a:cxn>
                  <a:cxn ang="0">
                    <a:pos x="89" y="89"/>
                  </a:cxn>
                  <a:cxn ang="0">
                    <a:pos x="77" y="83"/>
                  </a:cxn>
                  <a:cxn ang="0">
                    <a:pos x="89" y="203"/>
                  </a:cxn>
                  <a:cxn ang="0">
                    <a:pos x="79" y="211"/>
                  </a:cxn>
                  <a:cxn ang="0">
                    <a:pos x="72" y="181"/>
                  </a:cxn>
                  <a:cxn ang="0">
                    <a:pos x="61" y="176"/>
                  </a:cxn>
                  <a:cxn ang="0">
                    <a:pos x="72" y="176"/>
                  </a:cxn>
                  <a:cxn ang="0">
                    <a:pos x="68" y="107"/>
                  </a:cxn>
                  <a:cxn ang="0">
                    <a:pos x="63" y="118"/>
                  </a:cxn>
                  <a:cxn ang="0">
                    <a:pos x="55" y="150"/>
                  </a:cxn>
                  <a:cxn ang="0">
                    <a:pos x="65" y="146"/>
                  </a:cxn>
                </a:cxnLst>
                <a:rect l="0" t="0" r="r" b="b"/>
                <a:pathLst>
                  <a:path w="292" h="292">
                    <a:moveTo>
                      <a:pt x="42" y="250"/>
                    </a:moveTo>
                    <a:lnTo>
                      <a:pt x="42" y="250"/>
                    </a:lnTo>
                    <a:lnTo>
                      <a:pt x="46" y="251"/>
                    </a:lnTo>
                    <a:lnTo>
                      <a:pt x="52" y="251"/>
                    </a:lnTo>
                    <a:lnTo>
                      <a:pt x="52" y="251"/>
                    </a:lnTo>
                    <a:lnTo>
                      <a:pt x="55" y="251"/>
                    </a:lnTo>
                    <a:lnTo>
                      <a:pt x="90" y="235"/>
                    </a:lnTo>
                    <a:lnTo>
                      <a:pt x="90" y="235"/>
                    </a:lnTo>
                    <a:lnTo>
                      <a:pt x="105" y="244"/>
                    </a:lnTo>
                    <a:lnTo>
                      <a:pt x="122" y="248"/>
                    </a:lnTo>
                    <a:lnTo>
                      <a:pt x="135" y="285"/>
                    </a:lnTo>
                    <a:lnTo>
                      <a:pt x="135" y="285"/>
                    </a:lnTo>
                    <a:lnTo>
                      <a:pt x="140" y="290"/>
                    </a:lnTo>
                    <a:lnTo>
                      <a:pt x="146" y="292"/>
                    </a:lnTo>
                    <a:lnTo>
                      <a:pt x="146" y="292"/>
                    </a:lnTo>
                    <a:lnTo>
                      <a:pt x="153" y="290"/>
                    </a:lnTo>
                    <a:lnTo>
                      <a:pt x="157" y="285"/>
                    </a:lnTo>
                    <a:lnTo>
                      <a:pt x="170" y="248"/>
                    </a:lnTo>
                    <a:lnTo>
                      <a:pt x="170" y="248"/>
                    </a:lnTo>
                    <a:lnTo>
                      <a:pt x="187" y="244"/>
                    </a:lnTo>
                    <a:lnTo>
                      <a:pt x="203" y="235"/>
                    </a:lnTo>
                    <a:lnTo>
                      <a:pt x="236" y="251"/>
                    </a:lnTo>
                    <a:lnTo>
                      <a:pt x="236" y="251"/>
                    </a:lnTo>
                    <a:lnTo>
                      <a:pt x="242" y="251"/>
                    </a:lnTo>
                    <a:lnTo>
                      <a:pt x="242" y="251"/>
                    </a:lnTo>
                    <a:lnTo>
                      <a:pt x="246" y="251"/>
                    </a:lnTo>
                    <a:lnTo>
                      <a:pt x="249" y="250"/>
                    </a:lnTo>
                    <a:lnTo>
                      <a:pt x="249" y="250"/>
                    </a:lnTo>
                    <a:lnTo>
                      <a:pt x="253" y="242"/>
                    </a:lnTo>
                    <a:lnTo>
                      <a:pt x="251" y="235"/>
                    </a:lnTo>
                    <a:lnTo>
                      <a:pt x="236" y="202"/>
                    </a:lnTo>
                    <a:lnTo>
                      <a:pt x="236" y="202"/>
                    </a:lnTo>
                    <a:lnTo>
                      <a:pt x="244" y="187"/>
                    </a:lnTo>
                    <a:lnTo>
                      <a:pt x="249" y="168"/>
                    </a:lnTo>
                    <a:lnTo>
                      <a:pt x="284" y="157"/>
                    </a:lnTo>
                    <a:lnTo>
                      <a:pt x="284" y="157"/>
                    </a:lnTo>
                    <a:lnTo>
                      <a:pt x="290" y="152"/>
                    </a:lnTo>
                    <a:lnTo>
                      <a:pt x="292" y="146"/>
                    </a:lnTo>
                    <a:lnTo>
                      <a:pt x="292" y="146"/>
                    </a:lnTo>
                    <a:lnTo>
                      <a:pt x="290" y="139"/>
                    </a:lnTo>
                    <a:lnTo>
                      <a:pt x="284" y="135"/>
                    </a:lnTo>
                    <a:lnTo>
                      <a:pt x="249" y="122"/>
                    </a:lnTo>
                    <a:lnTo>
                      <a:pt x="249" y="122"/>
                    </a:lnTo>
                    <a:lnTo>
                      <a:pt x="244" y="105"/>
                    </a:lnTo>
                    <a:lnTo>
                      <a:pt x="236" y="89"/>
                    </a:lnTo>
                    <a:lnTo>
                      <a:pt x="251" y="56"/>
                    </a:lnTo>
                    <a:lnTo>
                      <a:pt x="251" y="56"/>
                    </a:lnTo>
                    <a:lnTo>
                      <a:pt x="253" y="48"/>
                    </a:lnTo>
                    <a:lnTo>
                      <a:pt x="249" y="43"/>
                    </a:lnTo>
                    <a:lnTo>
                      <a:pt x="249" y="43"/>
                    </a:lnTo>
                    <a:lnTo>
                      <a:pt x="246" y="39"/>
                    </a:lnTo>
                    <a:lnTo>
                      <a:pt x="242" y="39"/>
                    </a:lnTo>
                    <a:lnTo>
                      <a:pt x="242" y="39"/>
                    </a:lnTo>
                    <a:lnTo>
                      <a:pt x="236" y="41"/>
                    </a:lnTo>
                    <a:lnTo>
                      <a:pt x="203" y="56"/>
                    </a:lnTo>
                    <a:lnTo>
                      <a:pt x="203" y="56"/>
                    </a:lnTo>
                    <a:lnTo>
                      <a:pt x="187" y="48"/>
                    </a:lnTo>
                    <a:lnTo>
                      <a:pt x="170" y="43"/>
                    </a:lnTo>
                    <a:lnTo>
                      <a:pt x="157" y="8"/>
                    </a:lnTo>
                    <a:lnTo>
                      <a:pt x="157" y="8"/>
                    </a:lnTo>
                    <a:lnTo>
                      <a:pt x="153" y="2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0" y="2"/>
                    </a:lnTo>
                    <a:lnTo>
                      <a:pt x="135" y="8"/>
                    </a:lnTo>
                    <a:lnTo>
                      <a:pt x="122" y="43"/>
                    </a:lnTo>
                    <a:lnTo>
                      <a:pt x="122" y="43"/>
                    </a:lnTo>
                    <a:lnTo>
                      <a:pt x="105" y="48"/>
                    </a:lnTo>
                    <a:lnTo>
                      <a:pt x="90" y="56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52" y="39"/>
                    </a:lnTo>
                    <a:lnTo>
                      <a:pt x="52" y="39"/>
                    </a:lnTo>
                    <a:lnTo>
                      <a:pt x="46" y="39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1" y="48"/>
                    </a:lnTo>
                    <a:lnTo>
                      <a:pt x="41" y="56"/>
                    </a:lnTo>
                    <a:lnTo>
                      <a:pt x="57" y="89"/>
                    </a:lnTo>
                    <a:lnTo>
                      <a:pt x="57" y="89"/>
                    </a:lnTo>
                    <a:lnTo>
                      <a:pt x="48" y="105"/>
                    </a:lnTo>
                    <a:lnTo>
                      <a:pt x="42" y="122"/>
                    </a:lnTo>
                    <a:lnTo>
                      <a:pt x="7" y="135"/>
                    </a:lnTo>
                    <a:lnTo>
                      <a:pt x="7" y="135"/>
                    </a:lnTo>
                    <a:lnTo>
                      <a:pt x="2" y="139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2" y="152"/>
                    </a:lnTo>
                    <a:lnTo>
                      <a:pt x="7" y="157"/>
                    </a:lnTo>
                    <a:lnTo>
                      <a:pt x="42" y="168"/>
                    </a:lnTo>
                    <a:lnTo>
                      <a:pt x="42" y="168"/>
                    </a:lnTo>
                    <a:lnTo>
                      <a:pt x="48" y="187"/>
                    </a:lnTo>
                    <a:lnTo>
                      <a:pt x="57" y="202"/>
                    </a:lnTo>
                    <a:lnTo>
                      <a:pt x="41" y="237"/>
                    </a:lnTo>
                    <a:lnTo>
                      <a:pt x="41" y="237"/>
                    </a:lnTo>
                    <a:lnTo>
                      <a:pt x="41" y="242"/>
                    </a:lnTo>
                    <a:lnTo>
                      <a:pt x="42" y="250"/>
                    </a:lnTo>
                    <a:lnTo>
                      <a:pt x="42" y="250"/>
                    </a:lnTo>
                    <a:close/>
                    <a:moveTo>
                      <a:pt x="118" y="227"/>
                    </a:moveTo>
                    <a:lnTo>
                      <a:pt x="118" y="227"/>
                    </a:lnTo>
                    <a:lnTo>
                      <a:pt x="116" y="231"/>
                    </a:lnTo>
                    <a:lnTo>
                      <a:pt x="113" y="233"/>
                    </a:lnTo>
                    <a:lnTo>
                      <a:pt x="111" y="231"/>
                    </a:lnTo>
                    <a:lnTo>
                      <a:pt x="111" y="231"/>
                    </a:lnTo>
                    <a:lnTo>
                      <a:pt x="107" y="227"/>
                    </a:lnTo>
                    <a:lnTo>
                      <a:pt x="107" y="227"/>
                    </a:lnTo>
                    <a:lnTo>
                      <a:pt x="107" y="224"/>
                    </a:lnTo>
                    <a:lnTo>
                      <a:pt x="107" y="224"/>
                    </a:lnTo>
                    <a:lnTo>
                      <a:pt x="109" y="220"/>
                    </a:lnTo>
                    <a:lnTo>
                      <a:pt x="113" y="220"/>
                    </a:lnTo>
                    <a:lnTo>
                      <a:pt x="114" y="220"/>
                    </a:lnTo>
                    <a:lnTo>
                      <a:pt x="114" y="220"/>
                    </a:lnTo>
                    <a:lnTo>
                      <a:pt x="118" y="224"/>
                    </a:lnTo>
                    <a:lnTo>
                      <a:pt x="118" y="224"/>
                    </a:lnTo>
                    <a:lnTo>
                      <a:pt x="118" y="227"/>
                    </a:lnTo>
                    <a:lnTo>
                      <a:pt x="118" y="227"/>
                    </a:lnTo>
                    <a:close/>
                    <a:moveTo>
                      <a:pt x="146" y="239"/>
                    </a:moveTo>
                    <a:lnTo>
                      <a:pt x="146" y="239"/>
                    </a:lnTo>
                    <a:lnTo>
                      <a:pt x="142" y="237"/>
                    </a:lnTo>
                    <a:lnTo>
                      <a:pt x="140" y="233"/>
                    </a:lnTo>
                    <a:lnTo>
                      <a:pt x="140" y="233"/>
                    </a:lnTo>
                    <a:lnTo>
                      <a:pt x="142" y="227"/>
                    </a:lnTo>
                    <a:lnTo>
                      <a:pt x="146" y="226"/>
                    </a:lnTo>
                    <a:lnTo>
                      <a:pt x="146" y="226"/>
                    </a:lnTo>
                    <a:lnTo>
                      <a:pt x="151" y="227"/>
                    </a:lnTo>
                    <a:lnTo>
                      <a:pt x="153" y="233"/>
                    </a:lnTo>
                    <a:lnTo>
                      <a:pt x="153" y="233"/>
                    </a:lnTo>
                    <a:lnTo>
                      <a:pt x="151" y="237"/>
                    </a:lnTo>
                    <a:lnTo>
                      <a:pt x="146" y="239"/>
                    </a:lnTo>
                    <a:lnTo>
                      <a:pt x="146" y="239"/>
                    </a:lnTo>
                    <a:close/>
                    <a:moveTo>
                      <a:pt x="185" y="227"/>
                    </a:moveTo>
                    <a:lnTo>
                      <a:pt x="185" y="227"/>
                    </a:lnTo>
                    <a:lnTo>
                      <a:pt x="181" y="231"/>
                    </a:lnTo>
                    <a:lnTo>
                      <a:pt x="179" y="233"/>
                    </a:lnTo>
                    <a:lnTo>
                      <a:pt x="179" y="233"/>
                    </a:lnTo>
                    <a:lnTo>
                      <a:pt x="175" y="231"/>
                    </a:lnTo>
                    <a:lnTo>
                      <a:pt x="174" y="227"/>
                    </a:lnTo>
                    <a:lnTo>
                      <a:pt x="174" y="227"/>
                    </a:lnTo>
                    <a:lnTo>
                      <a:pt x="174" y="224"/>
                    </a:lnTo>
                    <a:lnTo>
                      <a:pt x="177" y="220"/>
                    </a:lnTo>
                    <a:lnTo>
                      <a:pt x="179" y="220"/>
                    </a:lnTo>
                    <a:lnTo>
                      <a:pt x="179" y="220"/>
                    </a:lnTo>
                    <a:lnTo>
                      <a:pt x="183" y="220"/>
                    </a:lnTo>
                    <a:lnTo>
                      <a:pt x="185" y="224"/>
                    </a:lnTo>
                    <a:lnTo>
                      <a:pt x="185" y="224"/>
                    </a:lnTo>
                    <a:lnTo>
                      <a:pt x="185" y="227"/>
                    </a:lnTo>
                    <a:lnTo>
                      <a:pt x="185" y="227"/>
                    </a:lnTo>
                    <a:close/>
                    <a:moveTo>
                      <a:pt x="233" y="181"/>
                    </a:moveTo>
                    <a:lnTo>
                      <a:pt x="233" y="181"/>
                    </a:lnTo>
                    <a:lnTo>
                      <a:pt x="231" y="185"/>
                    </a:lnTo>
                    <a:lnTo>
                      <a:pt x="227" y="185"/>
                    </a:lnTo>
                    <a:lnTo>
                      <a:pt x="223" y="185"/>
                    </a:lnTo>
                    <a:lnTo>
                      <a:pt x="223" y="185"/>
                    </a:lnTo>
                    <a:lnTo>
                      <a:pt x="222" y="181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23" y="174"/>
                    </a:lnTo>
                    <a:lnTo>
                      <a:pt x="227" y="172"/>
                    </a:lnTo>
                    <a:lnTo>
                      <a:pt x="229" y="174"/>
                    </a:lnTo>
                    <a:lnTo>
                      <a:pt x="229" y="174"/>
                    </a:lnTo>
                    <a:lnTo>
                      <a:pt x="233" y="176"/>
                    </a:lnTo>
                    <a:lnTo>
                      <a:pt x="233" y="181"/>
                    </a:lnTo>
                    <a:lnTo>
                      <a:pt x="233" y="181"/>
                    </a:lnTo>
                    <a:close/>
                    <a:moveTo>
                      <a:pt x="238" y="141"/>
                    </a:moveTo>
                    <a:lnTo>
                      <a:pt x="238" y="141"/>
                    </a:lnTo>
                    <a:lnTo>
                      <a:pt x="240" y="146"/>
                    </a:lnTo>
                    <a:lnTo>
                      <a:pt x="240" y="146"/>
                    </a:lnTo>
                    <a:lnTo>
                      <a:pt x="238" y="150"/>
                    </a:lnTo>
                    <a:lnTo>
                      <a:pt x="233" y="152"/>
                    </a:lnTo>
                    <a:lnTo>
                      <a:pt x="233" y="152"/>
                    </a:lnTo>
                    <a:lnTo>
                      <a:pt x="229" y="150"/>
                    </a:lnTo>
                    <a:lnTo>
                      <a:pt x="227" y="146"/>
                    </a:lnTo>
                    <a:lnTo>
                      <a:pt x="227" y="146"/>
                    </a:lnTo>
                    <a:lnTo>
                      <a:pt x="229" y="141"/>
                    </a:lnTo>
                    <a:lnTo>
                      <a:pt x="233" y="139"/>
                    </a:lnTo>
                    <a:lnTo>
                      <a:pt x="233" y="139"/>
                    </a:lnTo>
                    <a:lnTo>
                      <a:pt x="238" y="141"/>
                    </a:lnTo>
                    <a:lnTo>
                      <a:pt x="238" y="141"/>
                    </a:lnTo>
                    <a:close/>
                    <a:moveTo>
                      <a:pt x="222" y="109"/>
                    </a:moveTo>
                    <a:lnTo>
                      <a:pt x="222" y="109"/>
                    </a:lnTo>
                    <a:lnTo>
                      <a:pt x="223" y="107"/>
                    </a:lnTo>
                    <a:lnTo>
                      <a:pt x="227" y="105"/>
                    </a:lnTo>
                    <a:lnTo>
                      <a:pt x="227" y="105"/>
                    </a:lnTo>
                    <a:lnTo>
                      <a:pt x="231" y="107"/>
                    </a:lnTo>
                    <a:lnTo>
                      <a:pt x="233" y="109"/>
                    </a:lnTo>
                    <a:lnTo>
                      <a:pt x="233" y="109"/>
                    </a:lnTo>
                    <a:lnTo>
                      <a:pt x="233" y="115"/>
                    </a:lnTo>
                    <a:lnTo>
                      <a:pt x="229" y="118"/>
                    </a:lnTo>
                    <a:lnTo>
                      <a:pt x="227" y="118"/>
                    </a:lnTo>
                    <a:lnTo>
                      <a:pt x="227" y="118"/>
                    </a:lnTo>
                    <a:lnTo>
                      <a:pt x="223" y="117"/>
                    </a:lnTo>
                    <a:lnTo>
                      <a:pt x="222" y="115"/>
                    </a:lnTo>
                    <a:lnTo>
                      <a:pt x="222" y="115"/>
                    </a:lnTo>
                    <a:lnTo>
                      <a:pt x="222" y="109"/>
                    </a:lnTo>
                    <a:lnTo>
                      <a:pt x="222" y="109"/>
                    </a:lnTo>
                    <a:close/>
                    <a:moveTo>
                      <a:pt x="212" y="211"/>
                    </a:moveTo>
                    <a:lnTo>
                      <a:pt x="212" y="211"/>
                    </a:lnTo>
                    <a:lnTo>
                      <a:pt x="207" y="213"/>
                    </a:lnTo>
                    <a:lnTo>
                      <a:pt x="207" y="213"/>
                    </a:lnTo>
                    <a:lnTo>
                      <a:pt x="203" y="211"/>
                    </a:lnTo>
                    <a:lnTo>
                      <a:pt x="203" y="211"/>
                    </a:lnTo>
                    <a:lnTo>
                      <a:pt x="201" y="207"/>
                    </a:lnTo>
                    <a:lnTo>
                      <a:pt x="203" y="203"/>
                    </a:lnTo>
                    <a:lnTo>
                      <a:pt x="203" y="203"/>
                    </a:lnTo>
                    <a:lnTo>
                      <a:pt x="207" y="202"/>
                    </a:lnTo>
                    <a:lnTo>
                      <a:pt x="207" y="202"/>
                    </a:lnTo>
                    <a:lnTo>
                      <a:pt x="212" y="203"/>
                    </a:lnTo>
                    <a:lnTo>
                      <a:pt x="212" y="203"/>
                    </a:lnTo>
                    <a:lnTo>
                      <a:pt x="214" y="207"/>
                    </a:lnTo>
                    <a:lnTo>
                      <a:pt x="212" y="211"/>
                    </a:lnTo>
                    <a:lnTo>
                      <a:pt x="212" y="211"/>
                    </a:lnTo>
                    <a:close/>
                    <a:moveTo>
                      <a:pt x="203" y="80"/>
                    </a:moveTo>
                    <a:lnTo>
                      <a:pt x="203" y="80"/>
                    </a:lnTo>
                    <a:lnTo>
                      <a:pt x="207" y="78"/>
                    </a:lnTo>
                    <a:lnTo>
                      <a:pt x="207" y="78"/>
                    </a:lnTo>
                    <a:lnTo>
                      <a:pt x="212" y="80"/>
                    </a:lnTo>
                    <a:lnTo>
                      <a:pt x="212" y="80"/>
                    </a:lnTo>
                    <a:lnTo>
                      <a:pt x="214" y="83"/>
                    </a:lnTo>
                    <a:lnTo>
                      <a:pt x="212" y="89"/>
                    </a:lnTo>
                    <a:lnTo>
                      <a:pt x="212" y="89"/>
                    </a:lnTo>
                    <a:lnTo>
                      <a:pt x="207" y="91"/>
                    </a:lnTo>
                    <a:lnTo>
                      <a:pt x="207" y="91"/>
                    </a:lnTo>
                    <a:lnTo>
                      <a:pt x="203" y="89"/>
                    </a:lnTo>
                    <a:lnTo>
                      <a:pt x="203" y="89"/>
                    </a:lnTo>
                    <a:lnTo>
                      <a:pt x="201" y="83"/>
                    </a:lnTo>
                    <a:lnTo>
                      <a:pt x="201" y="83"/>
                    </a:lnTo>
                    <a:lnTo>
                      <a:pt x="203" y="80"/>
                    </a:lnTo>
                    <a:lnTo>
                      <a:pt x="203" y="80"/>
                    </a:lnTo>
                    <a:close/>
                    <a:moveTo>
                      <a:pt x="174" y="63"/>
                    </a:moveTo>
                    <a:lnTo>
                      <a:pt x="174" y="63"/>
                    </a:lnTo>
                    <a:lnTo>
                      <a:pt x="175" y="59"/>
                    </a:lnTo>
                    <a:lnTo>
                      <a:pt x="179" y="59"/>
                    </a:lnTo>
                    <a:lnTo>
                      <a:pt x="181" y="59"/>
                    </a:lnTo>
                    <a:lnTo>
                      <a:pt x="181" y="59"/>
                    </a:lnTo>
                    <a:lnTo>
                      <a:pt x="185" y="63"/>
                    </a:lnTo>
                    <a:lnTo>
                      <a:pt x="185" y="67"/>
                    </a:lnTo>
                    <a:lnTo>
                      <a:pt x="185" y="67"/>
                    </a:lnTo>
                    <a:lnTo>
                      <a:pt x="183" y="70"/>
                    </a:lnTo>
                    <a:lnTo>
                      <a:pt x="179" y="72"/>
                    </a:lnTo>
                    <a:lnTo>
                      <a:pt x="177" y="70"/>
                    </a:lnTo>
                    <a:lnTo>
                      <a:pt x="177" y="70"/>
                    </a:lnTo>
                    <a:lnTo>
                      <a:pt x="174" y="67"/>
                    </a:lnTo>
                    <a:lnTo>
                      <a:pt x="174" y="67"/>
                    </a:lnTo>
                    <a:lnTo>
                      <a:pt x="174" y="63"/>
                    </a:lnTo>
                    <a:lnTo>
                      <a:pt x="174" y="63"/>
                    </a:lnTo>
                    <a:close/>
                    <a:moveTo>
                      <a:pt x="146" y="52"/>
                    </a:moveTo>
                    <a:lnTo>
                      <a:pt x="146" y="52"/>
                    </a:lnTo>
                    <a:lnTo>
                      <a:pt x="151" y="54"/>
                    </a:lnTo>
                    <a:lnTo>
                      <a:pt x="153" y="59"/>
                    </a:lnTo>
                    <a:lnTo>
                      <a:pt x="153" y="59"/>
                    </a:lnTo>
                    <a:lnTo>
                      <a:pt x="151" y="63"/>
                    </a:lnTo>
                    <a:lnTo>
                      <a:pt x="146" y="65"/>
                    </a:lnTo>
                    <a:lnTo>
                      <a:pt x="146" y="65"/>
                    </a:lnTo>
                    <a:lnTo>
                      <a:pt x="142" y="63"/>
                    </a:lnTo>
                    <a:lnTo>
                      <a:pt x="140" y="59"/>
                    </a:lnTo>
                    <a:lnTo>
                      <a:pt x="140" y="59"/>
                    </a:lnTo>
                    <a:lnTo>
                      <a:pt x="142" y="54"/>
                    </a:lnTo>
                    <a:lnTo>
                      <a:pt x="146" y="52"/>
                    </a:lnTo>
                    <a:lnTo>
                      <a:pt x="146" y="52"/>
                    </a:lnTo>
                    <a:close/>
                    <a:moveTo>
                      <a:pt x="107" y="63"/>
                    </a:moveTo>
                    <a:lnTo>
                      <a:pt x="107" y="63"/>
                    </a:lnTo>
                    <a:lnTo>
                      <a:pt x="111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16" y="59"/>
                    </a:lnTo>
                    <a:lnTo>
                      <a:pt x="118" y="63"/>
                    </a:lnTo>
                    <a:lnTo>
                      <a:pt x="118" y="63"/>
                    </a:lnTo>
                    <a:lnTo>
                      <a:pt x="118" y="67"/>
                    </a:lnTo>
                    <a:lnTo>
                      <a:pt x="114" y="70"/>
                    </a:lnTo>
                    <a:lnTo>
                      <a:pt x="113" y="72"/>
                    </a:lnTo>
                    <a:lnTo>
                      <a:pt x="113" y="72"/>
                    </a:lnTo>
                    <a:lnTo>
                      <a:pt x="109" y="70"/>
                    </a:lnTo>
                    <a:lnTo>
                      <a:pt x="107" y="67"/>
                    </a:lnTo>
                    <a:lnTo>
                      <a:pt x="107" y="67"/>
                    </a:lnTo>
                    <a:lnTo>
                      <a:pt x="107" y="63"/>
                    </a:lnTo>
                    <a:lnTo>
                      <a:pt x="107" y="63"/>
                    </a:lnTo>
                    <a:close/>
                    <a:moveTo>
                      <a:pt x="146" y="78"/>
                    </a:moveTo>
                    <a:lnTo>
                      <a:pt x="146" y="78"/>
                    </a:lnTo>
                    <a:lnTo>
                      <a:pt x="159" y="80"/>
                    </a:lnTo>
                    <a:lnTo>
                      <a:pt x="172" y="83"/>
                    </a:lnTo>
                    <a:lnTo>
                      <a:pt x="183" y="91"/>
                    </a:lnTo>
                    <a:lnTo>
                      <a:pt x="194" y="98"/>
                    </a:lnTo>
                    <a:lnTo>
                      <a:pt x="201" y="107"/>
                    </a:lnTo>
                    <a:lnTo>
                      <a:pt x="209" y="120"/>
                    </a:lnTo>
                    <a:lnTo>
                      <a:pt x="212" y="131"/>
                    </a:lnTo>
                    <a:lnTo>
                      <a:pt x="212" y="146"/>
                    </a:lnTo>
                    <a:lnTo>
                      <a:pt x="212" y="146"/>
                    </a:lnTo>
                    <a:lnTo>
                      <a:pt x="212" y="159"/>
                    </a:lnTo>
                    <a:lnTo>
                      <a:pt x="209" y="172"/>
                    </a:lnTo>
                    <a:lnTo>
                      <a:pt x="201" y="183"/>
                    </a:lnTo>
                    <a:lnTo>
                      <a:pt x="194" y="192"/>
                    </a:lnTo>
                    <a:lnTo>
                      <a:pt x="183" y="202"/>
                    </a:lnTo>
                    <a:lnTo>
                      <a:pt x="172" y="207"/>
                    </a:lnTo>
                    <a:lnTo>
                      <a:pt x="159" y="211"/>
                    </a:lnTo>
                    <a:lnTo>
                      <a:pt x="146" y="213"/>
                    </a:lnTo>
                    <a:lnTo>
                      <a:pt x="146" y="213"/>
                    </a:lnTo>
                    <a:lnTo>
                      <a:pt x="133" y="211"/>
                    </a:lnTo>
                    <a:lnTo>
                      <a:pt x="120" y="207"/>
                    </a:lnTo>
                    <a:lnTo>
                      <a:pt x="109" y="202"/>
                    </a:lnTo>
                    <a:lnTo>
                      <a:pt x="98" y="192"/>
                    </a:lnTo>
                    <a:lnTo>
                      <a:pt x="90" y="183"/>
                    </a:lnTo>
                    <a:lnTo>
                      <a:pt x="85" y="172"/>
                    </a:lnTo>
                    <a:lnTo>
                      <a:pt x="81" y="159"/>
                    </a:lnTo>
                    <a:lnTo>
                      <a:pt x="79" y="146"/>
                    </a:lnTo>
                    <a:lnTo>
                      <a:pt x="79" y="146"/>
                    </a:lnTo>
                    <a:lnTo>
                      <a:pt x="81" y="131"/>
                    </a:lnTo>
                    <a:lnTo>
                      <a:pt x="85" y="120"/>
                    </a:lnTo>
                    <a:lnTo>
                      <a:pt x="90" y="107"/>
                    </a:lnTo>
                    <a:lnTo>
                      <a:pt x="98" y="98"/>
                    </a:lnTo>
                    <a:lnTo>
                      <a:pt x="109" y="91"/>
                    </a:lnTo>
                    <a:lnTo>
                      <a:pt x="120" y="83"/>
                    </a:lnTo>
                    <a:lnTo>
                      <a:pt x="133" y="80"/>
                    </a:lnTo>
                    <a:lnTo>
                      <a:pt x="146" y="78"/>
                    </a:lnTo>
                    <a:lnTo>
                      <a:pt x="146" y="78"/>
                    </a:lnTo>
                    <a:close/>
                    <a:moveTo>
                      <a:pt x="79" y="80"/>
                    </a:moveTo>
                    <a:lnTo>
                      <a:pt x="79" y="80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9" y="80"/>
                    </a:lnTo>
                    <a:lnTo>
                      <a:pt x="89" y="80"/>
                    </a:lnTo>
                    <a:lnTo>
                      <a:pt x="90" y="83"/>
                    </a:lnTo>
                    <a:lnTo>
                      <a:pt x="89" y="89"/>
                    </a:lnTo>
                    <a:lnTo>
                      <a:pt x="89" y="89"/>
                    </a:lnTo>
                    <a:lnTo>
                      <a:pt x="85" y="91"/>
                    </a:lnTo>
                    <a:lnTo>
                      <a:pt x="85" y="91"/>
                    </a:lnTo>
                    <a:lnTo>
                      <a:pt x="79" y="89"/>
                    </a:lnTo>
                    <a:lnTo>
                      <a:pt x="79" y="89"/>
                    </a:lnTo>
                    <a:lnTo>
                      <a:pt x="77" y="83"/>
                    </a:lnTo>
                    <a:lnTo>
                      <a:pt x="77" y="83"/>
                    </a:lnTo>
                    <a:lnTo>
                      <a:pt x="79" y="80"/>
                    </a:lnTo>
                    <a:lnTo>
                      <a:pt x="79" y="80"/>
                    </a:lnTo>
                    <a:close/>
                    <a:moveTo>
                      <a:pt x="79" y="203"/>
                    </a:moveTo>
                    <a:lnTo>
                      <a:pt x="79" y="203"/>
                    </a:lnTo>
                    <a:lnTo>
                      <a:pt x="85" y="202"/>
                    </a:lnTo>
                    <a:lnTo>
                      <a:pt x="85" y="202"/>
                    </a:lnTo>
                    <a:lnTo>
                      <a:pt x="89" y="203"/>
                    </a:lnTo>
                    <a:lnTo>
                      <a:pt x="89" y="203"/>
                    </a:lnTo>
                    <a:lnTo>
                      <a:pt x="90" y="207"/>
                    </a:lnTo>
                    <a:lnTo>
                      <a:pt x="89" y="211"/>
                    </a:lnTo>
                    <a:lnTo>
                      <a:pt x="89" y="211"/>
                    </a:lnTo>
                    <a:lnTo>
                      <a:pt x="85" y="213"/>
                    </a:lnTo>
                    <a:lnTo>
                      <a:pt x="85" y="213"/>
                    </a:lnTo>
                    <a:lnTo>
                      <a:pt x="79" y="211"/>
                    </a:lnTo>
                    <a:lnTo>
                      <a:pt x="79" y="211"/>
                    </a:lnTo>
                    <a:lnTo>
                      <a:pt x="77" y="207"/>
                    </a:lnTo>
                    <a:lnTo>
                      <a:pt x="77" y="207"/>
                    </a:lnTo>
                    <a:lnTo>
                      <a:pt x="79" y="203"/>
                    </a:lnTo>
                    <a:lnTo>
                      <a:pt x="79" y="203"/>
                    </a:lnTo>
                    <a:close/>
                    <a:moveTo>
                      <a:pt x="72" y="181"/>
                    </a:moveTo>
                    <a:lnTo>
                      <a:pt x="72" y="181"/>
                    </a:lnTo>
                    <a:lnTo>
                      <a:pt x="68" y="185"/>
                    </a:lnTo>
                    <a:lnTo>
                      <a:pt x="66" y="185"/>
                    </a:lnTo>
                    <a:lnTo>
                      <a:pt x="66" y="185"/>
                    </a:lnTo>
                    <a:lnTo>
                      <a:pt x="63" y="185"/>
                    </a:lnTo>
                    <a:lnTo>
                      <a:pt x="61" y="181"/>
                    </a:lnTo>
                    <a:lnTo>
                      <a:pt x="61" y="181"/>
                    </a:lnTo>
                    <a:lnTo>
                      <a:pt x="61" y="176"/>
                    </a:lnTo>
                    <a:lnTo>
                      <a:pt x="61" y="176"/>
                    </a:lnTo>
                    <a:lnTo>
                      <a:pt x="63" y="174"/>
                    </a:lnTo>
                    <a:lnTo>
                      <a:pt x="66" y="172"/>
                    </a:lnTo>
                    <a:lnTo>
                      <a:pt x="66" y="172"/>
                    </a:lnTo>
                    <a:lnTo>
                      <a:pt x="70" y="174"/>
                    </a:lnTo>
                    <a:lnTo>
                      <a:pt x="72" y="176"/>
                    </a:lnTo>
                    <a:lnTo>
                      <a:pt x="72" y="176"/>
                    </a:lnTo>
                    <a:lnTo>
                      <a:pt x="72" y="181"/>
                    </a:lnTo>
                    <a:lnTo>
                      <a:pt x="72" y="181"/>
                    </a:lnTo>
                    <a:close/>
                    <a:moveTo>
                      <a:pt x="61" y="109"/>
                    </a:moveTo>
                    <a:lnTo>
                      <a:pt x="61" y="109"/>
                    </a:lnTo>
                    <a:lnTo>
                      <a:pt x="63" y="107"/>
                    </a:lnTo>
                    <a:lnTo>
                      <a:pt x="66" y="105"/>
                    </a:lnTo>
                    <a:lnTo>
                      <a:pt x="68" y="107"/>
                    </a:lnTo>
                    <a:lnTo>
                      <a:pt x="68" y="107"/>
                    </a:lnTo>
                    <a:lnTo>
                      <a:pt x="72" y="109"/>
                    </a:lnTo>
                    <a:lnTo>
                      <a:pt x="72" y="115"/>
                    </a:lnTo>
                    <a:lnTo>
                      <a:pt x="72" y="115"/>
                    </a:lnTo>
                    <a:lnTo>
                      <a:pt x="70" y="117"/>
                    </a:lnTo>
                    <a:lnTo>
                      <a:pt x="66" y="118"/>
                    </a:lnTo>
                    <a:lnTo>
                      <a:pt x="63" y="118"/>
                    </a:lnTo>
                    <a:lnTo>
                      <a:pt x="63" y="118"/>
                    </a:lnTo>
                    <a:lnTo>
                      <a:pt x="61" y="115"/>
                    </a:lnTo>
                    <a:lnTo>
                      <a:pt x="61" y="115"/>
                    </a:lnTo>
                    <a:lnTo>
                      <a:pt x="61" y="109"/>
                    </a:lnTo>
                    <a:lnTo>
                      <a:pt x="61" y="109"/>
                    </a:lnTo>
                    <a:close/>
                    <a:moveTo>
                      <a:pt x="55" y="150"/>
                    </a:moveTo>
                    <a:lnTo>
                      <a:pt x="55" y="150"/>
                    </a:lnTo>
                    <a:lnTo>
                      <a:pt x="53" y="146"/>
                    </a:lnTo>
                    <a:lnTo>
                      <a:pt x="53" y="146"/>
                    </a:lnTo>
                    <a:lnTo>
                      <a:pt x="55" y="141"/>
                    </a:lnTo>
                    <a:lnTo>
                      <a:pt x="59" y="139"/>
                    </a:lnTo>
                    <a:lnTo>
                      <a:pt x="59" y="139"/>
                    </a:lnTo>
                    <a:lnTo>
                      <a:pt x="63" y="141"/>
                    </a:lnTo>
                    <a:lnTo>
                      <a:pt x="65" y="146"/>
                    </a:lnTo>
                    <a:lnTo>
                      <a:pt x="65" y="146"/>
                    </a:lnTo>
                    <a:lnTo>
                      <a:pt x="63" y="150"/>
                    </a:lnTo>
                    <a:lnTo>
                      <a:pt x="59" y="152"/>
                    </a:lnTo>
                    <a:lnTo>
                      <a:pt x="59" y="152"/>
                    </a:lnTo>
                    <a:lnTo>
                      <a:pt x="55" y="150"/>
                    </a:lnTo>
                    <a:lnTo>
                      <a:pt x="55" y="1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63">
                <a:extLst>
                  <a:ext uri="{FF2B5EF4-FFF2-40B4-BE49-F238E27FC236}">
                    <a16:creationId xmlns:a16="http://schemas.microsoft.com/office/drawing/2014/main" id="{DF192489-EF1C-F30A-DE12-8A876E9504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5235" y="860139"/>
                <a:ext cx="874710" cy="1028698"/>
              </a:xfrm>
              <a:custGeom>
                <a:avLst/>
                <a:gdLst/>
                <a:ahLst/>
                <a:cxnLst>
                  <a:cxn ang="0">
                    <a:pos x="50" y="1"/>
                  </a:cxn>
                  <a:cxn ang="0">
                    <a:pos x="11" y="27"/>
                  </a:cxn>
                  <a:cxn ang="0">
                    <a:pos x="0" y="109"/>
                  </a:cxn>
                  <a:cxn ang="0">
                    <a:pos x="6" y="611"/>
                  </a:cxn>
                  <a:cxn ang="0">
                    <a:pos x="39" y="645"/>
                  </a:cxn>
                  <a:cxn ang="0">
                    <a:pos x="205" y="646"/>
                  </a:cxn>
                  <a:cxn ang="0">
                    <a:pos x="244" y="593"/>
                  </a:cxn>
                  <a:cxn ang="0">
                    <a:pos x="237" y="578"/>
                  </a:cxn>
                  <a:cxn ang="0">
                    <a:pos x="251" y="536"/>
                  </a:cxn>
                  <a:cxn ang="0">
                    <a:pos x="213" y="502"/>
                  </a:cxn>
                  <a:cxn ang="0">
                    <a:pos x="196" y="480"/>
                  </a:cxn>
                  <a:cxn ang="0">
                    <a:pos x="205" y="460"/>
                  </a:cxn>
                  <a:cxn ang="0">
                    <a:pos x="246" y="434"/>
                  </a:cxn>
                  <a:cxn ang="0">
                    <a:pos x="237" y="388"/>
                  </a:cxn>
                  <a:cxn ang="0">
                    <a:pos x="244" y="367"/>
                  </a:cxn>
                  <a:cxn ang="0">
                    <a:pos x="264" y="362"/>
                  </a:cxn>
                  <a:cxn ang="0">
                    <a:pos x="311" y="371"/>
                  </a:cxn>
                  <a:cxn ang="0">
                    <a:pos x="336" y="330"/>
                  </a:cxn>
                  <a:cxn ang="0">
                    <a:pos x="355" y="321"/>
                  </a:cxn>
                  <a:cxn ang="0">
                    <a:pos x="377" y="336"/>
                  </a:cxn>
                  <a:cxn ang="0">
                    <a:pos x="412" y="377"/>
                  </a:cxn>
                  <a:cxn ang="0">
                    <a:pos x="451" y="360"/>
                  </a:cxn>
                  <a:cxn ang="0">
                    <a:pos x="468" y="367"/>
                  </a:cxn>
                  <a:cxn ang="0">
                    <a:pos x="471" y="395"/>
                  </a:cxn>
                  <a:cxn ang="0">
                    <a:pos x="469" y="447"/>
                  </a:cxn>
                  <a:cxn ang="0">
                    <a:pos x="510" y="465"/>
                  </a:cxn>
                  <a:cxn ang="0">
                    <a:pos x="512" y="488"/>
                  </a:cxn>
                  <a:cxn ang="0">
                    <a:pos x="469" y="513"/>
                  </a:cxn>
                  <a:cxn ang="0">
                    <a:pos x="471" y="565"/>
                  </a:cxn>
                  <a:cxn ang="0">
                    <a:pos x="471" y="585"/>
                  </a:cxn>
                  <a:cxn ang="0">
                    <a:pos x="477" y="611"/>
                  </a:cxn>
                  <a:cxn ang="0">
                    <a:pos x="505" y="646"/>
                  </a:cxn>
                  <a:cxn ang="0">
                    <a:pos x="530" y="632"/>
                  </a:cxn>
                  <a:cxn ang="0">
                    <a:pos x="551" y="598"/>
                  </a:cxn>
                  <a:cxn ang="0">
                    <a:pos x="551" y="61"/>
                  </a:cxn>
                  <a:cxn ang="0">
                    <a:pos x="532" y="18"/>
                  </a:cxn>
                  <a:cxn ang="0">
                    <a:pos x="490" y="0"/>
                  </a:cxn>
                  <a:cxn ang="0">
                    <a:pos x="116" y="312"/>
                  </a:cxn>
                  <a:cxn ang="0">
                    <a:pos x="102" y="295"/>
                  </a:cxn>
                  <a:cxn ang="0">
                    <a:pos x="111" y="281"/>
                  </a:cxn>
                  <a:cxn ang="0">
                    <a:pos x="442" y="281"/>
                  </a:cxn>
                  <a:cxn ang="0">
                    <a:pos x="451" y="295"/>
                  </a:cxn>
                  <a:cxn ang="0">
                    <a:pos x="434" y="312"/>
                  </a:cxn>
                  <a:cxn ang="0">
                    <a:pos x="359" y="229"/>
                  </a:cxn>
                  <a:cxn ang="0">
                    <a:pos x="111" y="227"/>
                  </a:cxn>
                  <a:cxn ang="0">
                    <a:pos x="102" y="212"/>
                  </a:cxn>
                  <a:cxn ang="0">
                    <a:pos x="116" y="197"/>
                  </a:cxn>
                  <a:cxn ang="0">
                    <a:pos x="445" y="201"/>
                  </a:cxn>
                  <a:cxn ang="0">
                    <a:pos x="449" y="220"/>
                  </a:cxn>
                  <a:cxn ang="0">
                    <a:pos x="434" y="229"/>
                  </a:cxn>
                  <a:cxn ang="0">
                    <a:pos x="113" y="146"/>
                  </a:cxn>
                  <a:cxn ang="0">
                    <a:pos x="102" y="136"/>
                  </a:cxn>
                  <a:cxn ang="0">
                    <a:pos x="105" y="118"/>
                  </a:cxn>
                  <a:cxn ang="0">
                    <a:pos x="434" y="114"/>
                  </a:cxn>
                  <a:cxn ang="0">
                    <a:pos x="451" y="129"/>
                  </a:cxn>
                  <a:cxn ang="0">
                    <a:pos x="442" y="144"/>
                  </a:cxn>
                </a:cxnLst>
                <a:rect l="0" t="0" r="r" b="b"/>
                <a:pathLst>
                  <a:path w="551" h="648">
                    <a:moveTo>
                      <a:pt x="490" y="0"/>
                    </a:moveTo>
                    <a:lnTo>
                      <a:pt x="63" y="0"/>
                    </a:lnTo>
                    <a:lnTo>
                      <a:pt x="63" y="0"/>
                    </a:lnTo>
                    <a:lnTo>
                      <a:pt x="50" y="1"/>
                    </a:lnTo>
                    <a:lnTo>
                      <a:pt x="39" y="5"/>
                    </a:lnTo>
                    <a:lnTo>
                      <a:pt x="28" y="11"/>
                    </a:lnTo>
                    <a:lnTo>
                      <a:pt x="19" y="18"/>
                    </a:lnTo>
                    <a:lnTo>
                      <a:pt x="11" y="27"/>
                    </a:lnTo>
                    <a:lnTo>
                      <a:pt x="6" y="37"/>
                    </a:lnTo>
                    <a:lnTo>
                      <a:pt x="2" y="49"/>
                    </a:lnTo>
                    <a:lnTo>
                      <a:pt x="0" y="61"/>
                    </a:lnTo>
                    <a:lnTo>
                      <a:pt x="0" y="109"/>
                    </a:lnTo>
                    <a:lnTo>
                      <a:pt x="0" y="587"/>
                    </a:lnTo>
                    <a:lnTo>
                      <a:pt x="0" y="587"/>
                    </a:lnTo>
                    <a:lnTo>
                      <a:pt x="2" y="600"/>
                    </a:lnTo>
                    <a:lnTo>
                      <a:pt x="6" y="611"/>
                    </a:lnTo>
                    <a:lnTo>
                      <a:pt x="11" y="622"/>
                    </a:lnTo>
                    <a:lnTo>
                      <a:pt x="19" y="630"/>
                    </a:lnTo>
                    <a:lnTo>
                      <a:pt x="28" y="639"/>
                    </a:lnTo>
                    <a:lnTo>
                      <a:pt x="39" y="645"/>
                    </a:lnTo>
                    <a:lnTo>
                      <a:pt x="50" y="648"/>
                    </a:lnTo>
                    <a:lnTo>
                      <a:pt x="63" y="648"/>
                    </a:lnTo>
                    <a:lnTo>
                      <a:pt x="203" y="648"/>
                    </a:lnTo>
                    <a:lnTo>
                      <a:pt x="205" y="646"/>
                    </a:lnTo>
                    <a:lnTo>
                      <a:pt x="220" y="628"/>
                    </a:lnTo>
                    <a:lnTo>
                      <a:pt x="220" y="628"/>
                    </a:lnTo>
                    <a:lnTo>
                      <a:pt x="233" y="611"/>
                    </a:lnTo>
                    <a:lnTo>
                      <a:pt x="244" y="593"/>
                    </a:lnTo>
                    <a:lnTo>
                      <a:pt x="242" y="591"/>
                    </a:lnTo>
                    <a:lnTo>
                      <a:pt x="242" y="591"/>
                    </a:lnTo>
                    <a:lnTo>
                      <a:pt x="238" y="585"/>
                    </a:lnTo>
                    <a:lnTo>
                      <a:pt x="237" y="578"/>
                    </a:lnTo>
                    <a:lnTo>
                      <a:pt x="237" y="571"/>
                    </a:lnTo>
                    <a:lnTo>
                      <a:pt x="238" y="565"/>
                    </a:lnTo>
                    <a:lnTo>
                      <a:pt x="251" y="536"/>
                    </a:lnTo>
                    <a:lnTo>
                      <a:pt x="251" y="536"/>
                    </a:lnTo>
                    <a:lnTo>
                      <a:pt x="246" y="524"/>
                    </a:lnTo>
                    <a:lnTo>
                      <a:pt x="242" y="513"/>
                    </a:lnTo>
                    <a:lnTo>
                      <a:pt x="213" y="502"/>
                    </a:lnTo>
                    <a:lnTo>
                      <a:pt x="213" y="502"/>
                    </a:lnTo>
                    <a:lnTo>
                      <a:pt x="205" y="499"/>
                    </a:lnTo>
                    <a:lnTo>
                      <a:pt x="201" y="493"/>
                    </a:lnTo>
                    <a:lnTo>
                      <a:pt x="198" y="488"/>
                    </a:lnTo>
                    <a:lnTo>
                      <a:pt x="196" y="480"/>
                    </a:lnTo>
                    <a:lnTo>
                      <a:pt x="196" y="480"/>
                    </a:lnTo>
                    <a:lnTo>
                      <a:pt x="198" y="473"/>
                    </a:lnTo>
                    <a:lnTo>
                      <a:pt x="201" y="465"/>
                    </a:lnTo>
                    <a:lnTo>
                      <a:pt x="205" y="460"/>
                    </a:lnTo>
                    <a:lnTo>
                      <a:pt x="213" y="458"/>
                    </a:lnTo>
                    <a:lnTo>
                      <a:pt x="242" y="447"/>
                    </a:lnTo>
                    <a:lnTo>
                      <a:pt x="242" y="447"/>
                    </a:lnTo>
                    <a:lnTo>
                      <a:pt x="246" y="434"/>
                    </a:lnTo>
                    <a:lnTo>
                      <a:pt x="251" y="423"/>
                    </a:lnTo>
                    <a:lnTo>
                      <a:pt x="238" y="395"/>
                    </a:lnTo>
                    <a:lnTo>
                      <a:pt x="238" y="395"/>
                    </a:lnTo>
                    <a:lnTo>
                      <a:pt x="237" y="388"/>
                    </a:lnTo>
                    <a:lnTo>
                      <a:pt x="237" y="380"/>
                    </a:lnTo>
                    <a:lnTo>
                      <a:pt x="238" y="373"/>
                    </a:lnTo>
                    <a:lnTo>
                      <a:pt x="244" y="367"/>
                    </a:lnTo>
                    <a:lnTo>
                      <a:pt x="244" y="367"/>
                    </a:lnTo>
                    <a:lnTo>
                      <a:pt x="251" y="362"/>
                    </a:lnTo>
                    <a:lnTo>
                      <a:pt x="261" y="360"/>
                    </a:lnTo>
                    <a:lnTo>
                      <a:pt x="261" y="360"/>
                    </a:lnTo>
                    <a:lnTo>
                      <a:pt x="264" y="362"/>
                    </a:lnTo>
                    <a:lnTo>
                      <a:pt x="270" y="362"/>
                    </a:lnTo>
                    <a:lnTo>
                      <a:pt x="298" y="377"/>
                    </a:lnTo>
                    <a:lnTo>
                      <a:pt x="298" y="377"/>
                    </a:lnTo>
                    <a:lnTo>
                      <a:pt x="311" y="371"/>
                    </a:lnTo>
                    <a:lnTo>
                      <a:pt x="322" y="366"/>
                    </a:lnTo>
                    <a:lnTo>
                      <a:pt x="333" y="336"/>
                    </a:lnTo>
                    <a:lnTo>
                      <a:pt x="333" y="336"/>
                    </a:lnTo>
                    <a:lnTo>
                      <a:pt x="336" y="330"/>
                    </a:lnTo>
                    <a:lnTo>
                      <a:pt x="342" y="325"/>
                    </a:lnTo>
                    <a:lnTo>
                      <a:pt x="347" y="323"/>
                    </a:lnTo>
                    <a:lnTo>
                      <a:pt x="355" y="321"/>
                    </a:lnTo>
                    <a:lnTo>
                      <a:pt x="355" y="321"/>
                    </a:lnTo>
                    <a:lnTo>
                      <a:pt x="362" y="323"/>
                    </a:lnTo>
                    <a:lnTo>
                      <a:pt x="370" y="325"/>
                    </a:lnTo>
                    <a:lnTo>
                      <a:pt x="373" y="330"/>
                    </a:lnTo>
                    <a:lnTo>
                      <a:pt x="377" y="336"/>
                    </a:lnTo>
                    <a:lnTo>
                      <a:pt x="388" y="366"/>
                    </a:lnTo>
                    <a:lnTo>
                      <a:pt x="388" y="366"/>
                    </a:lnTo>
                    <a:lnTo>
                      <a:pt x="401" y="371"/>
                    </a:lnTo>
                    <a:lnTo>
                      <a:pt x="412" y="377"/>
                    </a:lnTo>
                    <a:lnTo>
                      <a:pt x="440" y="362"/>
                    </a:lnTo>
                    <a:lnTo>
                      <a:pt x="440" y="362"/>
                    </a:lnTo>
                    <a:lnTo>
                      <a:pt x="445" y="362"/>
                    </a:lnTo>
                    <a:lnTo>
                      <a:pt x="451" y="360"/>
                    </a:lnTo>
                    <a:lnTo>
                      <a:pt x="451" y="360"/>
                    </a:lnTo>
                    <a:lnTo>
                      <a:pt x="460" y="362"/>
                    </a:lnTo>
                    <a:lnTo>
                      <a:pt x="468" y="367"/>
                    </a:lnTo>
                    <a:lnTo>
                      <a:pt x="468" y="367"/>
                    </a:lnTo>
                    <a:lnTo>
                      <a:pt x="471" y="373"/>
                    </a:lnTo>
                    <a:lnTo>
                      <a:pt x="473" y="380"/>
                    </a:lnTo>
                    <a:lnTo>
                      <a:pt x="473" y="388"/>
                    </a:lnTo>
                    <a:lnTo>
                      <a:pt x="471" y="395"/>
                    </a:lnTo>
                    <a:lnTo>
                      <a:pt x="458" y="423"/>
                    </a:lnTo>
                    <a:lnTo>
                      <a:pt x="458" y="423"/>
                    </a:lnTo>
                    <a:lnTo>
                      <a:pt x="464" y="434"/>
                    </a:lnTo>
                    <a:lnTo>
                      <a:pt x="469" y="447"/>
                    </a:lnTo>
                    <a:lnTo>
                      <a:pt x="497" y="458"/>
                    </a:lnTo>
                    <a:lnTo>
                      <a:pt x="497" y="458"/>
                    </a:lnTo>
                    <a:lnTo>
                      <a:pt x="505" y="460"/>
                    </a:lnTo>
                    <a:lnTo>
                      <a:pt x="510" y="465"/>
                    </a:lnTo>
                    <a:lnTo>
                      <a:pt x="512" y="473"/>
                    </a:lnTo>
                    <a:lnTo>
                      <a:pt x="514" y="480"/>
                    </a:lnTo>
                    <a:lnTo>
                      <a:pt x="514" y="480"/>
                    </a:lnTo>
                    <a:lnTo>
                      <a:pt x="512" y="488"/>
                    </a:lnTo>
                    <a:lnTo>
                      <a:pt x="510" y="493"/>
                    </a:lnTo>
                    <a:lnTo>
                      <a:pt x="505" y="499"/>
                    </a:lnTo>
                    <a:lnTo>
                      <a:pt x="497" y="502"/>
                    </a:lnTo>
                    <a:lnTo>
                      <a:pt x="469" y="513"/>
                    </a:lnTo>
                    <a:lnTo>
                      <a:pt x="469" y="513"/>
                    </a:lnTo>
                    <a:lnTo>
                      <a:pt x="464" y="524"/>
                    </a:lnTo>
                    <a:lnTo>
                      <a:pt x="458" y="536"/>
                    </a:lnTo>
                    <a:lnTo>
                      <a:pt x="471" y="565"/>
                    </a:lnTo>
                    <a:lnTo>
                      <a:pt x="471" y="565"/>
                    </a:lnTo>
                    <a:lnTo>
                      <a:pt x="473" y="571"/>
                    </a:lnTo>
                    <a:lnTo>
                      <a:pt x="473" y="578"/>
                    </a:lnTo>
                    <a:lnTo>
                      <a:pt x="471" y="585"/>
                    </a:lnTo>
                    <a:lnTo>
                      <a:pt x="468" y="591"/>
                    </a:lnTo>
                    <a:lnTo>
                      <a:pt x="466" y="593"/>
                    </a:lnTo>
                    <a:lnTo>
                      <a:pt x="466" y="593"/>
                    </a:lnTo>
                    <a:lnTo>
                      <a:pt x="477" y="611"/>
                    </a:lnTo>
                    <a:lnTo>
                      <a:pt x="490" y="628"/>
                    </a:lnTo>
                    <a:lnTo>
                      <a:pt x="501" y="641"/>
                    </a:lnTo>
                    <a:lnTo>
                      <a:pt x="505" y="646"/>
                    </a:lnTo>
                    <a:lnTo>
                      <a:pt x="505" y="646"/>
                    </a:lnTo>
                    <a:lnTo>
                      <a:pt x="505" y="646"/>
                    </a:lnTo>
                    <a:lnTo>
                      <a:pt x="514" y="643"/>
                    </a:lnTo>
                    <a:lnTo>
                      <a:pt x="523" y="639"/>
                    </a:lnTo>
                    <a:lnTo>
                      <a:pt x="530" y="632"/>
                    </a:lnTo>
                    <a:lnTo>
                      <a:pt x="538" y="626"/>
                    </a:lnTo>
                    <a:lnTo>
                      <a:pt x="543" y="617"/>
                    </a:lnTo>
                    <a:lnTo>
                      <a:pt x="547" y="608"/>
                    </a:lnTo>
                    <a:lnTo>
                      <a:pt x="551" y="598"/>
                    </a:lnTo>
                    <a:lnTo>
                      <a:pt x="551" y="587"/>
                    </a:lnTo>
                    <a:lnTo>
                      <a:pt x="551" y="290"/>
                    </a:lnTo>
                    <a:lnTo>
                      <a:pt x="551" y="61"/>
                    </a:lnTo>
                    <a:lnTo>
                      <a:pt x="551" y="61"/>
                    </a:lnTo>
                    <a:lnTo>
                      <a:pt x="549" y="49"/>
                    </a:lnTo>
                    <a:lnTo>
                      <a:pt x="547" y="37"/>
                    </a:lnTo>
                    <a:lnTo>
                      <a:pt x="540" y="27"/>
                    </a:lnTo>
                    <a:lnTo>
                      <a:pt x="532" y="18"/>
                    </a:lnTo>
                    <a:lnTo>
                      <a:pt x="523" y="11"/>
                    </a:lnTo>
                    <a:lnTo>
                      <a:pt x="514" y="5"/>
                    </a:lnTo>
                    <a:lnTo>
                      <a:pt x="503" y="1"/>
                    </a:lnTo>
                    <a:lnTo>
                      <a:pt x="490" y="0"/>
                    </a:lnTo>
                    <a:lnTo>
                      <a:pt x="490" y="0"/>
                    </a:lnTo>
                    <a:close/>
                    <a:moveTo>
                      <a:pt x="434" y="312"/>
                    </a:moveTo>
                    <a:lnTo>
                      <a:pt x="116" y="312"/>
                    </a:lnTo>
                    <a:lnTo>
                      <a:pt x="116" y="312"/>
                    </a:lnTo>
                    <a:lnTo>
                      <a:pt x="111" y="312"/>
                    </a:lnTo>
                    <a:lnTo>
                      <a:pt x="105" y="308"/>
                    </a:lnTo>
                    <a:lnTo>
                      <a:pt x="102" y="303"/>
                    </a:lnTo>
                    <a:lnTo>
                      <a:pt x="102" y="295"/>
                    </a:lnTo>
                    <a:lnTo>
                      <a:pt x="102" y="295"/>
                    </a:lnTo>
                    <a:lnTo>
                      <a:pt x="102" y="290"/>
                    </a:lnTo>
                    <a:lnTo>
                      <a:pt x="105" y="284"/>
                    </a:lnTo>
                    <a:lnTo>
                      <a:pt x="111" y="281"/>
                    </a:lnTo>
                    <a:lnTo>
                      <a:pt x="116" y="281"/>
                    </a:lnTo>
                    <a:lnTo>
                      <a:pt x="434" y="281"/>
                    </a:lnTo>
                    <a:lnTo>
                      <a:pt x="434" y="281"/>
                    </a:lnTo>
                    <a:lnTo>
                      <a:pt x="442" y="281"/>
                    </a:lnTo>
                    <a:lnTo>
                      <a:pt x="445" y="284"/>
                    </a:lnTo>
                    <a:lnTo>
                      <a:pt x="449" y="290"/>
                    </a:lnTo>
                    <a:lnTo>
                      <a:pt x="451" y="295"/>
                    </a:lnTo>
                    <a:lnTo>
                      <a:pt x="451" y="295"/>
                    </a:lnTo>
                    <a:lnTo>
                      <a:pt x="449" y="303"/>
                    </a:lnTo>
                    <a:lnTo>
                      <a:pt x="445" y="308"/>
                    </a:lnTo>
                    <a:lnTo>
                      <a:pt x="442" y="312"/>
                    </a:lnTo>
                    <a:lnTo>
                      <a:pt x="434" y="312"/>
                    </a:lnTo>
                    <a:lnTo>
                      <a:pt x="434" y="312"/>
                    </a:lnTo>
                    <a:close/>
                    <a:moveTo>
                      <a:pt x="434" y="229"/>
                    </a:moveTo>
                    <a:lnTo>
                      <a:pt x="359" y="229"/>
                    </a:lnTo>
                    <a:lnTo>
                      <a:pt x="359" y="229"/>
                    </a:lnTo>
                    <a:lnTo>
                      <a:pt x="359" y="229"/>
                    </a:lnTo>
                    <a:lnTo>
                      <a:pt x="116" y="229"/>
                    </a:lnTo>
                    <a:lnTo>
                      <a:pt x="116" y="229"/>
                    </a:lnTo>
                    <a:lnTo>
                      <a:pt x="111" y="227"/>
                    </a:lnTo>
                    <a:lnTo>
                      <a:pt x="105" y="225"/>
                    </a:lnTo>
                    <a:lnTo>
                      <a:pt x="102" y="220"/>
                    </a:lnTo>
                    <a:lnTo>
                      <a:pt x="102" y="212"/>
                    </a:lnTo>
                    <a:lnTo>
                      <a:pt x="102" y="212"/>
                    </a:lnTo>
                    <a:lnTo>
                      <a:pt x="102" y="207"/>
                    </a:lnTo>
                    <a:lnTo>
                      <a:pt x="105" y="201"/>
                    </a:lnTo>
                    <a:lnTo>
                      <a:pt x="111" y="197"/>
                    </a:lnTo>
                    <a:lnTo>
                      <a:pt x="116" y="197"/>
                    </a:lnTo>
                    <a:lnTo>
                      <a:pt x="434" y="197"/>
                    </a:lnTo>
                    <a:lnTo>
                      <a:pt x="434" y="197"/>
                    </a:lnTo>
                    <a:lnTo>
                      <a:pt x="442" y="197"/>
                    </a:lnTo>
                    <a:lnTo>
                      <a:pt x="445" y="201"/>
                    </a:lnTo>
                    <a:lnTo>
                      <a:pt x="449" y="207"/>
                    </a:lnTo>
                    <a:lnTo>
                      <a:pt x="451" y="212"/>
                    </a:lnTo>
                    <a:lnTo>
                      <a:pt x="451" y="212"/>
                    </a:lnTo>
                    <a:lnTo>
                      <a:pt x="449" y="220"/>
                    </a:lnTo>
                    <a:lnTo>
                      <a:pt x="445" y="225"/>
                    </a:lnTo>
                    <a:lnTo>
                      <a:pt x="442" y="227"/>
                    </a:lnTo>
                    <a:lnTo>
                      <a:pt x="434" y="229"/>
                    </a:lnTo>
                    <a:lnTo>
                      <a:pt x="434" y="229"/>
                    </a:lnTo>
                    <a:close/>
                    <a:moveTo>
                      <a:pt x="434" y="146"/>
                    </a:moveTo>
                    <a:lnTo>
                      <a:pt x="116" y="146"/>
                    </a:lnTo>
                    <a:lnTo>
                      <a:pt x="116" y="146"/>
                    </a:lnTo>
                    <a:lnTo>
                      <a:pt x="113" y="146"/>
                    </a:lnTo>
                    <a:lnTo>
                      <a:pt x="107" y="144"/>
                    </a:lnTo>
                    <a:lnTo>
                      <a:pt x="105" y="140"/>
                    </a:lnTo>
                    <a:lnTo>
                      <a:pt x="102" y="136"/>
                    </a:lnTo>
                    <a:lnTo>
                      <a:pt x="102" y="136"/>
                    </a:lnTo>
                    <a:lnTo>
                      <a:pt x="102" y="129"/>
                    </a:lnTo>
                    <a:lnTo>
                      <a:pt x="102" y="129"/>
                    </a:lnTo>
                    <a:lnTo>
                      <a:pt x="102" y="123"/>
                    </a:lnTo>
                    <a:lnTo>
                      <a:pt x="105" y="118"/>
                    </a:lnTo>
                    <a:lnTo>
                      <a:pt x="111" y="114"/>
                    </a:lnTo>
                    <a:lnTo>
                      <a:pt x="116" y="114"/>
                    </a:lnTo>
                    <a:lnTo>
                      <a:pt x="434" y="114"/>
                    </a:lnTo>
                    <a:lnTo>
                      <a:pt x="434" y="114"/>
                    </a:lnTo>
                    <a:lnTo>
                      <a:pt x="442" y="114"/>
                    </a:lnTo>
                    <a:lnTo>
                      <a:pt x="445" y="118"/>
                    </a:lnTo>
                    <a:lnTo>
                      <a:pt x="449" y="123"/>
                    </a:lnTo>
                    <a:lnTo>
                      <a:pt x="451" y="129"/>
                    </a:lnTo>
                    <a:lnTo>
                      <a:pt x="451" y="129"/>
                    </a:lnTo>
                    <a:lnTo>
                      <a:pt x="449" y="136"/>
                    </a:lnTo>
                    <a:lnTo>
                      <a:pt x="445" y="142"/>
                    </a:lnTo>
                    <a:lnTo>
                      <a:pt x="442" y="144"/>
                    </a:lnTo>
                    <a:lnTo>
                      <a:pt x="434" y="146"/>
                    </a:lnTo>
                    <a:lnTo>
                      <a:pt x="434" y="1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06403EBF-C74A-029F-B61F-08E7603B7BAF}"/>
                </a:ext>
              </a:extLst>
            </p:cNvPr>
            <p:cNvGrpSpPr/>
            <p:nvPr/>
          </p:nvGrpSpPr>
          <p:grpSpPr>
            <a:xfrm>
              <a:off x="7899609" y="4607032"/>
              <a:ext cx="2330923" cy="435600"/>
              <a:chOff x="8862677" y="3847867"/>
              <a:chExt cx="2330923" cy="435600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C45C9515-E575-456A-97BA-360F0643FE6F}"/>
                  </a:ext>
                </a:extLst>
              </p:cNvPr>
              <p:cNvSpPr/>
              <p:nvPr/>
            </p:nvSpPr>
            <p:spPr>
              <a:xfrm>
                <a:off x="8862677" y="3847867"/>
                <a:ext cx="2330923" cy="435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PMG Bold"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26D56D3-061C-5A28-F706-7C18795317CE}"/>
                  </a:ext>
                </a:extLst>
              </p:cNvPr>
              <p:cNvSpPr txBox="1"/>
              <p:nvPr/>
            </p:nvSpPr>
            <p:spPr>
              <a:xfrm>
                <a:off x="9325120" y="3962689"/>
                <a:ext cx="1110497" cy="230450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Corporate PPA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1DEEF59-DFFA-D33E-3F5E-359C62C4B4A3}"/>
                </a:ext>
              </a:extLst>
            </p:cNvPr>
            <p:cNvGrpSpPr/>
            <p:nvPr/>
          </p:nvGrpSpPr>
          <p:grpSpPr>
            <a:xfrm>
              <a:off x="7899609" y="5186387"/>
              <a:ext cx="2330923" cy="435600"/>
              <a:chOff x="8862677" y="3847867"/>
              <a:chExt cx="2330923" cy="435600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A6FB183-EECA-6F65-2B99-282F312EBC99}"/>
                  </a:ext>
                </a:extLst>
              </p:cNvPr>
              <p:cNvSpPr/>
              <p:nvPr/>
            </p:nvSpPr>
            <p:spPr>
              <a:xfrm>
                <a:off x="8862677" y="3847867"/>
                <a:ext cx="2330923" cy="435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PMG Bold"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58A911B3-22B8-1900-4D0C-13B3919CF980}"/>
                  </a:ext>
                </a:extLst>
              </p:cNvPr>
              <p:cNvSpPr txBox="1"/>
              <p:nvPr/>
            </p:nvSpPr>
            <p:spPr>
              <a:xfrm>
                <a:off x="9325120" y="3882082"/>
                <a:ext cx="1110497" cy="230450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Renewable self-generation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8E25CA2-5D7A-945C-CB6A-DA8C14897D6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913256" y="4682356"/>
              <a:ext cx="202629" cy="230451"/>
              <a:chOff x="6108464" y="975561"/>
              <a:chExt cx="551815" cy="716369"/>
            </a:xfrm>
            <a:solidFill>
              <a:schemeClr val="bg1"/>
            </a:solidFill>
          </p:grpSpPr>
          <p:sp>
            <p:nvSpPr>
              <p:cNvPr id="186" name="object 16">
                <a:extLst>
                  <a:ext uri="{FF2B5EF4-FFF2-40B4-BE49-F238E27FC236}">
                    <a16:creationId xmlns:a16="http://schemas.microsoft.com/office/drawing/2014/main" id="{75B49F14-CE01-E94B-421D-A7B124E2203C}"/>
                  </a:ext>
                </a:extLst>
              </p:cNvPr>
              <p:cNvSpPr/>
              <p:nvPr/>
            </p:nvSpPr>
            <p:spPr>
              <a:xfrm>
                <a:off x="6335972" y="1336330"/>
                <a:ext cx="15240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355600">
                    <a:moveTo>
                      <a:pt x="152400" y="317500"/>
                    </a:moveTo>
                    <a:lnTo>
                      <a:pt x="0" y="317500"/>
                    </a:lnTo>
                    <a:lnTo>
                      <a:pt x="0" y="355600"/>
                    </a:lnTo>
                    <a:lnTo>
                      <a:pt x="152400" y="355600"/>
                    </a:lnTo>
                    <a:lnTo>
                      <a:pt x="152400" y="317500"/>
                    </a:lnTo>
                    <a:close/>
                  </a:path>
                  <a:path w="152400" h="355600">
                    <a:moveTo>
                      <a:pt x="88900" y="0"/>
                    </a:moveTo>
                    <a:lnTo>
                      <a:pt x="63500" y="0"/>
                    </a:lnTo>
                    <a:lnTo>
                      <a:pt x="38100" y="317500"/>
                    </a:lnTo>
                    <a:lnTo>
                      <a:pt x="114300" y="317500"/>
                    </a:lnTo>
                    <a:lnTo>
                      <a:pt x="8890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7" name="object 17">
                <a:extLst>
                  <a:ext uri="{FF2B5EF4-FFF2-40B4-BE49-F238E27FC236}">
                    <a16:creationId xmlns:a16="http://schemas.microsoft.com/office/drawing/2014/main" id="{F19A92A1-1E89-C817-BF65-07086F394E7C}"/>
                  </a:ext>
                </a:extLst>
              </p:cNvPr>
              <p:cNvSpPr/>
              <p:nvPr/>
            </p:nvSpPr>
            <p:spPr>
              <a:xfrm>
                <a:off x="6108464" y="975561"/>
                <a:ext cx="551815" cy="518795"/>
              </a:xfrm>
              <a:custGeom>
                <a:avLst/>
                <a:gdLst/>
                <a:ahLst/>
                <a:cxnLst/>
                <a:rect l="l" t="t" r="r" b="b"/>
                <a:pathLst>
                  <a:path w="551815" h="518794">
                    <a:moveTo>
                      <a:pt x="436737" y="334873"/>
                    </a:moveTo>
                    <a:lnTo>
                      <a:pt x="332333" y="334873"/>
                    </a:lnTo>
                    <a:lnTo>
                      <a:pt x="543178" y="518452"/>
                    </a:lnTo>
                    <a:lnTo>
                      <a:pt x="551700" y="508635"/>
                    </a:lnTo>
                    <a:lnTo>
                      <a:pt x="436737" y="334873"/>
                    </a:lnTo>
                    <a:close/>
                  </a:path>
                  <a:path w="551815" h="518794">
                    <a:moveTo>
                      <a:pt x="373608" y="0"/>
                    </a:moveTo>
                    <a:lnTo>
                      <a:pt x="253110" y="204368"/>
                    </a:lnTo>
                    <a:lnTo>
                      <a:pt x="279082" y="281127"/>
                    </a:lnTo>
                    <a:lnTo>
                      <a:pt x="273526" y="286949"/>
                    </a:lnTo>
                    <a:lnTo>
                      <a:pt x="269278" y="293819"/>
                    </a:lnTo>
                    <a:lnTo>
                      <a:pt x="266563" y="301552"/>
                    </a:lnTo>
                    <a:lnTo>
                      <a:pt x="265607" y="309968"/>
                    </a:lnTo>
                    <a:lnTo>
                      <a:pt x="265607" y="313842"/>
                    </a:lnTo>
                    <a:lnTo>
                      <a:pt x="266357" y="317512"/>
                    </a:lnTo>
                    <a:lnTo>
                      <a:pt x="267436" y="321043"/>
                    </a:lnTo>
                    <a:lnTo>
                      <a:pt x="0" y="402539"/>
                    </a:lnTo>
                    <a:lnTo>
                      <a:pt x="3809" y="414972"/>
                    </a:lnTo>
                    <a:lnTo>
                      <a:pt x="240982" y="408838"/>
                    </a:lnTo>
                    <a:lnTo>
                      <a:pt x="292315" y="346138"/>
                    </a:lnTo>
                    <a:lnTo>
                      <a:pt x="314907" y="346138"/>
                    </a:lnTo>
                    <a:lnTo>
                      <a:pt x="319701" y="344476"/>
                    </a:lnTo>
                    <a:lnTo>
                      <a:pt x="326526" y="340316"/>
                    </a:lnTo>
                    <a:lnTo>
                      <a:pt x="332333" y="334873"/>
                    </a:lnTo>
                    <a:lnTo>
                      <a:pt x="436737" y="334873"/>
                    </a:lnTo>
                    <a:lnTo>
                      <a:pt x="428662" y="322668"/>
                    </a:lnTo>
                    <a:lnTo>
                      <a:pt x="296697" y="322668"/>
                    </a:lnTo>
                    <a:lnTo>
                      <a:pt x="291007" y="316979"/>
                    </a:lnTo>
                    <a:lnTo>
                      <a:pt x="291007" y="302958"/>
                    </a:lnTo>
                    <a:lnTo>
                      <a:pt x="296697" y="297268"/>
                    </a:lnTo>
                    <a:lnTo>
                      <a:pt x="339172" y="297268"/>
                    </a:lnTo>
                    <a:lnTo>
                      <a:pt x="336678" y="291136"/>
                    </a:lnTo>
                    <a:lnTo>
                      <a:pt x="330679" y="283254"/>
                    </a:lnTo>
                    <a:lnTo>
                      <a:pt x="322847" y="277191"/>
                    </a:lnTo>
                    <a:lnTo>
                      <a:pt x="313550" y="273316"/>
                    </a:lnTo>
                    <a:lnTo>
                      <a:pt x="386168" y="3365"/>
                    </a:lnTo>
                    <a:lnTo>
                      <a:pt x="373608" y="0"/>
                    </a:lnTo>
                    <a:close/>
                  </a:path>
                  <a:path w="551815" h="518794">
                    <a:moveTo>
                      <a:pt x="314907" y="346138"/>
                    </a:moveTo>
                    <a:lnTo>
                      <a:pt x="292315" y="346138"/>
                    </a:lnTo>
                    <a:lnTo>
                      <a:pt x="295935" y="347281"/>
                    </a:lnTo>
                    <a:lnTo>
                      <a:pt x="299707" y="348068"/>
                    </a:lnTo>
                    <a:lnTo>
                      <a:pt x="303707" y="348068"/>
                    </a:lnTo>
                    <a:lnTo>
                      <a:pt x="312036" y="347134"/>
                    </a:lnTo>
                    <a:lnTo>
                      <a:pt x="314907" y="346138"/>
                    </a:lnTo>
                    <a:close/>
                  </a:path>
                  <a:path w="551815" h="518794">
                    <a:moveTo>
                      <a:pt x="339172" y="297268"/>
                    </a:moveTo>
                    <a:lnTo>
                      <a:pt x="310718" y="297268"/>
                    </a:lnTo>
                    <a:lnTo>
                      <a:pt x="316407" y="302958"/>
                    </a:lnTo>
                    <a:lnTo>
                      <a:pt x="316407" y="316979"/>
                    </a:lnTo>
                    <a:lnTo>
                      <a:pt x="310718" y="322668"/>
                    </a:lnTo>
                    <a:lnTo>
                      <a:pt x="428662" y="322668"/>
                    </a:lnTo>
                    <a:lnTo>
                      <a:pt x="420789" y="310769"/>
                    </a:lnTo>
                    <a:lnTo>
                      <a:pt x="340474" y="300469"/>
                    </a:lnTo>
                    <a:lnTo>
                      <a:pt x="339172" y="297268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8" name="object 80">
              <a:extLst>
                <a:ext uri="{FF2B5EF4-FFF2-40B4-BE49-F238E27FC236}">
                  <a16:creationId xmlns:a16="http://schemas.microsoft.com/office/drawing/2014/main" id="{3882A7A5-663C-AE09-2539-856905B486CD}"/>
                </a:ext>
              </a:extLst>
            </p:cNvPr>
            <p:cNvSpPr>
              <a:spLocks/>
            </p:cNvSpPr>
            <p:nvPr/>
          </p:nvSpPr>
          <p:spPr>
            <a:xfrm>
              <a:off x="9934992" y="5284418"/>
              <a:ext cx="225537" cy="230450"/>
            </a:xfrm>
            <a:custGeom>
              <a:avLst/>
              <a:gdLst/>
              <a:ahLst/>
              <a:cxnLst/>
              <a:rect l="l" t="t" r="r" b="b"/>
              <a:pathLst>
                <a:path w="711200" h="711200">
                  <a:moveTo>
                    <a:pt x="177800" y="178104"/>
                  </a:moveTo>
                  <a:lnTo>
                    <a:pt x="0" y="355600"/>
                  </a:lnTo>
                  <a:lnTo>
                    <a:pt x="0" y="711200"/>
                  </a:lnTo>
                  <a:lnTo>
                    <a:pt x="88900" y="711200"/>
                  </a:lnTo>
                  <a:lnTo>
                    <a:pt x="88900" y="533400"/>
                  </a:lnTo>
                  <a:lnTo>
                    <a:pt x="711200" y="533400"/>
                  </a:lnTo>
                  <a:lnTo>
                    <a:pt x="711200" y="355600"/>
                  </a:lnTo>
                  <a:lnTo>
                    <a:pt x="177800" y="355600"/>
                  </a:lnTo>
                  <a:lnTo>
                    <a:pt x="177800" y="178104"/>
                  </a:lnTo>
                  <a:close/>
                </a:path>
                <a:path w="711200" h="711200">
                  <a:moveTo>
                    <a:pt x="711200" y="533400"/>
                  </a:moveTo>
                  <a:lnTo>
                    <a:pt x="177800" y="533400"/>
                  </a:lnTo>
                  <a:lnTo>
                    <a:pt x="177800" y="711200"/>
                  </a:lnTo>
                  <a:lnTo>
                    <a:pt x="711200" y="711200"/>
                  </a:lnTo>
                  <a:lnTo>
                    <a:pt x="711200" y="533400"/>
                  </a:lnTo>
                  <a:close/>
                </a:path>
                <a:path w="711200" h="711200">
                  <a:moveTo>
                    <a:pt x="355600" y="178104"/>
                  </a:moveTo>
                  <a:lnTo>
                    <a:pt x="177800" y="355600"/>
                  </a:lnTo>
                  <a:lnTo>
                    <a:pt x="355600" y="355600"/>
                  </a:lnTo>
                  <a:lnTo>
                    <a:pt x="355600" y="178104"/>
                  </a:lnTo>
                  <a:close/>
                </a:path>
                <a:path w="711200" h="711200">
                  <a:moveTo>
                    <a:pt x="521131" y="0"/>
                  </a:moveTo>
                  <a:lnTo>
                    <a:pt x="457200" y="0"/>
                  </a:lnTo>
                  <a:lnTo>
                    <a:pt x="431800" y="355600"/>
                  </a:lnTo>
                  <a:lnTo>
                    <a:pt x="546100" y="355600"/>
                  </a:lnTo>
                  <a:lnTo>
                    <a:pt x="521131" y="0"/>
                  </a:lnTo>
                  <a:close/>
                </a:path>
                <a:path w="711200" h="711200">
                  <a:moveTo>
                    <a:pt x="660831" y="0"/>
                  </a:moveTo>
                  <a:lnTo>
                    <a:pt x="596900" y="0"/>
                  </a:lnTo>
                  <a:lnTo>
                    <a:pt x="571500" y="355600"/>
                  </a:lnTo>
                  <a:lnTo>
                    <a:pt x="685800" y="355600"/>
                  </a:lnTo>
                  <a:lnTo>
                    <a:pt x="660831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45 Light" pitchFamily="2" charset="0"/>
                <a:ea typeface="+mn-ea"/>
                <a:cs typeface="+mn-cs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5A82DA85-80EF-EAA1-72A6-07E57A5D31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46746" y="5284419"/>
              <a:ext cx="202629" cy="230451"/>
              <a:chOff x="6108464" y="975561"/>
              <a:chExt cx="551815" cy="716369"/>
            </a:xfrm>
            <a:solidFill>
              <a:schemeClr val="bg1"/>
            </a:solidFill>
          </p:grpSpPr>
          <p:sp>
            <p:nvSpPr>
              <p:cNvPr id="190" name="object 16">
                <a:extLst>
                  <a:ext uri="{FF2B5EF4-FFF2-40B4-BE49-F238E27FC236}">
                    <a16:creationId xmlns:a16="http://schemas.microsoft.com/office/drawing/2014/main" id="{3D247E24-EE08-ED34-6B30-07EF372F66E7}"/>
                  </a:ext>
                </a:extLst>
              </p:cNvPr>
              <p:cNvSpPr/>
              <p:nvPr/>
            </p:nvSpPr>
            <p:spPr>
              <a:xfrm>
                <a:off x="6335972" y="1336330"/>
                <a:ext cx="15240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355600">
                    <a:moveTo>
                      <a:pt x="152400" y="317500"/>
                    </a:moveTo>
                    <a:lnTo>
                      <a:pt x="0" y="317500"/>
                    </a:lnTo>
                    <a:lnTo>
                      <a:pt x="0" y="355600"/>
                    </a:lnTo>
                    <a:lnTo>
                      <a:pt x="152400" y="355600"/>
                    </a:lnTo>
                    <a:lnTo>
                      <a:pt x="152400" y="317500"/>
                    </a:lnTo>
                    <a:close/>
                  </a:path>
                  <a:path w="152400" h="355600">
                    <a:moveTo>
                      <a:pt x="88900" y="0"/>
                    </a:moveTo>
                    <a:lnTo>
                      <a:pt x="63500" y="0"/>
                    </a:lnTo>
                    <a:lnTo>
                      <a:pt x="38100" y="317500"/>
                    </a:lnTo>
                    <a:lnTo>
                      <a:pt x="114300" y="317500"/>
                    </a:lnTo>
                    <a:lnTo>
                      <a:pt x="8890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1" name="object 17">
                <a:extLst>
                  <a:ext uri="{FF2B5EF4-FFF2-40B4-BE49-F238E27FC236}">
                    <a16:creationId xmlns:a16="http://schemas.microsoft.com/office/drawing/2014/main" id="{47048EEC-B686-DABD-CE0E-0E84E73F6CC3}"/>
                  </a:ext>
                </a:extLst>
              </p:cNvPr>
              <p:cNvSpPr/>
              <p:nvPr/>
            </p:nvSpPr>
            <p:spPr>
              <a:xfrm>
                <a:off x="6108464" y="975561"/>
                <a:ext cx="551815" cy="518795"/>
              </a:xfrm>
              <a:custGeom>
                <a:avLst/>
                <a:gdLst/>
                <a:ahLst/>
                <a:cxnLst/>
                <a:rect l="l" t="t" r="r" b="b"/>
                <a:pathLst>
                  <a:path w="551815" h="518794">
                    <a:moveTo>
                      <a:pt x="436737" y="334873"/>
                    </a:moveTo>
                    <a:lnTo>
                      <a:pt x="332333" y="334873"/>
                    </a:lnTo>
                    <a:lnTo>
                      <a:pt x="543178" y="518452"/>
                    </a:lnTo>
                    <a:lnTo>
                      <a:pt x="551700" y="508635"/>
                    </a:lnTo>
                    <a:lnTo>
                      <a:pt x="436737" y="334873"/>
                    </a:lnTo>
                    <a:close/>
                  </a:path>
                  <a:path w="551815" h="518794">
                    <a:moveTo>
                      <a:pt x="373608" y="0"/>
                    </a:moveTo>
                    <a:lnTo>
                      <a:pt x="253110" y="204368"/>
                    </a:lnTo>
                    <a:lnTo>
                      <a:pt x="279082" y="281127"/>
                    </a:lnTo>
                    <a:lnTo>
                      <a:pt x="273526" y="286949"/>
                    </a:lnTo>
                    <a:lnTo>
                      <a:pt x="269278" y="293819"/>
                    </a:lnTo>
                    <a:lnTo>
                      <a:pt x="266563" y="301552"/>
                    </a:lnTo>
                    <a:lnTo>
                      <a:pt x="265607" y="309968"/>
                    </a:lnTo>
                    <a:lnTo>
                      <a:pt x="265607" y="313842"/>
                    </a:lnTo>
                    <a:lnTo>
                      <a:pt x="266357" y="317512"/>
                    </a:lnTo>
                    <a:lnTo>
                      <a:pt x="267436" y="321043"/>
                    </a:lnTo>
                    <a:lnTo>
                      <a:pt x="0" y="402539"/>
                    </a:lnTo>
                    <a:lnTo>
                      <a:pt x="3809" y="414972"/>
                    </a:lnTo>
                    <a:lnTo>
                      <a:pt x="240982" y="408838"/>
                    </a:lnTo>
                    <a:lnTo>
                      <a:pt x="292315" y="346138"/>
                    </a:lnTo>
                    <a:lnTo>
                      <a:pt x="314907" y="346138"/>
                    </a:lnTo>
                    <a:lnTo>
                      <a:pt x="319701" y="344476"/>
                    </a:lnTo>
                    <a:lnTo>
                      <a:pt x="326526" y="340316"/>
                    </a:lnTo>
                    <a:lnTo>
                      <a:pt x="332333" y="334873"/>
                    </a:lnTo>
                    <a:lnTo>
                      <a:pt x="436737" y="334873"/>
                    </a:lnTo>
                    <a:lnTo>
                      <a:pt x="428662" y="322668"/>
                    </a:lnTo>
                    <a:lnTo>
                      <a:pt x="296697" y="322668"/>
                    </a:lnTo>
                    <a:lnTo>
                      <a:pt x="291007" y="316979"/>
                    </a:lnTo>
                    <a:lnTo>
                      <a:pt x="291007" y="302958"/>
                    </a:lnTo>
                    <a:lnTo>
                      <a:pt x="296697" y="297268"/>
                    </a:lnTo>
                    <a:lnTo>
                      <a:pt x="339172" y="297268"/>
                    </a:lnTo>
                    <a:lnTo>
                      <a:pt x="336678" y="291136"/>
                    </a:lnTo>
                    <a:lnTo>
                      <a:pt x="330679" y="283254"/>
                    </a:lnTo>
                    <a:lnTo>
                      <a:pt x="322847" y="277191"/>
                    </a:lnTo>
                    <a:lnTo>
                      <a:pt x="313550" y="273316"/>
                    </a:lnTo>
                    <a:lnTo>
                      <a:pt x="386168" y="3365"/>
                    </a:lnTo>
                    <a:lnTo>
                      <a:pt x="373608" y="0"/>
                    </a:lnTo>
                    <a:close/>
                  </a:path>
                  <a:path w="551815" h="518794">
                    <a:moveTo>
                      <a:pt x="314907" y="346138"/>
                    </a:moveTo>
                    <a:lnTo>
                      <a:pt x="292315" y="346138"/>
                    </a:lnTo>
                    <a:lnTo>
                      <a:pt x="295935" y="347281"/>
                    </a:lnTo>
                    <a:lnTo>
                      <a:pt x="299707" y="348068"/>
                    </a:lnTo>
                    <a:lnTo>
                      <a:pt x="303707" y="348068"/>
                    </a:lnTo>
                    <a:lnTo>
                      <a:pt x="312036" y="347134"/>
                    </a:lnTo>
                    <a:lnTo>
                      <a:pt x="314907" y="346138"/>
                    </a:lnTo>
                    <a:close/>
                  </a:path>
                  <a:path w="551815" h="518794">
                    <a:moveTo>
                      <a:pt x="339172" y="297268"/>
                    </a:moveTo>
                    <a:lnTo>
                      <a:pt x="310718" y="297268"/>
                    </a:lnTo>
                    <a:lnTo>
                      <a:pt x="316407" y="302958"/>
                    </a:lnTo>
                    <a:lnTo>
                      <a:pt x="316407" y="316979"/>
                    </a:lnTo>
                    <a:lnTo>
                      <a:pt x="310718" y="322668"/>
                    </a:lnTo>
                    <a:lnTo>
                      <a:pt x="428662" y="322668"/>
                    </a:lnTo>
                    <a:lnTo>
                      <a:pt x="420789" y="310769"/>
                    </a:lnTo>
                    <a:lnTo>
                      <a:pt x="340474" y="300469"/>
                    </a:lnTo>
                    <a:lnTo>
                      <a:pt x="339172" y="297268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FF9291BB-81E3-BAB9-E2A7-2752E465B0B7}"/>
                </a:ext>
              </a:extLst>
            </p:cNvPr>
            <p:cNvCxnSpPr>
              <a:cxnSpLocks/>
            </p:cNvCxnSpPr>
            <p:nvPr/>
          </p:nvCxnSpPr>
          <p:spPr>
            <a:xfrm>
              <a:off x="10394411" y="4284832"/>
              <a:ext cx="0" cy="108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8CE30DDB-2A1E-55B2-6274-B99DEBF96A45}"/>
                </a:ext>
              </a:extLst>
            </p:cNvPr>
            <p:cNvSpPr txBox="1">
              <a:spLocks/>
            </p:cNvSpPr>
            <p:nvPr/>
          </p:nvSpPr>
          <p:spPr>
            <a:xfrm>
              <a:off x="10296544" y="3923682"/>
              <a:ext cx="785364" cy="324569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rPr>
                <a:t>Low and uncertain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FA1D73F-3106-D10B-DC54-5B307BBEB822}"/>
                </a:ext>
              </a:extLst>
            </p:cNvPr>
            <p:cNvSpPr txBox="1">
              <a:spLocks/>
            </p:cNvSpPr>
            <p:nvPr/>
          </p:nvSpPr>
          <p:spPr>
            <a:xfrm>
              <a:off x="10296544" y="5410144"/>
              <a:ext cx="785364" cy="324569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rPr>
                <a:t>High and probable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0109EFC-E698-37F4-4A86-DB80CDBA3CA9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10035613" y="4730635"/>
              <a:ext cx="956857" cy="1809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54610" tIns="54610" rIns="54610" bIns="5461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nivers 45 Light" pitchFamily="2" charset="0"/>
                  <a:ea typeface="+mn-ea"/>
                  <a:cs typeface="+mn-cs"/>
                </a:rPr>
                <a:t>Additionality</a:t>
              </a:r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6DC36A6B-A096-3CFE-1493-6A40C1B5BD3B}"/>
                </a:ext>
              </a:extLst>
            </p:cNvPr>
            <p:cNvGrpSpPr/>
            <p:nvPr/>
          </p:nvGrpSpPr>
          <p:grpSpPr>
            <a:xfrm>
              <a:off x="2034519" y="1103546"/>
              <a:ext cx="5958871" cy="2241090"/>
              <a:chOff x="2493963" y="1360252"/>
              <a:chExt cx="7277046" cy="3890879"/>
            </a:xfrm>
          </p:grpSpPr>
          <p:sp>
            <p:nvSpPr>
              <p:cNvPr id="197" name="Freeform 2">
                <a:extLst>
                  <a:ext uri="{FF2B5EF4-FFF2-40B4-BE49-F238E27FC236}">
                    <a16:creationId xmlns:a16="http://schemas.microsoft.com/office/drawing/2014/main" id="{927A4170-FF2D-135A-F3B7-5D536270F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963" y="4523535"/>
                <a:ext cx="814215" cy="727596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PMG Bold"/>
                  <a:ea typeface="+mn-ea"/>
                  <a:cs typeface="+mn-cs"/>
                </a:endParaRPr>
              </a:p>
            </p:txBody>
          </p:sp>
          <p:sp>
            <p:nvSpPr>
              <p:cNvPr id="198" name="Rectangle 4">
                <a:extLst>
                  <a:ext uri="{FF2B5EF4-FFF2-40B4-BE49-F238E27FC236}">
                    <a16:creationId xmlns:a16="http://schemas.microsoft.com/office/drawing/2014/main" id="{BB09DD47-36B3-8A4D-6628-E01274679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963" y="2544142"/>
                <a:ext cx="2966069" cy="197939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PMG Bold"/>
                  <a:ea typeface="+mn-ea"/>
                  <a:cs typeface="+mn-cs"/>
                </a:endParaRPr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A722B95F-D695-2C2F-35FE-2BAFF03C2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087" y="4093284"/>
                <a:ext cx="814215" cy="430251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PMG Bold"/>
                  <a:ea typeface="+mn-ea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483FDA-A8E1-4941-B65C-D4AE5F9A7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357" y="2113891"/>
                <a:ext cx="2966069" cy="197939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PMG Bold"/>
                  <a:ea typeface="+mn-ea"/>
                  <a:cs typeface="+mn-cs"/>
                </a:endParaRPr>
              </a:p>
            </p:txBody>
          </p:sp>
          <p:sp>
            <p:nvSpPr>
              <p:cNvPr id="201" name="Freeform 26">
                <a:extLst>
                  <a:ext uri="{FF2B5EF4-FFF2-40B4-BE49-F238E27FC236}">
                    <a16:creationId xmlns:a16="http://schemas.microsoft.com/office/drawing/2014/main" id="{3F657494-6D5F-7A60-4DF4-E83A25F3A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941" y="3673342"/>
                <a:ext cx="814215" cy="430251"/>
              </a:xfrm>
              <a:custGeom>
                <a:avLst/>
                <a:gdLst>
                  <a:gd name="T0" fmla="*/ 0 w 21600"/>
                  <a:gd name="T1" fmla="*/ 0 h 21600"/>
                  <a:gd name="T2" fmla="*/ 1422400 w 21600"/>
                  <a:gd name="T3" fmla="*/ 0 h 21600"/>
                  <a:gd name="T4" fmla="*/ 1422400 w 21600"/>
                  <a:gd name="T5" fmla="*/ 143510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PMG Bold"/>
                  <a:ea typeface="+mn-ea"/>
                  <a:cs typeface="+mn-cs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D603605F-924E-4EA8-34C2-B429654DB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940" y="1700387"/>
                <a:ext cx="2966069" cy="197939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PMG Bold"/>
                  <a:ea typeface="+mn-ea"/>
                  <a:cs typeface="+mn-cs"/>
                </a:endParaRPr>
              </a:p>
            </p:txBody>
          </p:sp>
          <p:sp>
            <p:nvSpPr>
              <p:cNvPr id="203" name="Content Placeholder 2">
                <a:extLst>
                  <a:ext uri="{FF2B5EF4-FFF2-40B4-BE49-F238E27FC236}">
                    <a16:creationId xmlns:a16="http://schemas.microsoft.com/office/drawing/2014/main" id="{3C35D9DD-E3E1-6F6D-DD50-B90E2DF0D0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1474" y="3388735"/>
                <a:ext cx="1895428" cy="1068695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Articulation of an energy strategy, based on qualitative and quantitative input</a:t>
                </a:r>
              </a:p>
            </p:txBody>
          </p:sp>
          <p:sp>
            <p:nvSpPr>
              <p:cNvPr id="204" name="Title 13">
                <a:extLst>
                  <a:ext uri="{FF2B5EF4-FFF2-40B4-BE49-F238E27FC236}">
                    <a16:creationId xmlns:a16="http://schemas.microsoft.com/office/drawing/2014/main" id="{C7844C22-E649-E23B-9998-249AD0C5A8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1472" y="2625289"/>
                <a:ext cx="1895427" cy="64121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 Light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rPr>
                  <a:t> 1. Energy strategy development</a:t>
                </a:r>
              </a:p>
            </p:txBody>
          </p:sp>
          <p:sp>
            <p:nvSpPr>
              <p:cNvPr id="205" name="Content Placeholder 2">
                <a:extLst>
                  <a:ext uri="{FF2B5EF4-FFF2-40B4-BE49-F238E27FC236}">
                    <a16:creationId xmlns:a16="http://schemas.microsoft.com/office/drawing/2014/main" id="{F9465373-8D98-4B03-27FA-89A3FADD98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35809" y="2903589"/>
                <a:ext cx="1878859" cy="1335869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Establishment of a process and model to enable comparison of offers and to negotiate appropriate contracts</a:t>
                </a:r>
              </a:p>
            </p:txBody>
          </p:sp>
          <p:sp>
            <p:nvSpPr>
              <p:cNvPr id="206" name="Title 13">
                <a:extLst>
                  <a:ext uri="{FF2B5EF4-FFF2-40B4-BE49-F238E27FC236}">
                    <a16:creationId xmlns:a16="http://schemas.microsoft.com/office/drawing/2014/main" id="{C621E89C-09B5-3747-B7E8-40444A073A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35809" y="2169967"/>
                <a:ext cx="1718896" cy="641217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sp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 Light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rPr>
                  <a:t>2. </a:t>
                </a:r>
                <a:r>
                  <a:rPr kumimoji="0" lang="en-GB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rPr>
                  <a:t>RfPs</a:t>
                </a: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rPr>
                  <a:t> + contract negotiation</a:t>
                </a:r>
              </a:p>
            </p:txBody>
          </p:sp>
          <p:sp>
            <p:nvSpPr>
              <p:cNvPr id="207" name="Content Placeholder 2">
                <a:extLst>
                  <a:ext uri="{FF2B5EF4-FFF2-40B4-BE49-F238E27FC236}">
                    <a16:creationId xmlns:a16="http://schemas.microsoft.com/office/drawing/2014/main" id="{70B41E15-3CC8-D35F-96CF-C0D5101A97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1853" y="2471697"/>
                <a:ext cx="1910848" cy="1068695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Creation of a methodology to embed the contract in the accounting processes and to follow up on the results</a:t>
                </a:r>
              </a:p>
            </p:txBody>
          </p:sp>
          <p:sp>
            <p:nvSpPr>
              <p:cNvPr id="208" name="Title 13">
                <a:extLst>
                  <a:ext uri="{FF2B5EF4-FFF2-40B4-BE49-F238E27FC236}">
                    <a16:creationId xmlns:a16="http://schemas.microsoft.com/office/drawing/2014/main" id="{5A66C9FB-F177-B01C-1EC8-63E9D233BF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1853" y="1762226"/>
                <a:ext cx="1718896" cy="641217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sp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 Light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itchFamily="34" charset="0"/>
                    <a:cs typeface="Arial" panose="020B0604020202020204" pitchFamily="34" charset="0"/>
                  </a:rPr>
                  <a:t>3. Continuous monitoring</a:t>
                </a:r>
              </a:p>
            </p:txBody>
          </p:sp>
          <p:sp>
            <p:nvSpPr>
              <p:cNvPr id="209" name="Isosceles Triangle 208">
                <a:extLst>
                  <a:ext uri="{FF2B5EF4-FFF2-40B4-BE49-F238E27FC236}">
                    <a16:creationId xmlns:a16="http://schemas.microsoft.com/office/drawing/2014/main" id="{85010C4C-F71D-9C50-77E0-FC783935156A}"/>
                  </a:ext>
                </a:extLst>
              </p:cNvPr>
              <p:cNvSpPr/>
              <p:nvPr/>
            </p:nvSpPr>
            <p:spPr>
              <a:xfrm>
                <a:off x="4274723" y="2197034"/>
                <a:ext cx="292178" cy="258784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0" name="Isosceles Triangle 209">
                <a:extLst>
                  <a:ext uri="{FF2B5EF4-FFF2-40B4-BE49-F238E27FC236}">
                    <a16:creationId xmlns:a16="http://schemas.microsoft.com/office/drawing/2014/main" id="{AA906F93-39FF-F218-DB19-564083C48EA3}"/>
                  </a:ext>
                </a:extLst>
              </p:cNvPr>
              <p:cNvSpPr/>
              <p:nvPr/>
            </p:nvSpPr>
            <p:spPr>
              <a:xfrm>
                <a:off x="6408617" y="1763425"/>
                <a:ext cx="292178" cy="258784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1" name="Isosceles Triangle 210">
                <a:extLst>
                  <a:ext uri="{FF2B5EF4-FFF2-40B4-BE49-F238E27FC236}">
                    <a16:creationId xmlns:a16="http://schemas.microsoft.com/office/drawing/2014/main" id="{FD2117B2-B124-5599-BD75-544F8C24EA4E}"/>
                  </a:ext>
                </a:extLst>
              </p:cNvPr>
              <p:cNvSpPr/>
              <p:nvPr/>
            </p:nvSpPr>
            <p:spPr>
              <a:xfrm>
                <a:off x="8564660" y="1360252"/>
                <a:ext cx="292178" cy="258784"/>
              </a:xfrm>
              <a:prstGeom prst="triangle">
                <a:avLst>
                  <a:gd name="adj" fmla="val 10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C1362883-5B05-3086-9822-81F829F1C7C5}"/>
                </a:ext>
              </a:extLst>
            </p:cNvPr>
            <p:cNvSpPr/>
            <p:nvPr/>
          </p:nvSpPr>
          <p:spPr>
            <a:xfrm>
              <a:off x="1007150" y="1448569"/>
              <a:ext cx="2789432" cy="1948384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5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B60E835E-8EF1-F52E-621C-8074C9E05360}"/>
                </a:ext>
              </a:extLst>
            </p:cNvPr>
            <p:cNvSpPr txBox="1"/>
            <p:nvPr/>
          </p:nvSpPr>
          <p:spPr>
            <a:xfrm>
              <a:off x="1110107" y="1857147"/>
              <a:ext cx="821957" cy="113122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Key step resulting in energy sourcing blueprint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0F8CC1BD-F338-9B82-6D95-B19453FF7C6B}"/>
                </a:ext>
              </a:extLst>
            </p:cNvPr>
            <p:cNvSpPr txBox="1"/>
            <p:nvPr/>
          </p:nvSpPr>
          <p:spPr>
            <a:xfrm>
              <a:off x="7964008" y="1568143"/>
              <a:ext cx="1490073" cy="307438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500" b="1" i="0" u="none" strike="noStrike" kern="1200" cap="none" spc="0" normalizeH="0" baseline="0" noProof="0" err="1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Enablers</a:t>
              </a:r>
              <a:endParaRPr kumimoji="0" lang="nl-BE" sz="1500" b="1" i="0" u="none" strike="noStrike" kern="1200" cap="none" spc="0" normalizeH="0" baseline="0" noProof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4D9C2C4-DC7C-9DA9-FA22-9431948FD542}"/>
                </a:ext>
              </a:extLst>
            </p:cNvPr>
            <p:cNvSpPr/>
            <p:nvPr/>
          </p:nvSpPr>
          <p:spPr>
            <a:xfrm>
              <a:off x="8272777" y="1936694"/>
              <a:ext cx="3148603" cy="76944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Early-on assessment of and ongoing focus on overall organisational impact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(technical, accounting, tax, internal capabilities)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7A7D40A4-7CEB-2BA9-FACC-F11482885153}"/>
                </a:ext>
              </a:extLst>
            </p:cNvPr>
            <p:cNvSpPr/>
            <p:nvPr/>
          </p:nvSpPr>
          <p:spPr>
            <a:xfrm>
              <a:off x="8273100" y="2776870"/>
              <a:ext cx="3148603" cy="31796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338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Leveraging on deep energy sector know-how</a:t>
              </a: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92228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E7970DC-FBB2-487E-A69B-3312F23B0F0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E7970DC-FBB2-487E-A69B-3312F23B0F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66682F3-3B63-11A6-B948-164FD681E1F9}"/>
              </a:ext>
            </a:extLst>
          </p:cNvPr>
          <p:cNvSpPr/>
          <p:nvPr/>
        </p:nvSpPr>
        <p:spPr>
          <a:xfrm>
            <a:off x="981441" y="2224669"/>
            <a:ext cx="10229117" cy="3416642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36D800-D178-8ECF-4485-04071DCB18BF}"/>
              </a:ext>
            </a:extLst>
          </p:cNvPr>
          <p:cNvGrpSpPr/>
          <p:nvPr/>
        </p:nvGrpSpPr>
        <p:grpSpPr>
          <a:xfrm>
            <a:off x="1186728" y="2265263"/>
            <a:ext cx="9859108" cy="3300125"/>
            <a:chOff x="998399" y="1439163"/>
            <a:chExt cx="5102976" cy="36757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3EDA31-114E-492F-9F1A-A6E4F06BFC18}"/>
                </a:ext>
              </a:extLst>
            </p:cNvPr>
            <p:cNvGrpSpPr/>
            <p:nvPr/>
          </p:nvGrpSpPr>
          <p:grpSpPr>
            <a:xfrm>
              <a:off x="1051739" y="3742963"/>
              <a:ext cx="1464816" cy="1371925"/>
              <a:chOff x="1074420" y="4214010"/>
              <a:chExt cx="1483642" cy="137192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925F66B-72B8-9817-A88F-3C8C2ADA8F84}"/>
                  </a:ext>
                </a:extLst>
              </p:cNvPr>
              <p:cNvSpPr txBox="1"/>
              <p:nvPr/>
            </p:nvSpPr>
            <p:spPr>
              <a:xfrm>
                <a:off x="1197694" y="4214010"/>
                <a:ext cx="1360368" cy="1283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Initial overview of possible sourcing alternatives based on your energy consumption data and self-generation potential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Definition of decision drivers (examples: additionality, accounting impact, tax impact, budget impact,…) 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3E26D8E-6C4D-F0CE-D1C8-5E981C59E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420" y="4217935"/>
                <a:ext cx="0" cy="1368000"/>
              </a:xfrm>
              <a:prstGeom prst="line">
                <a:avLst/>
              </a:prstGeom>
              <a:ln w="12700">
                <a:solidFill>
                  <a:srgbClr val="0032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FF6412-8698-78BB-74AB-4326B8C3F992}"/>
                </a:ext>
              </a:extLst>
            </p:cNvPr>
            <p:cNvGrpSpPr/>
            <p:nvPr/>
          </p:nvGrpSpPr>
          <p:grpSpPr>
            <a:xfrm>
              <a:off x="998399" y="1769368"/>
              <a:ext cx="5102976" cy="2302159"/>
              <a:chOff x="998398" y="2302063"/>
              <a:chExt cx="7646056" cy="178311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3C525BC-38A0-22EF-9B39-1F0A55483773}"/>
                  </a:ext>
                </a:extLst>
              </p:cNvPr>
              <p:cNvGrpSpPr/>
              <p:nvPr/>
            </p:nvGrpSpPr>
            <p:grpSpPr>
              <a:xfrm>
                <a:off x="998398" y="2302063"/>
                <a:ext cx="2550430" cy="1779482"/>
                <a:chOff x="998398" y="2302063"/>
                <a:chExt cx="2550430" cy="177948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BE150CE-D035-C57F-62A4-DF815DCDD8E8}"/>
                    </a:ext>
                  </a:extLst>
                </p:cNvPr>
                <p:cNvSpPr/>
                <p:nvPr/>
              </p:nvSpPr>
              <p:spPr>
                <a:xfrm>
                  <a:off x="998398" y="2302063"/>
                  <a:ext cx="2548801" cy="135781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0" tIns="180000" rIns="180000" bIns="180000" rtlCol="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+mn-cs"/>
                    </a:rPr>
                    <a:t>A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+mn-cs"/>
                    </a:rPr>
                    <a:t>Data collection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on energy needs, load profile, energy mix, available (land)space for renewables and key decision drivers</a:t>
                  </a:r>
                </a:p>
              </p:txBody>
            </p:sp>
            <p:sp>
              <p:nvSpPr>
                <p:cNvPr id="37" name="Isosceles Triangle 36">
                  <a:extLst>
                    <a:ext uri="{FF2B5EF4-FFF2-40B4-BE49-F238E27FC236}">
                      <a16:creationId xmlns:a16="http://schemas.microsoft.com/office/drawing/2014/main" id="{4E2E0CD8-91FF-8B97-3431-31F921552960}"/>
                    </a:ext>
                  </a:extLst>
                </p:cNvPr>
                <p:cNvSpPr/>
                <p:nvPr/>
              </p:nvSpPr>
              <p:spPr>
                <a:xfrm rot="10800000" flipH="1">
                  <a:off x="3125813" y="3658530"/>
                  <a:ext cx="423015" cy="42301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210BF42-EF48-8E69-CEFF-A31454DC7585}"/>
                  </a:ext>
                </a:extLst>
              </p:cNvPr>
              <p:cNvGrpSpPr/>
              <p:nvPr/>
            </p:nvGrpSpPr>
            <p:grpSpPr>
              <a:xfrm>
                <a:off x="3547199" y="2309683"/>
                <a:ext cx="2548801" cy="1775490"/>
                <a:chOff x="3547199" y="2309683"/>
                <a:chExt cx="2548801" cy="177549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1A03FA1-AC5B-0341-E166-2CB13D3EF8A5}"/>
                    </a:ext>
                  </a:extLst>
                </p:cNvPr>
                <p:cNvSpPr/>
                <p:nvPr/>
              </p:nvSpPr>
              <p:spPr>
                <a:xfrm>
                  <a:off x="3547199" y="2727362"/>
                  <a:ext cx="2548801" cy="135781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0" tIns="180000" rIns="180000" bIns="180000" rtlCol="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+mn-cs"/>
                    </a:rPr>
                    <a:t>B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+mn-cs"/>
                    </a:rPr>
                    <a:t>Preliminary market sounding</a:t>
                  </a:r>
                </a:p>
              </p:txBody>
            </p: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F733633F-6331-0F18-1BBE-3768C1EE0DE2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5672985" y="2309683"/>
                  <a:ext cx="423015" cy="42301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BE227DA-67E2-5278-8034-ED2812089407}"/>
                  </a:ext>
                </a:extLst>
              </p:cNvPr>
              <p:cNvGrpSpPr/>
              <p:nvPr/>
            </p:nvGrpSpPr>
            <p:grpSpPr>
              <a:xfrm>
                <a:off x="6095584" y="2302063"/>
                <a:ext cx="2548870" cy="1779481"/>
                <a:chOff x="6095584" y="2302063"/>
                <a:chExt cx="2548870" cy="1779481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56661F4-69E6-57CD-DC55-91B11D7EEFEE}"/>
                    </a:ext>
                  </a:extLst>
                </p:cNvPr>
                <p:cNvSpPr/>
                <p:nvPr/>
              </p:nvSpPr>
              <p:spPr>
                <a:xfrm>
                  <a:off x="6095584" y="2302063"/>
                  <a:ext cx="2548801" cy="1357811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80000" tIns="180000" rIns="180000" bIns="180000" rtlCol="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+mn-cs"/>
                    </a:rPr>
                    <a:t>C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7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KPMG Bold"/>
                      <a:ea typeface="+mn-ea"/>
                      <a:cs typeface="+mn-cs"/>
                    </a:rPr>
                    <a:t>Scenario analysis and sourcing strategy</a:t>
                  </a:r>
                </a:p>
              </p:txBody>
            </p: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5B107E6-1C4A-5541-7D77-5AC2BFC44A7B}"/>
                    </a:ext>
                  </a:extLst>
                </p:cNvPr>
                <p:cNvSpPr/>
                <p:nvPr/>
              </p:nvSpPr>
              <p:spPr>
                <a:xfrm rot="10800000" flipH="1">
                  <a:off x="8221439" y="3658529"/>
                  <a:ext cx="423015" cy="42301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76D2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610" tIns="54610" rIns="54610" bIns="5461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C02388-69D5-66F0-7DD8-0251D91D42E2}"/>
                </a:ext>
              </a:extLst>
            </p:cNvPr>
            <p:cNvGrpSpPr/>
            <p:nvPr/>
          </p:nvGrpSpPr>
          <p:grpSpPr>
            <a:xfrm>
              <a:off x="4513510" y="3742963"/>
              <a:ext cx="1554480" cy="1371925"/>
              <a:chOff x="4536191" y="4214010"/>
              <a:chExt cx="1554480" cy="137192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392F7B-9BC6-3307-D512-BE0A29DD1D67}"/>
                  </a:ext>
                </a:extLst>
              </p:cNvPr>
              <p:cNvSpPr txBox="1"/>
              <p:nvPr/>
            </p:nvSpPr>
            <p:spPr>
              <a:xfrm>
                <a:off x="4659465" y="4214010"/>
                <a:ext cx="1431206" cy="12603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Qualitative and/or quantitative assessment</a:t>
                </a: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of sourcing alternatives based on the data collection &amp; market sounding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Assessment of the ability to win/internal capability set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Articulation of a sourcing strategy and implementation roadmap including governance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E76F8F-E463-9715-7F0E-D9492E95C3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6191" y="4217935"/>
                <a:ext cx="0" cy="1368000"/>
              </a:xfrm>
              <a:prstGeom prst="line">
                <a:avLst/>
              </a:prstGeom>
              <a:ln w="12700">
                <a:solidFill>
                  <a:srgbClr val="0032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07192E-B216-53FF-B0A0-2104FF3450B6}"/>
                </a:ext>
              </a:extLst>
            </p:cNvPr>
            <p:cNvGrpSpPr/>
            <p:nvPr/>
          </p:nvGrpSpPr>
          <p:grpSpPr>
            <a:xfrm>
              <a:off x="2822556" y="1439163"/>
              <a:ext cx="1295663" cy="794100"/>
              <a:chOff x="2845237" y="1910210"/>
              <a:chExt cx="1295663" cy="79410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67AD0D-36FA-A431-2338-B66B96EAD86F}"/>
                  </a:ext>
                </a:extLst>
              </p:cNvPr>
              <p:cNvSpPr txBox="1"/>
              <p:nvPr/>
            </p:nvSpPr>
            <p:spPr>
              <a:xfrm>
                <a:off x="2968512" y="1910210"/>
                <a:ext cx="1172388" cy="746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Preliminary deliverability test of different identified sourcing alternatives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329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Incorporation of regulatory context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CD2C2BA-8E64-813C-2D03-344699CA5B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5237" y="1948310"/>
                <a:ext cx="0" cy="756000"/>
              </a:xfrm>
              <a:prstGeom prst="line">
                <a:avLst/>
              </a:prstGeom>
              <a:ln w="12700">
                <a:solidFill>
                  <a:srgbClr val="0032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D8C96477-76D2-C4F2-AE04-B70F9282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99" y="421875"/>
            <a:ext cx="10821600" cy="1231106"/>
          </a:xfrm>
        </p:spPr>
        <p:txBody>
          <a:bodyPr vert="horz"/>
          <a:lstStyle/>
          <a:p>
            <a:r>
              <a:rPr lang="en-US" sz="4000" dirty="0"/>
              <a:t>Energy strategy development and action levers</a:t>
            </a:r>
            <a:br>
              <a:rPr lang="en-US" sz="4000" dirty="0"/>
            </a:br>
            <a:r>
              <a:rPr lang="en-US" sz="4000" dirty="0">
                <a:solidFill>
                  <a:schemeClr val="accent5"/>
                </a:solidFill>
              </a:rPr>
              <a:t>An integrated and dynamic energy strategy as cornerstone</a:t>
            </a:r>
            <a:endParaRPr lang="nl-BE" sz="4000" dirty="0">
              <a:solidFill>
                <a:schemeClr val="accent2">
                  <a:lumMod val="100000"/>
                </a:schemeClr>
              </a:solidFill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66173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AC48A1F1-0B39-EB1B-03A2-626D71A67DD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9194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CFA3A5-E043-47D3-8874-17CC14A65689}"/>
              </a:ext>
            </a:extLst>
          </p:cNvPr>
          <p:cNvSpPr txBox="1"/>
          <p:nvPr/>
        </p:nvSpPr>
        <p:spPr>
          <a:xfrm>
            <a:off x="2839009" y="4684017"/>
            <a:ext cx="3244292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40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Thomas De Ruyck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tderuyck@kpmg.com</a:t>
            </a:r>
            <a:r>
              <a:rPr lang="en-US" sz="1400" dirty="0">
                <a:solidFill>
                  <a:schemeClr val="bg1"/>
                </a:solidFill>
              </a:rPr>
              <a:t>     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Tel. +32 477 79 12 54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8B72C83-7BEF-40A5-A1B3-BA9D81991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8925" y="1573356"/>
            <a:ext cx="6263956" cy="2300407"/>
          </a:xfrm>
        </p:spPr>
        <p:txBody>
          <a:bodyPr vert="horz"/>
          <a:lstStyle/>
          <a:p>
            <a:r>
              <a:rPr lang="en-US"/>
              <a:t>Thanks!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B2CF99-9C71-43CC-B8D6-4A49CC5BCB2D}"/>
              </a:ext>
            </a:extLst>
          </p:cNvPr>
          <p:cNvGrpSpPr/>
          <p:nvPr/>
        </p:nvGrpSpPr>
        <p:grpSpPr>
          <a:xfrm>
            <a:off x="1906255" y="3630459"/>
            <a:ext cx="4177045" cy="1082348"/>
            <a:chOff x="1906255" y="2834815"/>
            <a:chExt cx="4177045" cy="1082348"/>
          </a:xfrm>
        </p:grpSpPr>
        <p:pic>
          <p:nvPicPr>
            <p:cNvPr id="9" name="Picture 4" descr="Magali Vercammen">
              <a:extLst>
                <a:ext uri="{FF2B5EF4-FFF2-40B4-BE49-F238E27FC236}">
                  <a16:creationId xmlns:a16="http://schemas.microsoft.com/office/drawing/2014/main" id="{9CAA29F8-EA2C-40E8-8BC9-879A082D3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255" y="2912221"/>
              <a:ext cx="932753" cy="927535"/>
            </a:xfrm>
            <a:prstGeom prst="flowChartProcess">
              <a:avLst/>
            </a:prstGeom>
            <a:ln w="63500" cap="rnd">
              <a:noFill/>
              <a:prstDash val="dash"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E4D05-C203-4CBE-9EC2-C8170FA49BF8}"/>
                </a:ext>
              </a:extLst>
            </p:cNvPr>
            <p:cNvSpPr txBox="1">
              <a:spLocks/>
            </p:cNvSpPr>
            <p:nvPr/>
          </p:nvSpPr>
          <p:spPr>
            <a:xfrm>
              <a:off x="2839008" y="2834815"/>
              <a:ext cx="3244292" cy="1082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Aft>
                  <a:spcPts val="400"/>
                </a:spcAft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Magali Vercammen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mvercammen@kpmg.com</a:t>
              </a:r>
              <a:r>
                <a:rPr lang="en-US" sz="1400" dirty="0">
                  <a:solidFill>
                    <a:schemeClr val="bg1"/>
                  </a:solidFill>
                </a:rPr>
                <a:t>      </a:t>
              </a:r>
            </a:p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Tel. +32 474 94 05 90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1A2072-5C12-4A88-930D-84BC9085F48D}"/>
              </a:ext>
            </a:extLst>
          </p:cNvPr>
          <p:cNvSpPr txBox="1">
            <a:spLocks/>
          </p:cNvSpPr>
          <p:nvPr/>
        </p:nvSpPr>
        <p:spPr>
          <a:xfrm>
            <a:off x="2839007" y="2605540"/>
            <a:ext cx="3244292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400"/>
              </a:spcAft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Daniël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Pairon</a:t>
            </a:r>
          </a:p>
          <a:p>
            <a:pPr marL="0" lvl="1">
              <a:spcAft>
                <a:spcPts val="400"/>
              </a:spcAft>
              <a:defRPr/>
            </a:pPr>
            <a:r>
              <a:rPr lang="en-US" sz="140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dpairon</a:t>
            </a:r>
            <a:r>
              <a:rPr lang="en-US" sz="14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kpmg.com</a:t>
            </a:r>
            <a:r>
              <a:rPr lang="en-US" sz="1400">
                <a:solidFill>
                  <a:schemeClr val="bg1"/>
                </a:solidFill>
              </a:rPr>
              <a:t>     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Tel. +32 495 53 02 02</a:t>
            </a:r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282879BE-324B-4859-BC6A-CD089278C9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9" t="165" r="7514" b="1214"/>
          <a:stretch/>
        </p:blipFill>
        <p:spPr>
          <a:xfrm>
            <a:off x="1910208" y="2669490"/>
            <a:ext cx="928800" cy="928800"/>
          </a:xfrm>
          <a:prstGeom prst="flowChart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84DEE-A9D1-326B-0D34-83E3A9968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02FA08-B344-BB2D-52AF-C9F8B65C9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8760" y="1210959"/>
            <a:ext cx="2981325" cy="4210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E92F8-B1B1-6522-1A93-FBAF7E87B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6613" r="7909" b="10648"/>
          <a:stretch/>
        </p:blipFill>
        <p:spPr>
          <a:xfrm>
            <a:off x="1906255" y="4744975"/>
            <a:ext cx="932752" cy="9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568B86E-A5CD-8A89-06D6-97964724A22D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046747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7B4C48-441B-4DCE-AABB-8B715F5E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202" y="2325831"/>
            <a:ext cx="6263956" cy="2300407"/>
          </a:xfrm>
        </p:spPr>
        <p:txBody>
          <a:bodyPr vert="horz"/>
          <a:lstStyle/>
          <a:p>
            <a:r>
              <a:rPr lang="en-GB" dirty="0"/>
              <a:t>Context of the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49F9-11FE-4D77-AF15-8566DE62A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01" y="1339850"/>
            <a:ext cx="876300" cy="690562"/>
          </a:xfrm>
        </p:spPr>
        <p:txBody>
          <a:bodyPr/>
          <a:lstStyle/>
          <a:p>
            <a:r>
              <a:rPr lang="en-GB"/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D5F99-7DE3-EC89-51D1-16F84207E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769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7F9BA1-AD6D-4B80-893E-D3336B1623E7}"/>
              </a:ext>
            </a:extLst>
          </p:cNvPr>
          <p:cNvSpPr/>
          <p:nvPr/>
        </p:nvSpPr>
        <p:spPr>
          <a:xfrm>
            <a:off x="1192710" y="989594"/>
            <a:ext cx="4513321" cy="43418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Belgian energy market and the link with investments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E739B-CDDB-4BAA-997E-EE8844DDA062}"/>
              </a:ext>
            </a:extLst>
          </p:cNvPr>
          <p:cNvSpPr txBox="1"/>
          <p:nvPr/>
        </p:nvSpPr>
        <p:spPr>
          <a:xfrm>
            <a:off x="1319610" y="1065340"/>
            <a:ext cx="4281090" cy="5785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solidFill>
                  <a:srgbClr val="00338D"/>
                </a:solidFill>
              </a:rPr>
              <a:t>Based on the yearly energy price benchmark, commissioned by </a:t>
            </a:r>
            <a:r>
              <a:rPr lang="en-GB" sz="1200" err="1">
                <a:solidFill>
                  <a:srgbClr val="00338D"/>
                </a:solidFill>
              </a:rPr>
              <a:t>Febeliec</a:t>
            </a:r>
            <a:r>
              <a:rPr lang="en-GB" sz="1200">
                <a:solidFill>
                  <a:srgbClr val="00338D"/>
                </a:solidFill>
              </a:rPr>
              <a:t>, the all-in electricity price in Belgium is consistently higher than the electricity price in our neighbouring countries.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F5A20-515F-4F81-A187-F3A59AA2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54" y="1732369"/>
            <a:ext cx="3081211" cy="353042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FE0A46C-0A89-409C-8680-CB0208F01C25}"/>
              </a:ext>
            </a:extLst>
          </p:cNvPr>
          <p:cNvSpPr/>
          <p:nvPr/>
        </p:nvSpPr>
        <p:spPr>
          <a:xfrm>
            <a:off x="2138431" y="1971031"/>
            <a:ext cx="1028700" cy="1361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nl-BE" sz="1500" err="1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C5EEFDF-C0EE-4975-AED9-7C22E50B5186}"/>
              </a:ext>
            </a:extLst>
          </p:cNvPr>
          <p:cNvSpPr/>
          <p:nvPr/>
        </p:nvSpPr>
        <p:spPr>
          <a:xfrm>
            <a:off x="2138431" y="3708977"/>
            <a:ext cx="1028700" cy="1361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nl-BE" sz="1500" err="1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27D922-7F0A-4DC5-B5B2-75659C9C7298}"/>
              </a:ext>
            </a:extLst>
          </p:cNvPr>
          <p:cNvSpPr/>
          <p:nvPr/>
        </p:nvSpPr>
        <p:spPr>
          <a:xfrm>
            <a:off x="6258201" y="1007383"/>
            <a:ext cx="4513321" cy="43418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E3DDCC-E263-44E5-9470-4F985C00ADB9}"/>
              </a:ext>
            </a:extLst>
          </p:cNvPr>
          <p:cNvSpPr txBox="1"/>
          <p:nvPr/>
        </p:nvSpPr>
        <p:spPr>
          <a:xfrm>
            <a:off x="6385101" y="1065340"/>
            <a:ext cx="4281090" cy="776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>
                <a:solidFill>
                  <a:srgbClr val="00338D"/>
                </a:solidFill>
              </a:rPr>
              <a:t>The VIVES/</a:t>
            </a:r>
            <a:r>
              <a:rPr lang="en-US" sz="1200" err="1">
                <a:solidFill>
                  <a:srgbClr val="00338D"/>
                </a:solidFill>
              </a:rPr>
              <a:t>KULeuven</a:t>
            </a:r>
            <a:r>
              <a:rPr lang="en-US" sz="1200">
                <a:solidFill>
                  <a:srgbClr val="00338D"/>
                </a:solidFill>
              </a:rPr>
              <a:t> study, dated March 2018 and also requested by </a:t>
            </a:r>
            <a:r>
              <a:rPr lang="en-US" sz="1200" err="1">
                <a:solidFill>
                  <a:srgbClr val="00338D"/>
                </a:solidFill>
              </a:rPr>
              <a:t>Febeliec</a:t>
            </a:r>
            <a:r>
              <a:rPr lang="en-US" sz="1200">
                <a:solidFill>
                  <a:srgbClr val="00338D"/>
                </a:solidFill>
              </a:rPr>
              <a:t>, empirically proved that there is a correlation between energy prices and investment/employment rates within the </a:t>
            </a:r>
            <a:r>
              <a:rPr lang="en-US" sz="1200" b="1">
                <a:solidFill>
                  <a:srgbClr val="00338D"/>
                </a:solidFill>
              </a:rPr>
              <a:t>manufacturing industry. </a:t>
            </a:r>
            <a:endParaRPr lang="en-GB" sz="1200" b="1">
              <a:solidFill>
                <a:srgbClr val="00338D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A7942B8-73C2-4527-B217-1A3FF93E216D}"/>
              </a:ext>
            </a:extLst>
          </p:cNvPr>
          <p:cNvGrpSpPr/>
          <p:nvPr/>
        </p:nvGrpSpPr>
        <p:grpSpPr>
          <a:xfrm>
            <a:off x="6917494" y="2266062"/>
            <a:ext cx="3257670" cy="2408808"/>
            <a:chOff x="6953913" y="2603355"/>
            <a:chExt cx="3257670" cy="517274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92E2C5C-3BC9-48A3-9FC4-28A63275DDA3}"/>
                </a:ext>
              </a:extLst>
            </p:cNvPr>
            <p:cNvSpPr/>
            <p:nvPr/>
          </p:nvSpPr>
          <p:spPr>
            <a:xfrm>
              <a:off x="8218170" y="4538751"/>
              <a:ext cx="1028700" cy="14630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nl-BE" sz="1500" err="1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1F16ACC-2BC3-4A9B-AC9B-624EBF4CDF8D}"/>
                </a:ext>
              </a:extLst>
            </p:cNvPr>
            <p:cNvSpPr/>
            <p:nvPr/>
          </p:nvSpPr>
          <p:spPr>
            <a:xfrm>
              <a:off x="6953913" y="2603355"/>
              <a:ext cx="3257670" cy="517274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B702952-E5DF-40C4-B28A-FD788430387C}"/>
                </a:ext>
              </a:extLst>
            </p:cNvPr>
            <p:cNvSpPr txBox="1"/>
            <p:nvPr/>
          </p:nvSpPr>
          <p:spPr>
            <a:xfrm>
              <a:off x="7285922" y="4173202"/>
              <a:ext cx="2325824" cy="3238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>
                  <a:solidFill>
                    <a:schemeClr val="bg1"/>
                  </a:solidFill>
                </a:rPr>
                <a:t>(…) a price drop of 10% of the Belgian electricity price would lead within the manufacturing industry to an increase of 12,000 full-time jobs and an increase of €550 Million in yearly investment.</a:t>
              </a:r>
              <a:r>
                <a:rPr lang="en-GB" sz="1400">
                  <a:solidFill>
                    <a:schemeClr val="bg1"/>
                  </a:solidFill>
                </a:rPr>
                <a:t>”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FE9325-67FD-4512-AA3D-8BC0F587D070}"/>
              </a:ext>
            </a:extLst>
          </p:cNvPr>
          <p:cNvGrpSpPr/>
          <p:nvPr/>
        </p:nvGrpSpPr>
        <p:grpSpPr>
          <a:xfrm>
            <a:off x="7249503" y="2458977"/>
            <a:ext cx="487009" cy="413387"/>
            <a:chOff x="8342947" y="3168013"/>
            <a:chExt cx="628397" cy="533401"/>
          </a:xfrm>
          <a:solidFill>
            <a:srgbClr val="ACEAFF"/>
          </a:solidFill>
        </p:grpSpPr>
        <p:sp>
          <p:nvSpPr>
            <p:cNvPr id="59" name="Graphic 10">
              <a:extLst>
                <a:ext uri="{FF2B5EF4-FFF2-40B4-BE49-F238E27FC236}">
                  <a16:creationId xmlns:a16="http://schemas.microsoft.com/office/drawing/2014/main" id="{C6CCE7DE-5A64-4AB8-A86B-578BC6562DD4}"/>
                </a:ext>
              </a:extLst>
            </p:cNvPr>
            <p:cNvSpPr/>
            <p:nvPr/>
          </p:nvSpPr>
          <p:spPr>
            <a:xfrm>
              <a:off x="8342947" y="3168013"/>
              <a:ext cx="270257" cy="533401"/>
            </a:xfrm>
            <a:custGeom>
              <a:avLst/>
              <a:gdLst>
                <a:gd name="connsiteX0" fmla="*/ 504081 w 723900"/>
                <a:gd name="connsiteY0" fmla="*/ 542453 h 1428750"/>
                <a:gd name="connsiteX1" fmla="*/ 713631 w 723900"/>
                <a:gd name="connsiteY1" fmla="*/ 228128 h 1428750"/>
                <a:gd name="connsiteX2" fmla="*/ 713631 w 723900"/>
                <a:gd name="connsiteY2" fmla="*/ -472 h 1428750"/>
                <a:gd name="connsiteX3" fmla="*/ -744 w 723900"/>
                <a:gd name="connsiteY3" fmla="*/ 656753 h 1428750"/>
                <a:gd name="connsiteX4" fmla="*/ -744 w 723900"/>
                <a:gd name="connsiteY4" fmla="*/ 1428278 h 1428750"/>
                <a:gd name="connsiteX5" fmla="*/ 723156 w 723900"/>
                <a:gd name="connsiteY5" fmla="*/ 1428278 h 1428750"/>
                <a:gd name="connsiteX6" fmla="*/ 723156 w 723900"/>
                <a:gd name="connsiteY6" fmla="*/ 542453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1428750">
                  <a:moveTo>
                    <a:pt x="504081" y="542453"/>
                  </a:moveTo>
                  <a:cubicBezTo>
                    <a:pt x="526512" y="412827"/>
                    <a:pt x="602608" y="298689"/>
                    <a:pt x="713631" y="228128"/>
                  </a:cubicBezTo>
                  <a:lnTo>
                    <a:pt x="713631" y="-472"/>
                  </a:lnTo>
                  <a:cubicBezTo>
                    <a:pt x="323106" y="-472"/>
                    <a:pt x="-744" y="409103"/>
                    <a:pt x="-744" y="656753"/>
                  </a:cubicBezTo>
                  <a:lnTo>
                    <a:pt x="-744" y="1428278"/>
                  </a:lnTo>
                  <a:lnTo>
                    <a:pt x="723156" y="1428278"/>
                  </a:lnTo>
                  <a:lnTo>
                    <a:pt x="723156" y="5424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Graphic 10">
              <a:extLst>
                <a:ext uri="{FF2B5EF4-FFF2-40B4-BE49-F238E27FC236}">
                  <a16:creationId xmlns:a16="http://schemas.microsoft.com/office/drawing/2014/main" id="{F5FDADEC-69BB-4CB9-865D-0218C2F8B6EC}"/>
                </a:ext>
              </a:extLst>
            </p:cNvPr>
            <p:cNvSpPr/>
            <p:nvPr/>
          </p:nvSpPr>
          <p:spPr>
            <a:xfrm>
              <a:off x="8701087" y="3168013"/>
              <a:ext cx="270257" cy="533401"/>
            </a:xfrm>
            <a:custGeom>
              <a:avLst/>
              <a:gdLst>
                <a:gd name="connsiteX0" fmla="*/ 504081 w 723900"/>
                <a:gd name="connsiteY0" fmla="*/ 542453 h 1428750"/>
                <a:gd name="connsiteX1" fmla="*/ 713631 w 723900"/>
                <a:gd name="connsiteY1" fmla="*/ 228128 h 1428750"/>
                <a:gd name="connsiteX2" fmla="*/ 713631 w 723900"/>
                <a:gd name="connsiteY2" fmla="*/ -472 h 1428750"/>
                <a:gd name="connsiteX3" fmla="*/ -744 w 723900"/>
                <a:gd name="connsiteY3" fmla="*/ 656753 h 1428750"/>
                <a:gd name="connsiteX4" fmla="*/ -744 w 723900"/>
                <a:gd name="connsiteY4" fmla="*/ 1428278 h 1428750"/>
                <a:gd name="connsiteX5" fmla="*/ 723156 w 723900"/>
                <a:gd name="connsiteY5" fmla="*/ 1428278 h 1428750"/>
                <a:gd name="connsiteX6" fmla="*/ 723156 w 723900"/>
                <a:gd name="connsiteY6" fmla="*/ 542453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1428750">
                  <a:moveTo>
                    <a:pt x="504081" y="542453"/>
                  </a:moveTo>
                  <a:cubicBezTo>
                    <a:pt x="526512" y="412827"/>
                    <a:pt x="602608" y="298689"/>
                    <a:pt x="713631" y="228128"/>
                  </a:cubicBezTo>
                  <a:lnTo>
                    <a:pt x="713631" y="-472"/>
                  </a:lnTo>
                  <a:cubicBezTo>
                    <a:pt x="323106" y="-472"/>
                    <a:pt x="-744" y="409103"/>
                    <a:pt x="-744" y="656753"/>
                  </a:cubicBezTo>
                  <a:lnTo>
                    <a:pt x="-744" y="1428278"/>
                  </a:lnTo>
                  <a:lnTo>
                    <a:pt x="723156" y="1428278"/>
                  </a:lnTo>
                  <a:lnTo>
                    <a:pt x="723156" y="5424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905DA9-E51F-48C5-9F5C-8772D0AA3C00}"/>
              </a:ext>
            </a:extLst>
          </p:cNvPr>
          <p:cNvSpPr>
            <a:spLocks/>
          </p:cNvSpPr>
          <p:nvPr/>
        </p:nvSpPr>
        <p:spPr>
          <a:xfrm>
            <a:off x="1192710" y="5451481"/>
            <a:ext cx="8804832" cy="752450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nl-BE" sz="1500" err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1C269D-418C-4C1E-AB2F-0FBD1B44578E}"/>
              </a:ext>
            </a:extLst>
          </p:cNvPr>
          <p:cNvSpPr txBox="1">
            <a:spLocks/>
          </p:cNvSpPr>
          <p:nvPr/>
        </p:nvSpPr>
        <p:spPr>
          <a:xfrm>
            <a:off x="1420478" y="5502375"/>
            <a:ext cx="8577064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BE" sz="1400" b="1" dirty="0" err="1">
                <a:solidFill>
                  <a:schemeClr val="tx2"/>
                </a:solidFill>
              </a:rPr>
              <a:t>Febeliec</a:t>
            </a:r>
            <a:r>
              <a:rPr lang="nl-BE" sz="1400" b="1" dirty="0">
                <a:solidFill>
                  <a:schemeClr val="tx2"/>
                </a:solidFill>
              </a:rPr>
              <a:t> </a:t>
            </a:r>
            <a:r>
              <a:rPr lang="nl-BE" sz="1400" b="1" dirty="0" err="1">
                <a:solidFill>
                  <a:schemeClr val="tx2"/>
                </a:solidFill>
              </a:rPr>
              <a:t>wanted</a:t>
            </a:r>
            <a:r>
              <a:rPr lang="nl-BE" sz="1400" b="1" dirty="0">
                <a:solidFill>
                  <a:schemeClr val="tx2"/>
                </a:solidFill>
              </a:rPr>
              <a:t> </a:t>
            </a:r>
            <a:r>
              <a:rPr lang="nl-BE" sz="1400" b="1" dirty="0" err="1">
                <a:solidFill>
                  <a:schemeClr val="tx2"/>
                </a:solidFill>
              </a:rPr>
              <a:t>to</a:t>
            </a:r>
            <a:r>
              <a:rPr lang="nl-BE" sz="1400" b="1" dirty="0">
                <a:solidFill>
                  <a:schemeClr val="tx2"/>
                </a:solidFill>
              </a:rPr>
              <a:t> </a:t>
            </a:r>
            <a:r>
              <a:rPr lang="en-US" sz="1400" b="1" dirty="0">
                <a:solidFill>
                  <a:srgbClr val="00338D"/>
                </a:solidFill>
              </a:rPr>
              <a:t>test the conclusions on the ground by interviewing a representative group of energy-intensive companies, active in Belgium (including its own members). The scope covers both electricity, natural gas and other molecules.</a:t>
            </a:r>
            <a:endParaRPr lang="nl-BE" sz="1400" b="1" dirty="0">
              <a:solidFill>
                <a:schemeClr val="tx2"/>
              </a:solidFill>
            </a:endParaRPr>
          </a:p>
        </p:txBody>
      </p:sp>
      <p:grpSp>
        <p:nvGrpSpPr>
          <p:cNvPr id="3" name="Grupo 560">
            <a:extLst>
              <a:ext uri="{FF2B5EF4-FFF2-40B4-BE49-F238E27FC236}">
                <a16:creationId xmlns:a16="http://schemas.microsoft.com/office/drawing/2014/main" id="{AB11C200-0B57-F9DB-D720-F7DB5A683514}"/>
              </a:ext>
            </a:extLst>
          </p:cNvPr>
          <p:cNvGrpSpPr>
            <a:grpSpLocks noChangeAspect="1"/>
          </p:cNvGrpSpPr>
          <p:nvPr/>
        </p:nvGrpSpPr>
        <p:grpSpPr>
          <a:xfrm>
            <a:off x="617585" y="5582259"/>
            <a:ext cx="472955" cy="488783"/>
            <a:chOff x="174626" y="2497138"/>
            <a:chExt cx="806450" cy="833438"/>
          </a:xfrm>
        </p:grpSpPr>
        <p:sp>
          <p:nvSpPr>
            <p:cNvPr id="5" name="Freeform 59">
              <a:extLst>
                <a:ext uri="{FF2B5EF4-FFF2-40B4-BE49-F238E27FC236}">
                  <a16:creationId xmlns:a16="http://schemas.microsoft.com/office/drawing/2014/main" id="{34EF5EAF-A41F-F0E1-9FF3-021FC4DD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238" y="2497138"/>
              <a:ext cx="660400" cy="833438"/>
            </a:xfrm>
            <a:custGeom>
              <a:avLst/>
              <a:gdLst>
                <a:gd name="T0" fmla="*/ 102 w 175"/>
                <a:gd name="T1" fmla="*/ 211 h 221"/>
                <a:gd name="T2" fmla="*/ 102 w 175"/>
                <a:gd name="T3" fmla="*/ 211 h 221"/>
                <a:gd name="T4" fmla="*/ 83 w 175"/>
                <a:gd name="T5" fmla="*/ 220 h 221"/>
                <a:gd name="T6" fmla="*/ 73 w 175"/>
                <a:gd name="T7" fmla="*/ 211 h 221"/>
                <a:gd name="T8" fmla="*/ 64 w 175"/>
                <a:gd name="T9" fmla="*/ 211 h 221"/>
                <a:gd name="T10" fmla="*/ 54 w 175"/>
                <a:gd name="T11" fmla="*/ 201 h 221"/>
                <a:gd name="T12" fmla="*/ 53 w 175"/>
                <a:gd name="T13" fmla="*/ 157 h 221"/>
                <a:gd name="T14" fmla="*/ 42 w 175"/>
                <a:gd name="T15" fmla="*/ 148 h 221"/>
                <a:gd name="T16" fmla="*/ 30 w 175"/>
                <a:gd name="T17" fmla="*/ 34 h 221"/>
                <a:gd name="T18" fmla="*/ 144 w 175"/>
                <a:gd name="T19" fmla="*/ 34 h 221"/>
                <a:gd name="T20" fmla="*/ 133 w 175"/>
                <a:gd name="T21" fmla="*/ 148 h 221"/>
                <a:gd name="T22" fmla="*/ 122 w 175"/>
                <a:gd name="T23" fmla="*/ 157 h 221"/>
                <a:gd name="T24" fmla="*/ 121 w 175"/>
                <a:gd name="T25" fmla="*/ 201 h 221"/>
                <a:gd name="T26" fmla="*/ 111 w 175"/>
                <a:gd name="T27" fmla="*/ 211 h 221"/>
                <a:gd name="T28" fmla="*/ 102 w 175"/>
                <a:gd name="T29" fmla="*/ 211 h 221"/>
                <a:gd name="T30" fmla="*/ 68 w 175"/>
                <a:gd name="T31" fmla="*/ 158 h 221"/>
                <a:gd name="T32" fmla="*/ 68 w 175"/>
                <a:gd name="T33" fmla="*/ 158 h 221"/>
                <a:gd name="T34" fmla="*/ 74 w 175"/>
                <a:gd name="T35" fmla="*/ 164 h 221"/>
                <a:gd name="T36" fmla="*/ 101 w 175"/>
                <a:gd name="T37" fmla="*/ 164 h 221"/>
                <a:gd name="T38" fmla="*/ 108 w 175"/>
                <a:gd name="T39" fmla="*/ 153 h 221"/>
                <a:gd name="T40" fmla="*/ 115 w 175"/>
                <a:gd name="T41" fmla="*/ 142 h 221"/>
                <a:gd name="T42" fmla="*/ 124 w 175"/>
                <a:gd name="T43" fmla="*/ 136 h 221"/>
                <a:gd name="T44" fmla="*/ 149 w 175"/>
                <a:gd name="T45" fmla="*/ 94 h 221"/>
                <a:gd name="T46" fmla="*/ 53 w 175"/>
                <a:gd name="T47" fmla="*/ 34 h 221"/>
                <a:gd name="T48" fmla="*/ 36 w 175"/>
                <a:gd name="T49" fmla="*/ 121 h 221"/>
                <a:gd name="T50" fmla="*/ 54 w 175"/>
                <a:gd name="T51" fmla="*/ 139 h 221"/>
                <a:gd name="T52" fmla="*/ 68 w 175"/>
                <a:gd name="T53" fmla="*/ 15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5" h="221">
                  <a:moveTo>
                    <a:pt x="102" y="211"/>
                  </a:moveTo>
                  <a:cubicBezTo>
                    <a:pt x="102" y="211"/>
                    <a:pt x="102" y="211"/>
                    <a:pt x="102" y="211"/>
                  </a:cubicBezTo>
                  <a:cubicBezTo>
                    <a:pt x="99" y="221"/>
                    <a:pt x="91" y="220"/>
                    <a:pt x="83" y="220"/>
                  </a:cubicBezTo>
                  <a:cubicBezTo>
                    <a:pt x="78" y="220"/>
                    <a:pt x="74" y="216"/>
                    <a:pt x="73" y="211"/>
                  </a:cubicBezTo>
                  <a:cubicBezTo>
                    <a:pt x="70" y="211"/>
                    <a:pt x="66" y="212"/>
                    <a:pt x="64" y="211"/>
                  </a:cubicBezTo>
                  <a:cubicBezTo>
                    <a:pt x="59" y="209"/>
                    <a:pt x="55" y="205"/>
                    <a:pt x="54" y="201"/>
                  </a:cubicBezTo>
                  <a:cubicBezTo>
                    <a:pt x="52" y="197"/>
                    <a:pt x="54" y="161"/>
                    <a:pt x="53" y="157"/>
                  </a:cubicBezTo>
                  <a:cubicBezTo>
                    <a:pt x="51" y="153"/>
                    <a:pt x="45" y="151"/>
                    <a:pt x="42" y="148"/>
                  </a:cubicBezTo>
                  <a:cubicBezTo>
                    <a:pt x="6" y="121"/>
                    <a:pt x="0" y="67"/>
                    <a:pt x="30" y="34"/>
                  </a:cubicBezTo>
                  <a:cubicBezTo>
                    <a:pt x="60" y="0"/>
                    <a:pt x="115" y="0"/>
                    <a:pt x="144" y="34"/>
                  </a:cubicBezTo>
                  <a:cubicBezTo>
                    <a:pt x="175" y="67"/>
                    <a:pt x="169" y="122"/>
                    <a:pt x="133" y="148"/>
                  </a:cubicBezTo>
                  <a:cubicBezTo>
                    <a:pt x="130" y="151"/>
                    <a:pt x="124" y="153"/>
                    <a:pt x="122" y="157"/>
                  </a:cubicBezTo>
                  <a:cubicBezTo>
                    <a:pt x="122" y="161"/>
                    <a:pt x="122" y="197"/>
                    <a:pt x="121" y="201"/>
                  </a:cubicBezTo>
                  <a:cubicBezTo>
                    <a:pt x="120" y="205"/>
                    <a:pt x="115" y="209"/>
                    <a:pt x="111" y="211"/>
                  </a:cubicBezTo>
                  <a:cubicBezTo>
                    <a:pt x="108" y="212"/>
                    <a:pt x="105" y="211"/>
                    <a:pt x="102" y="211"/>
                  </a:cubicBezTo>
                  <a:close/>
                  <a:moveTo>
                    <a:pt x="68" y="158"/>
                  </a:moveTo>
                  <a:cubicBezTo>
                    <a:pt x="68" y="158"/>
                    <a:pt x="68" y="158"/>
                    <a:pt x="68" y="158"/>
                  </a:cubicBezTo>
                  <a:cubicBezTo>
                    <a:pt x="68" y="161"/>
                    <a:pt x="71" y="163"/>
                    <a:pt x="74" y="164"/>
                  </a:cubicBezTo>
                  <a:cubicBezTo>
                    <a:pt x="76" y="164"/>
                    <a:pt x="99" y="164"/>
                    <a:pt x="101" y="164"/>
                  </a:cubicBezTo>
                  <a:cubicBezTo>
                    <a:pt x="107" y="162"/>
                    <a:pt x="107" y="158"/>
                    <a:pt x="108" y="153"/>
                  </a:cubicBezTo>
                  <a:cubicBezTo>
                    <a:pt x="109" y="149"/>
                    <a:pt x="112" y="145"/>
                    <a:pt x="115" y="142"/>
                  </a:cubicBezTo>
                  <a:cubicBezTo>
                    <a:pt x="118" y="141"/>
                    <a:pt x="122" y="138"/>
                    <a:pt x="124" y="136"/>
                  </a:cubicBezTo>
                  <a:cubicBezTo>
                    <a:pt x="138" y="126"/>
                    <a:pt x="147" y="111"/>
                    <a:pt x="149" y="94"/>
                  </a:cubicBezTo>
                  <a:cubicBezTo>
                    <a:pt x="156" y="41"/>
                    <a:pt x="98" y="4"/>
                    <a:pt x="53" y="34"/>
                  </a:cubicBezTo>
                  <a:cubicBezTo>
                    <a:pt x="24" y="53"/>
                    <a:pt x="17" y="93"/>
                    <a:pt x="36" y="121"/>
                  </a:cubicBezTo>
                  <a:cubicBezTo>
                    <a:pt x="41" y="128"/>
                    <a:pt x="47" y="134"/>
                    <a:pt x="54" y="139"/>
                  </a:cubicBezTo>
                  <a:cubicBezTo>
                    <a:pt x="62" y="142"/>
                    <a:pt x="67" y="149"/>
                    <a:pt x="68" y="158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0">
              <a:extLst>
                <a:ext uri="{FF2B5EF4-FFF2-40B4-BE49-F238E27FC236}">
                  <a16:creationId xmlns:a16="http://schemas.microsoft.com/office/drawing/2014/main" id="{A9BA9FFE-4528-3393-F82F-D0B2C49EAC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626" y="2606675"/>
              <a:ext cx="806450" cy="425450"/>
            </a:xfrm>
            <a:custGeom>
              <a:avLst/>
              <a:gdLst>
                <a:gd name="T0" fmla="*/ 18 w 214"/>
                <a:gd name="T1" fmla="*/ 51 h 113"/>
                <a:gd name="T2" fmla="*/ 18 w 214"/>
                <a:gd name="T3" fmla="*/ 51 h 113"/>
                <a:gd name="T4" fmla="*/ 21 w 214"/>
                <a:gd name="T5" fmla="*/ 53 h 113"/>
                <a:gd name="T6" fmla="*/ 21 w 214"/>
                <a:gd name="T7" fmla="*/ 60 h 113"/>
                <a:gd name="T8" fmla="*/ 6 w 214"/>
                <a:gd name="T9" fmla="*/ 61 h 113"/>
                <a:gd name="T10" fmla="*/ 3 w 214"/>
                <a:gd name="T11" fmla="*/ 53 h 113"/>
                <a:gd name="T12" fmla="*/ 18 w 214"/>
                <a:gd name="T13" fmla="*/ 51 h 113"/>
                <a:gd name="T14" fmla="*/ 27 w 214"/>
                <a:gd name="T15" fmla="*/ 97 h 113"/>
                <a:gd name="T16" fmla="*/ 27 w 214"/>
                <a:gd name="T17" fmla="*/ 97 h 113"/>
                <a:gd name="T18" fmla="*/ 31 w 214"/>
                <a:gd name="T19" fmla="*/ 96 h 113"/>
                <a:gd name="T20" fmla="*/ 33 w 214"/>
                <a:gd name="T21" fmla="*/ 97 h 113"/>
                <a:gd name="T22" fmla="*/ 35 w 214"/>
                <a:gd name="T23" fmla="*/ 101 h 113"/>
                <a:gd name="T24" fmla="*/ 32 w 214"/>
                <a:gd name="T25" fmla="*/ 105 h 113"/>
                <a:gd name="T26" fmla="*/ 20 w 214"/>
                <a:gd name="T27" fmla="*/ 111 h 113"/>
                <a:gd name="T28" fmla="*/ 15 w 214"/>
                <a:gd name="T29" fmla="*/ 106 h 113"/>
                <a:gd name="T30" fmla="*/ 27 w 214"/>
                <a:gd name="T31" fmla="*/ 97 h 113"/>
                <a:gd name="T32" fmla="*/ 32 w 214"/>
                <a:gd name="T33" fmla="*/ 7 h 113"/>
                <a:gd name="T34" fmla="*/ 32 w 214"/>
                <a:gd name="T35" fmla="*/ 7 h 113"/>
                <a:gd name="T36" fmla="*/ 30 w 214"/>
                <a:gd name="T37" fmla="*/ 16 h 113"/>
                <a:gd name="T38" fmla="*/ 18 w 214"/>
                <a:gd name="T39" fmla="*/ 10 h 113"/>
                <a:gd name="T40" fmla="*/ 15 w 214"/>
                <a:gd name="T41" fmla="*/ 7 h 113"/>
                <a:gd name="T42" fmla="*/ 20 w 214"/>
                <a:gd name="T43" fmla="*/ 1 h 113"/>
                <a:gd name="T44" fmla="*/ 32 w 214"/>
                <a:gd name="T45" fmla="*/ 7 h 113"/>
                <a:gd name="T46" fmla="*/ 197 w 214"/>
                <a:gd name="T47" fmla="*/ 61 h 113"/>
                <a:gd name="T48" fmla="*/ 194 w 214"/>
                <a:gd name="T49" fmla="*/ 53 h 113"/>
                <a:gd name="T50" fmla="*/ 208 w 214"/>
                <a:gd name="T51" fmla="*/ 51 h 113"/>
                <a:gd name="T52" fmla="*/ 212 w 214"/>
                <a:gd name="T53" fmla="*/ 54 h 113"/>
                <a:gd name="T54" fmla="*/ 210 w 214"/>
                <a:gd name="T55" fmla="*/ 61 h 113"/>
                <a:gd name="T56" fmla="*/ 197 w 214"/>
                <a:gd name="T57" fmla="*/ 61 h 113"/>
                <a:gd name="T58" fmla="*/ 188 w 214"/>
                <a:gd name="T59" fmla="*/ 16 h 113"/>
                <a:gd name="T60" fmla="*/ 181 w 214"/>
                <a:gd name="T61" fmla="*/ 8 h 113"/>
                <a:gd name="T62" fmla="*/ 192 w 214"/>
                <a:gd name="T63" fmla="*/ 2 h 113"/>
                <a:gd name="T64" fmla="*/ 195 w 214"/>
                <a:gd name="T65" fmla="*/ 1 h 113"/>
                <a:gd name="T66" fmla="*/ 199 w 214"/>
                <a:gd name="T67" fmla="*/ 9 h 113"/>
                <a:gd name="T68" fmla="*/ 188 w 214"/>
                <a:gd name="T69" fmla="*/ 16 h 113"/>
                <a:gd name="T70" fmla="*/ 183 w 214"/>
                <a:gd name="T71" fmla="*/ 105 h 113"/>
                <a:gd name="T72" fmla="*/ 183 w 214"/>
                <a:gd name="T73" fmla="*/ 105 h 113"/>
                <a:gd name="T74" fmla="*/ 184 w 214"/>
                <a:gd name="T75" fmla="*/ 96 h 113"/>
                <a:gd name="T76" fmla="*/ 197 w 214"/>
                <a:gd name="T77" fmla="*/ 102 h 113"/>
                <a:gd name="T78" fmla="*/ 199 w 214"/>
                <a:gd name="T79" fmla="*/ 105 h 113"/>
                <a:gd name="T80" fmla="*/ 196 w 214"/>
                <a:gd name="T81" fmla="*/ 111 h 113"/>
                <a:gd name="T82" fmla="*/ 183 w 214"/>
                <a:gd name="T83" fmla="*/ 10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113">
                  <a:moveTo>
                    <a:pt x="18" y="51"/>
                  </a:moveTo>
                  <a:cubicBezTo>
                    <a:pt x="18" y="51"/>
                    <a:pt x="18" y="51"/>
                    <a:pt x="18" y="51"/>
                  </a:cubicBezTo>
                  <a:cubicBezTo>
                    <a:pt x="19" y="52"/>
                    <a:pt x="20" y="52"/>
                    <a:pt x="21" y="53"/>
                  </a:cubicBezTo>
                  <a:cubicBezTo>
                    <a:pt x="23" y="55"/>
                    <a:pt x="23" y="58"/>
                    <a:pt x="21" y="60"/>
                  </a:cubicBezTo>
                  <a:cubicBezTo>
                    <a:pt x="19" y="63"/>
                    <a:pt x="9" y="61"/>
                    <a:pt x="6" y="61"/>
                  </a:cubicBezTo>
                  <a:cubicBezTo>
                    <a:pt x="2" y="60"/>
                    <a:pt x="0" y="56"/>
                    <a:pt x="3" y="53"/>
                  </a:cubicBezTo>
                  <a:cubicBezTo>
                    <a:pt x="5" y="50"/>
                    <a:pt x="15" y="52"/>
                    <a:pt x="18" y="51"/>
                  </a:cubicBezTo>
                  <a:close/>
                  <a:moveTo>
                    <a:pt x="27" y="97"/>
                  </a:moveTo>
                  <a:cubicBezTo>
                    <a:pt x="27" y="97"/>
                    <a:pt x="27" y="97"/>
                    <a:pt x="27" y="97"/>
                  </a:cubicBezTo>
                  <a:cubicBezTo>
                    <a:pt x="28" y="96"/>
                    <a:pt x="30" y="96"/>
                    <a:pt x="31" y="96"/>
                  </a:cubicBezTo>
                  <a:cubicBezTo>
                    <a:pt x="31" y="97"/>
                    <a:pt x="32" y="97"/>
                    <a:pt x="33" y="97"/>
                  </a:cubicBezTo>
                  <a:cubicBezTo>
                    <a:pt x="34" y="98"/>
                    <a:pt x="35" y="99"/>
                    <a:pt x="35" y="101"/>
                  </a:cubicBezTo>
                  <a:cubicBezTo>
                    <a:pt x="35" y="102"/>
                    <a:pt x="34" y="104"/>
                    <a:pt x="32" y="105"/>
                  </a:cubicBezTo>
                  <a:cubicBezTo>
                    <a:pt x="30" y="106"/>
                    <a:pt x="22" y="112"/>
                    <a:pt x="20" y="111"/>
                  </a:cubicBezTo>
                  <a:cubicBezTo>
                    <a:pt x="17" y="111"/>
                    <a:pt x="15" y="109"/>
                    <a:pt x="15" y="106"/>
                  </a:cubicBezTo>
                  <a:cubicBezTo>
                    <a:pt x="15" y="102"/>
                    <a:pt x="25" y="99"/>
                    <a:pt x="27" y="97"/>
                  </a:cubicBezTo>
                  <a:close/>
                  <a:moveTo>
                    <a:pt x="32" y="7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37" y="10"/>
                    <a:pt x="35" y="16"/>
                    <a:pt x="30" y="16"/>
                  </a:cubicBezTo>
                  <a:cubicBezTo>
                    <a:pt x="28" y="17"/>
                    <a:pt x="20" y="11"/>
                    <a:pt x="18" y="10"/>
                  </a:cubicBezTo>
                  <a:cubicBezTo>
                    <a:pt x="17" y="10"/>
                    <a:pt x="16" y="9"/>
                    <a:pt x="15" y="7"/>
                  </a:cubicBezTo>
                  <a:cubicBezTo>
                    <a:pt x="15" y="4"/>
                    <a:pt x="17" y="1"/>
                    <a:pt x="20" y="1"/>
                  </a:cubicBezTo>
                  <a:cubicBezTo>
                    <a:pt x="22" y="0"/>
                    <a:pt x="30" y="6"/>
                    <a:pt x="32" y="7"/>
                  </a:cubicBezTo>
                  <a:close/>
                  <a:moveTo>
                    <a:pt x="197" y="61"/>
                  </a:moveTo>
                  <a:cubicBezTo>
                    <a:pt x="193" y="61"/>
                    <a:pt x="191" y="56"/>
                    <a:pt x="194" y="53"/>
                  </a:cubicBezTo>
                  <a:cubicBezTo>
                    <a:pt x="196" y="50"/>
                    <a:pt x="205" y="52"/>
                    <a:pt x="208" y="51"/>
                  </a:cubicBezTo>
                  <a:cubicBezTo>
                    <a:pt x="210" y="52"/>
                    <a:pt x="211" y="52"/>
                    <a:pt x="212" y="54"/>
                  </a:cubicBezTo>
                  <a:cubicBezTo>
                    <a:pt x="214" y="56"/>
                    <a:pt x="213" y="60"/>
                    <a:pt x="210" y="61"/>
                  </a:cubicBezTo>
                  <a:cubicBezTo>
                    <a:pt x="209" y="62"/>
                    <a:pt x="199" y="61"/>
                    <a:pt x="197" y="61"/>
                  </a:cubicBezTo>
                  <a:close/>
                  <a:moveTo>
                    <a:pt x="188" y="16"/>
                  </a:moveTo>
                  <a:cubicBezTo>
                    <a:pt x="183" y="18"/>
                    <a:pt x="178" y="13"/>
                    <a:pt x="181" y="8"/>
                  </a:cubicBezTo>
                  <a:cubicBezTo>
                    <a:pt x="182" y="7"/>
                    <a:pt x="191" y="2"/>
                    <a:pt x="192" y="2"/>
                  </a:cubicBezTo>
                  <a:cubicBezTo>
                    <a:pt x="193" y="1"/>
                    <a:pt x="194" y="1"/>
                    <a:pt x="195" y="1"/>
                  </a:cubicBezTo>
                  <a:cubicBezTo>
                    <a:pt x="199" y="1"/>
                    <a:pt x="200" y="6"/>
                    <a:pt x="199" y="9"/>
                  </a:cubicBezTo>
                  <a:cubicBezTo>
                    <a:pt x="198" y="10"/>
                    <a:pt x="189" y="15"/>
                    <a:pt x="188" y="16"/>
                  </a:cubicBezTo>
                  <a:close/>
                  <a:moveTo>
                    <a:pt x="183" y="105"/>
                  </a:moveTo>
                  <a:cubicBezTo>
                    <a:pt x="183" y="105"/>
                    <a:pt x="183" y="105"/>
                    <a:pt x="183" y="105"/>
                  </a:cubicBezTo>
                  <a:cubicBezTo>
                    <a:pt x="179" y="103"/>
                    <a:pt x="180" y="98"/>
                    <a:pt x="184" y="96"/>
                  </a:cubicBezTo>
                  <a:cubicBezTo>
                    <a:pt x="187" y="95"/>
                    <a:pt x="194" y="101"/>
                    <a:pt x="197" y="102"/>
                  </a:cubicBezTo>
                  <a:cubicBezTo>
                    <a:pt x="198" y="103"/>
                    <a:pt x="199" y="104"/>
                    <a:pt x="199" y="105"/>
                  </a:cubicBezTo>
                  <a:cubicBezTo>
                    <a:pt x="200" y="108"/>
                    <a:pt x="199" y="111"/>
                    <a:pt x="196" y="111"/>
                  </a:cubicBezTo>
                  <a:cubicBezTo>
                    <a:pt x="193" y="113"/>
                    <a:pt x="185" y="106"/>
                    <a:pt x="183" y="105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id="{C5100040-A7A5-0476-3911-3906D15E2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1" y="2692400"/>
              <a:ext cx="282575" cy="298450"/>
            </a:xfrm>
            <a:custGeom>
              <a:avLst/>
              <a:gdLst>
                <a:gd name="T0" fmla="*/ 0 w 75"/>
                <a:gd name="T1" fmla="*/ 12 h 79"/>
                <a:gd name="T2" fmla="*/ 0 w 75"/>
                <a:gd name="T3" fmla="*/ 12 h 79"/>
                <a:gd name="T4" fmla="*/ 0 w 75"/>
                <a:gd name="T5" fmla="*/ 8 h 79"/>
                <a:gd name="T6" fmla="*/ 8 w 75"/>
                <a:gd name="T7" fmla="*/ 6 h 79"/>
                <a:gd name="T8" fmla="*/ 12 w 75"/>
                <a:gd name="T9" fmla="*/ 18 h 79"/>
                <a:gd name="T10" fmla="*/ 32 w 75"/>
                <a:gd name="T11" fmla="*/ 14 h 79"/>
                <a:gd name="T12" fmla="*/ 32 w 75"/>
                <a:gd name="T13" fmla="*/ 5 h 79"/>
                <a:gd name="T14" fmla="*/ 41 w 75"/>
                <a:gd name="T15" fmla="*/ 3 h 79"/>
                <a:gd name="T16" fmla="*/ 42 w 75"/>
                <a:gd name="T17" fmla="*/ 14 h 79"/>
                <a:gd name="T18" fmla="*/ 62 w 75"/>
                <a:gd name="T19" fmla="*/ 18 h 79"/>
                <a:gd name="T20" fmla="*/ 71 w 75"/>
                <a:gd name="T21" fmla="*/ 5 h 79"/>
                <a:gd name="T22" fmla="*/ 75 w 75"/>
                <a:gd name="T23" fmla="*/ 11 h 79"/>
                <a:gd name="T24" fmla="*/ 56 w 75"/>
                <a:gd name="T25" fmla="*/ 74 h 79"/>
                <a:gd name="T26" fmla="*/ 47 w 75"/>
                <a:gd name="T27" fmla="*/ 71 h 79"/>
                <a:gd name="T28" fmla="*/ 60 w 75"/>
                <a:gd name="T29" fmla="*/ 28 h 79"/>
                <a:gd name="T30" fmla="*/ 42 w 75"/>
                <a:gd name="T31" fmla="*/ 24 h 79"/>
                <a:gd name="T32" fmla="*/ 37 w 75"/>
                <a:gd name="T33" fmla="*/ 41 h 79"/>
                <a:gd name="T34" fmla="*/ 35 w 75"/>
                <a:gd name="T35" fmla="*/ 40 h 79"/>
                <a:gd name="T36" fmla="*/ 32 w 75"/>
                <a:gd name="T37" fmla="*/ 37 h 79"/>
                <a:gd name="T38" fmla="*/ 32 w 75"/>
                <a:gd name="T39" fmla="*/ 24 h 79"/>
                <a:gd name="T40" fmla="*/ 15 w 75"/>
                <a:gd name="T41" fmla="*/ 28 h 79"/>
                <a:gd name="T42" fmla="*/ 28 w 75"/>
                <a:gd name="T43" fmla="*/ 71 h 79"/>
                <a:gd name="T44" fmla="*/ 27 w 75"/>
                <a:gd name="T45" fmla="*/ 75 h 79"/>
                <a:gd name="T46" fmla="*/ 19 w 75"/>
                <a:gd name="T47" fmla="*/ 74 h 79"/>
                <a:gd name="T48" fmla="*/ 0 w 75"/>
                <a:gd name="T49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79"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2" y="5"/>
                    <a:pt x="6" y="4"/>
                    <a:pt x="8" y="6"/>
                  </a:cubicBezTo>
                  <a:cubicBezTo>
                    <a:pt x="10" y="8"/>
                    <a:pt x="12" y="17"/>
                    <a:pt x="12" y="18"/>
                  </a:cubicBezTo>
                  <a:cubicBezTo>
                    <a:pt x="18" y="16"/>
                    <a:pt x="26" y="14"/>
                    <a:pt x="32" y="14"/>
                  </a:cubicBezTo>
                  <a:cubicBezTo>
                    <a:pt x="32" y="13"/>
                    <a:pt x="32" y="6"/>
                    <a:pt x="32" y="5"/>
                  </a:cubicBezTo>
                  <a:cubicBezTo>
                    <a:pt x="34" y="2"/>
                    <a:pt x="38" y="0"/>
                    <a:pt x="41" y="3"/>
                  </a:cubicBezTo>
                  <a:cubicBezTo>
                    <a:pt x="43" y="5"/>
                    <a:pt x="42" y="11"/>
                    <a:pt x="42" y="14"/>
                  </a:cubicBezTo>
                  <a:cubicBezTo>
                    <a:pt x="49" y="14"/>
                    <a:pt x="56" y="16"/>
                    <a:pt x="62" y="18"/>
                  </a:cubicBezTo>
                  <a:cubicBezTo>
                    <a:pt x="64" y="14"/>
                    <a:pt x="65" y="3"/>
                    <a:pt x="71" y="5"/>
                  </a:cubicBezTo>
                  <a:cubicBezTo>
                    <a:pt x="74" y="6"/>
                    <a:pt x="75" y="8"/>
                    <a:pt x="75" y="11"/>
                  </a:cubicBezTo>
                  <a:cubicBezTo>
                    <a:pt x="74" y="13"/>
                    <a:pt x="57" y="72"/>
                    <a:pt x="56" y="74"/>
                  </a:cubicBezTo>
                  <a:cubicBezTo>
                    <a:pt x="54" y="79"/>
                    <a:pt x="45" y="76"/>
                    <a:pt x="47" y="71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4" y="26"/>
                    <a:pt x="48" y="24"/>
                    <a:pt x="42" y="24"/>
                  </a:cubicBezTo>
                  <a:cubicBezTo>
                    <a:pt x="42" y="29"/>
                    <a:pt x="45" y="40"/>
                    <a:pt x="37" y="41"/>
                  </a:cubicBezTo>
                  <a:cubicBezTo>
                    <a:pt x="37" y="41"/>
                    <a:pt x="35" y="40"/>
                    <a:pt x="35" y="40"/>
                  </a:cubicBezTo>
                  <a:cubicBezTo>
                    <a:pt x="34" y="39"/>
                    <a:pt x="33" y="38"/>
                    <a:pt x="32" y="37"/>
                  </a:cubicBezTo>
                  <a:cubicBezTo>
                    <a:pt x="32" y="37"/>
                    <a:pt x="32" y="24"/>
                    <a:pt x="32" y="24"/>
                  </a:cubicBezTo>
                  <a:cubicBezTo>
                    <a:pt x="27" y="24"/>
                    <a:pt x="20" y="26"/>
                    <a:pt x="15" y="28"/>
                  </a:cubicBezTo>
                  <a:cubicBezTo>
                    <a:pt x="16" y="29"/>
                    <a:pt x="28" y="71"/>
                    <a:pt x="28" y="71"/>
                  </a:cubicBezTo>
                  <a:cubicBezTo>
                    <a:pt x="28" y="73"/>
                    <a:pt x="27" y="74"/>
                    <a:pt x="27" y="75"/>
                  </a:cubicBezTo>
                  <a:cubicBezTo>
                    <a:pt x="24" y="77"/>
                    <a:pt x="20" y="77"/>
                    <a:pt x="19" y="74"/>
                  </a:cubicBezTo>
                  <a:cubicBezTo>
                    <a:pt x="18" y="73"/>
                    <a:pt x="1" y="13"/>
                    <a:pt x="0" y="12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9525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B631CA-7BC9-BF38-63AF-72983A5AD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2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4C48-441B-4DCE-AABB-8B715F5E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202" y="2325831"/>
            <a:ext cx="6263956" cy="2300407"/>
          </a:xfrm>
        </p:spPr>
        <p:txBody>
          <a:bodyPr/>
          <a:lstStyle/>
          <a:p>
            <a:r>
              <a:rPr lang="en-GB"/>
              <a:t>Our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49F9-11FE-4D77-AF15-8566DE62A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01" y="1339850"/>
            <a:ext cx="876300" cy="690562"/>
          </a:xfrm>
        </p:spPr>
        <p:txBody>
          <a:bodyPr/>
          <a:lstStyle/>
          <a:p>
            <a:r>
              <a:rPr lang="en-GB"/>
              <a:t>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81DDC-E0E6-3290-A400-E519A4FE1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8726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26FDFEF-0AE9-4AF1-95F0-1CFEA05202F3}"/>
              </a:ext>
            </a:extLst>
          </p:cNvPr>
          <p:cNvSpPr>
            <a:spLocks/>
          </p:cNvSpPr>
          <p:nvPr/>
        </p:nvSpPr>
        <p:spPr>
          <a:xfrm>
            <a:off x="6358151" y="5187273"/>
            <a:ext cx="1613820" cy="35196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500">
                <a:solidFill>
                  <a:schemeClr val="tx2"/>
                </a:solidFill>
              </a:rPr>
              <a:t>6 companies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9605C-B05F-4BDC-A1B4-904E713EC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</p:spPr>
        <p:txBody>
          <a:bodyPr/>
          <a:lstStyle/>
          <a:p>
            <a:r>
              <a:rPr lang="en-GB" dirty="0"/>
              <a:t>22 large industrials were interviewed, out of which </a:t>
            </a:r>
            <a:r>
              <a:rPr lang="en-GB" dirty="0">
                <a:solidFill>
                  <a:schemeClr val="tx2"/>
                </a:solidFill>
              </a:rPr>
              <a:t>6</a:t>
            </a:r>
            <a:r>
              <a:rPr lang="en-GB" dirty="0"/>
              <a:t> decided to remain anonymous</a:t>
            </a:r>
            <a:endParaRPr lang="en-GB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36EBC77-880D-462F-A15D-0302DC970B36}"/>
              </a:ext>
            </a:extLst>
          </p:cNvPr>
          <p:cNvSpPr txBox="1"/>
          <p:nvPr/>
        </p:nvSpPr>
        <p:spPr>
          <a:xfrm>
            <a:off x="9542115" y="6531992"/>
            <a:ext cx="2908848" cy="32600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050">
                <a:solidFill>
                  <a:schemeClr val="tx2"/>
                </a:solidFill>
              </a:rPr>
              <a:t>* </a:t>
            </a:r>
            <a:r>
              <a:rPr lang="nl-BE" sz="1050" err="1">
                <a:solidFill>
                  <a:schemeClr val="tx2"/>
                </a:solidFill>
              </a:rPr>
              <a:t>Currently</a:t>
            </a:r>
            <a:r>
              <a:rPr lang="nl-BE" sz="1050">
                <a:solidFill>
                  <a:schemeClr val="tx2"/>
                </a:solidFill>
              </a:rPr>
              <a:t> </a:t>
            </a:r>
            <a:r>
              <a:rPr lang="nl-BE" sz="1050" err="1">
                <a:solidFill>
                  <a:schemeClr val="tx2"/>
                </a:solidFill>
              </a:rPr>
              <a:t>not</a:t>
            </a:r>
            <a:r>
              <a:rPr lang="nl-BE" sz="1050">
                <a:solidFill>
                  <a:schemeClr val="tx2"/>
                </a:solidFill>
              </a:rPr>
              <a:t> a </a:t>
            </a:r>
            <a:r>
              <a:rPr lang="nl-BE" sz="1050" err="1">
                <a:solidFill>
                  <a:schemeClr val="tx2"/>
                </a:solidFill>
              </a:rPr>
              <a:t>Febeliec</a:t>
            </a:r>
            <a:r>
              <a:rPr lang="nl-BE" sz="1050">
                <a:solidFill>
                  <a:schemeClr val="tx2"/>
                </a:solidFill>
              </a:rPr>
              <a:t> member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D553BDA-2585-4239-BBF7-65AB0B7EF993}"/>
              </a:ext>
            </a:extLst>
          </p:cNvPr>
          <p:cNvSpPr>
            <a:spLocks/>
          </p:cNvSpPr>
          <p:nvPr/>
        </p:nvSpPr>
        <p:spPr>
          <a:xfrm>
            <a:off x="998400" y="1397377"/>
            <a:ext cx="4417200" cy="441576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D9F702-E5BC-4487-9471-06D8E59AC209}"/>
              </a:ext>
            </a:extLst>
          </p:cNvPr>
          <p:cNvSpPr txBox="1"/>
          <p:nvPr/>
        </p:nvSpPr>
        <p:spPr>
          <a:xfrm>
            <a:off x="4718907" y="5023936"/>
            <a:ext cx="1523235" cy="434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b="1">
                <a:solidFill>
                  <a:schemeClr val="tx2"/>
                </a:solidFill>
              </a:rPr>
              <a:t>Chemical </a:t>
            </a:r>
            <a:r>
              <a:rPr lang="nl-BE" sz="1500" b="1" err="1">
                <a:solidFill>
                  <a:schemeClr val="tx2"/>
                </a:solidFill>
              </a:rPr>
              <a:t>industry</a:t>
            </a:r>
            <a:r>
              <a:rPr lang="nl-BE" sz="1500" b="1">
                <a:solidFill>
                  <a:schemeClr val="tx2"/>
                </a:solidFill>
              </a:rPr>
              <a:t> &amp;</a:t>
            </a:r>
            <a:br>
              <a:rPr lang="nl-BE" sz="1500" b="1">
                <a:solidFill>
                  <a:schemeClr val="tx2"/>
                </a:solidFill>
              </a:rPr>
            </a:br>
            <a:r>
              <a:rPr lang="nl-BE" sz="1500" b="1">
                <a:solidFill>
                  <a:schemeClr val="tx2"/>
                </a:solidFill>
              </a:rPr>
              <a:t> life </a:t>
            </a:r>
            <a:r>
              <a:rPr lang="nl-BE" sz="1500" b="1" err="1">
                <a:solidFill>
                  <a:schemeClr val="tx2"/>
                </a:solidFill>
              </a:rPr>
              <a:t>sciences</a:t>
            </a:r>
            <a:r>
              <a:rPr lang="nl-BE" sz="15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E4D623C-F3CA-43C8-817C-5490633020C6}"/>
              </a:ext>
            </a:extLst>
          </p:cNvPr>
          <p:cNvSpPr txBox="1"/>
          <p:nvPr/>
        </p:nvSpPr>
        <p:spPr>
          <a:xfrm>
            <a:off x="2719988" y="2057502"/>
            <a:ext cx="796290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Air Liquide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CF267CF-7B47-4787-93F4-0E8E28A945C1}"/>
              </a:ext>
            </a:extLst>
          </p:cNvPr>
          <p:cNvSpPr txBox="1"/>
          <p:nvPr/>
        </p:nvSpPr>
        <p:spPr>
          <a:xfrm>
            <a:off x="1328009" y="2750267"/>
            <a:ext cx="1204211" cy="5281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err="1">
                <a:solidFill>
                  <a:schemeClr val="bg1"/>
                </a:solidFill>
              </a:rPr>
              <a:t>Evonik</a:t>
            </a:r>
            <a:endParaRPr lang="nl-BE" sz="1500">
              <a:solidFill>
                <a:schemeClr val="bg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E209267-8AB3-4535-913D-1EFE35BCDC04}"/>
              </a:ext>
            </a:extLst>
          </p:cNvPr>
          <p:cNvSpPr txBox="1"/>
          <p:nvPr/>
        </p:nvSpPr>
        <p:spPr>
          <a:xfrm>
            <a:off x="1644073" y="3594036"/>
            <a:ext cx="1204211" cy="5281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Kronos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6076B7-2B24-4638-A4AA-EE73E0A29D4E}"/>
              </a:ext>
            </a:extLst>
          </p:cNvPr>
          <p:cNvSpPr txBox="1"/>
          <p:nvPr/>
        </p:nvSpPr>
        <p:spPr>
          <a:xfrm>
            <a:off x="3543174" y="3987488"/>
            <a:ext cx="1204211" cy="5281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dirty="0" err="1">
                <a:solidFill>
                  <a:schemeClr val="bg1"/>
                </a:solidFill>
              </a:rPr>
              <a:t>Oleon</a:t>
            </a:r>
            <a:endParaRPr lang="nl-BE" sz="15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19FD1F-38D1-4EA8-A009-E868BF46DCB3}"/>
              </a:ext>
            </a:extLst>
          </p:cNvPr>
          <p:cNvSpPr>
            <a:spLocks/>
          </p:cNvSpPr>
          <p:nvPr/>
        </p:nvSpPr>
        <p:spPr>
          <a:xfrm>
            <a:off x="3984115" y="2291371"/>
            <a:ext cx="1306182" cy="1306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nl-BE" sz="1500" err="1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3B58978-BE5C-4D82-8EF0-818AD794A1F5}"/>
              </a:ext>
            </a:extLst>
          </p:cNvPr>
          <p:cNvSpPr txBox="1">
            <a:spLocks/>
          </p:cNvSpPr>
          <p:nvPr/>
        </p:nvSpPr>
        <p:spPr>
          <a:xfrm>
            <a:off x="4035101" y="2680688"/>
            <a:ext cx="1204211" cy="5281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tx2"/>
                </a:solidFill>
              </a:rPr>
              <a:t>GSK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DEEACA-4251-4DEE-88AD-3EA9F5228BB9}"/>
              </a:ext>
            </a:extLst>
          </p:cNvPr>
          <p:cNvCxnSpPr>
            <a:cxnSpLocks/>
          </p:cNvCxnSpPr>
          <p:nvPr/>
        </p:nvCxnSpPr>
        <p:spPr>
          <a:xfrm flipV="1">
            <a:off x="5270540" y="2458403"/>
            <a:ext cx="546442" cy="29319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4890CBC-04CF-4BF6-94E8-5B8C539BD079}"/>
              </a:ext>
            </a:extLst>
          </p:cNvPr>
          <p:cNvSpPr txBox="1"/>
          <p:nvPr/>
        </p:nvSpPr>
        <p:spPr>
          <a:xfrm>
            <a:off x="5437302" y="2240688"/>
            <a:ext cx="811646" cy="1502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100">
                <a:solidFill>
                  <a:schemeClr val="tx2"/>
                </a:solidFill>
              </a:rPr>
              <a:t>Life </a:t>
            </a:r>
            <a:r>
              <a:rPr lang="nl-BE" sz="1100" err="1">
                <a:solidFill>
                  <a:schemeClr val="tx2"/>
                </a:solidFill>
              </a:rPr>
              <a:t>sciences</a:t>
            </a:r>
            <a:endParaRPr lang="nl-BE" sz="1100">
              <a:solidFill>
                <a:schemeClr val="tx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4DCAF-3A71-4115-A1E2-61BC312701E6}"/>
              </a:ext>
            </a:extLst>
          </p:cNvPr>
          <p:cNvSpPr>
            <a:spLocks/>
          </p:cNvSpPr>
          <p:nvPr/>
        </p:nvSpPr>
        <p:spPr>
          <a:xfrm>
            <a:off x="2400090" y="5752092"/>
            <a:ext cx="1613820" cy="35196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500">
                <a:solidFill>
                  <a:schemeClr val="tx2"/>
                </a:solidFill>
              </a:rPr>
              <a:t>12 companies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5887B18-83BF-45B8-9B4E-286E52FB0AE6}"/>
              </a:ext>
            </a:extLst>
          </p:cNvPr>
          <p:cNvSpPr>
            <a:spLocks/>
          </p:cNvSpPr>
          <p:nvPr/>
        </p:nvSpPr>
        <p:spPr>
          <a:xfrm>
            <a:off x="5780074" y="2481714"/>
            <a:ext cx="2769974" cy="2768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F47145A-01D0-4709-BD16-435BD4C31C2E}"/>
              </a:ext>
            </a:extLst>
          </p:cNvPr>
          <p:cNvSpPr txBox="1"/>
          <p:nvPr/>
        </p:nvSpPr>
        <p:spPr>
          <a:xfrm>
            <a:off x="6385728" y="1950913"/>
            <a:ext cx="1397181" cy="434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b="1" dirty="0">
                <a:solidFill>
                  <a:schemeClr val="tx2"/>
                </a:solidFill>
              </a:rPr>
              <a:t>Industrial manufacturing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9A7466-0958-47E1-A6CE-17CFEEBB7B1C}"/>
              </a:ext>
            </a:extLst>
          </p:cNvPr>
          <p:cNvSpPr txBox="1"/>
          <p:nvPr/>
        </p:nvSpPr>
        <p:spPr>
          <a:xfrm>
            <a:off x="6211750" y="3172152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Aluminium Duffel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47FB1C1-CC14-4218-8CA7-856B1BA84F09}"/>
              </a:ext>
            </a:extLst>
          </p:cNvPr>
          <p:cNvSpPr txBox="1"/>
          <p:nvPr/>
        </p:nvSpPr>
        <p:spPr>
          <a:xfrm>
            <a:off x="7298869" y="3604918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dirty="0" err="1">
                <a:solidFill>
                  <a:schemeClr val="bg1"/>
                </a:solidFill>
              </a:rPr>
              <a:t>Aperam</a:t>
            </a:r>
            <a:endParaRPr lang="nl-BE" sz="1500" dirty="0">
              <a:solidFill>
                <a:schemeClr val="bg1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32C32A8-BC6A-4FCB-98C8-602B2EA6A2A2}"/>
              </a:ext>
            </a:extLst>
          </p:cNvPr>
          <p:cNvSpPr txBox="1"/>
          <p:nvPr/>
        </p:nvSpPr>
        <p:spPr>
          <a:xfrm>
            <a:off x="7205482" y="4258284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ETEX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4568DBD-635E-4AB6-9828-77C55DE92445}"/>
              </a:ext>
            </a:extLst>
          </p:cNvPr>
          <p:cNvSpPr txBox="1"/>
          <p:nvPr/>
        </p:nvSpPr>
        <p:spPr>
          <a:xfrm>
            <a:off x="6169314" y="4339428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err="1">
                <a:solidFill>
                  <a:schemeClr val="bg1"/>
                </a:solidFill>
              </a:rPr>
              <a:t>Nyrstar</a:t>
            </a:r>
            <a:endParaRPr lang="nl-BE" sz="1500">
              <a:solidFill>
                <a:schemeClr val="bg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CF9A6DF-D5D7-4436-8326-5DB879412C75}"/>
              </a:ext>
            </a:extLst>
          </p:cNvPr>
          <p:cNvSpPr txBox="1"/>
          <p:nvPr/>
        </p:nvSpPr>
        <p:spPr>
          <a:xfrm>
            <a:off x="8669851" y="4983735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Google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02A98E3-429A-4787-9C20-091766872748}"/>
              </a:ext>
            </a:extLst>
          </p:cNvPr>
          <p:cNvSpPr txBox="1"/>
          <p:nvPr/>
        </p:nvSpPr>
        <p:spPr>
          <a:xfrm>
            <a:off x="9660169" y="5309962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Microsoft*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780D1D4-4DDD-46C5-A935-AFD13D4C04DC}"/>
              </a:ext>
            </a:extLst>
          </p:cNvPr>
          <p:cNvSpPr txBox="1"/>
          <p:nvPr/>
        </p:nvSpPr>
        <p:spPr>
          <a:xfrm>
            <a:off x="8176937" y="4033507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chemeClr val="bg1"/>
                </a:solidFill>
              </a:rPr>
              <a:t>LCL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5ACF97A8-2A18-47FA-BB69-AB7C8F55C1B8}"/>
              </a:ext>
            </a:extLst>
          </p:cNvPr>
          <p:cNvSpPr>
            <a:spLocks/>
          </p:cNvSpPr>
          <p:nvPr/>
        </p:nvSpPr>
        <p:spPr>
          <a:xfrm>
            <a:off x="8231269" y="1199512"/>
            <a:ext cx="1875600" cy="187705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256633F-17C6-4C6A-86ED-18A489D2EBB4}"/>
              </a:ext>
            </a:extLst>
          </p:cNvPr>
          <p:cNvSpPr txBox="1"/>
          <p:nvPr/>
        </p:nvSpPr>
        <p:spPr>
          <a:xfrm>
            <a:off x="8492958" y="3491009"/>
            <a:ext cx="1397181" cy="434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b="1">
                <a:solidFill>
                  <a:schemeClr val="tx2"/>
                </a:solidFill>
              </a:rPr>
              <a:t>Food processing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F31EB8B1-E452-4D16-9A71-6F4C16F32E36}"/>
              </a:ext>
            </a:extLst>
          </p:cNvPr>
          <p:cNvSpPr>
            <a:spLocks/>
          </p:cNvSpPr>
          <p:nvPr/>
        </p:nvSpPr>
        <p:spPr>
          <a:xfrm>
            <a:off x="8530655" y="3005508"/>
            <a:ext cx="1276828" cy="35196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nl-BE" sz="1500">
                <a:solidFill>
                  <a:schemeClr val="tx2"/>
                </a:solidFill>
              </a:rPr>
              <a:t>4 companies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7727D61-F42C-4469-A24A-F6ABE5423180}"/>
              </a:ext>
            </a:extLst>
          </p:cNvPr>
          <p:cNvSpPr txBox="1"/>
          <p:nvPr/>
        </p:nvSpPr>
        <p:spPr>
          <a:xfrm>
            <a:off x="8285899" y="1936564"/>
            <a:ext cx="922366" cy="6562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err="1">
                <a:solidFill>
                  <a:schemeClr val="bg1"/>
                </a:solidFill>
              </a:rPr>
              <a:t>Tiense</a:t>
            </a:r>
            <a:r>
              <a:rPr lang="nl-BE" sz="1500">
                <a:solidFill>
                  <a:schemeClr val="bg1"/>
                </a:solidFill>
              </a:rPr>
              <a:t> suiker*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FFE3D-2FAA-6082-CDFC-BB12E13F82BE}"/>
              </a:ext>
            </a:extLst>
          </p:cNvPr>
          <p:cNvSpPr txBox="1"/>
          <p:nvPr/>
        </p:nvSpPr>
        <p:spPr>
          <a:xfrm>
            <a:off x="2539897" y="4195222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rgbClr val="FF0000"/>
                </a:solidFill>
              </a:rPr>
              <a:t> </a:t>
            </a:r>
            <a:r>
              <a:rPr lang="nl-BE" sz="1500" err="1">
                <a:solidFill>
                  <a:schemeClr val="bg1"/>
                </a:solidFill>
              </a:rPr>
              <a:t>Lhoist</a:t>
            </a:r>
            <a:endParaRPr lang="nl-BE" sz="15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9302-C871-4DE7-22D5-C0A130C4DED0}"/>
              </a:ext>
            </a:extLst>
          </p:cNvPr>
          <p:cNvSpPr txBox="1"/>
          <p:nvPr/>
        </p:nvSpPr>
        <p:spPr>
          <a:xfrm>
            <a:off x="1996337" y="5004182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err="1">
                <a:solidFill>
                  <a:schemeClr val="bg1"/>
                </a:solidFill>
              </a:rPr>
              <a:t>Unilin</a:t>
            </a:r>
            <a:endParaRPr lang="nl-BE" sz="15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C01C5-9645-B7D7-6973-8FA02D3B625A}"/>
              </a:ext>
            </a:extLst>
          </p:cNvPr>
          <p:cNvSpPr txBox="1"/>
          <p:nvPr/>
        </p:nvSpPr>
        <p:spPr>
          <a:xfrm>
            <a:off x="1536048" y="4441177"/>
            <a:ext cx="1204211" cy="5281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err="1">
                <a:solidFill>
                  <a:schemeClr val="bg1"/>
                </a:solidFill>
              </a:rPr>
              <a:t>Vynova</a:t>
            </a:r>
            <a:endParaRPr lang="nl-BE" sz="15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CD998-0490-C507-0662-1C43C9D086BD}"/>
              </a:ext>
            </a:extLst>
          </p:cNvPr>
          <p:cNvSpPr txBox="1"/>
          <p:nvPr/>
        </p:nvSpPr>
        <p:spPr>
          <a:xfrm>
            <a:off x="5993623" y="3806780"/>
            <a:ext cx="1087119" cy="2514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>
                <a:solidFill>
                  <a:srgbClr val="FF0000"/>
                </a:solidFill>
              </a:rPr>
              <a:t> </a:t>
            </a:r>
            <a:r>
              <a:rPr lang="nl-BE" sz="1500">
                <a:solidFill>
                  <a:schemeClr val="bg1"/>
                </a:solidFill>
              </a:rPr>
              <a:t>VPK</a:t>
            </a:r>
          </a:p>
        </p:txBody>
      </p:sp>
      <p:sp>
        <p:nvSpPr>
          <p:cNvPr id="18" name="Freeform 93">
            <a:extLst>
              <a:ext uri="{FF2B5EF4-FFF2-40B4-BE49-F238E27FC236}">
                <a16:creationId xmlns:a16="http://schemas.microsoft.com/office/drawing/2014/main" id="{A2834216-9484-49DE-4258-FD12F001ECAC}"/>
              </a:ext>
            </a:extLst>
          </p:cNvPr>
          <p:cNvSpPr>
            <a:spLocks noEditPoints="1"/>
          </p:cNvSpPr>
          <p:nvPr/>
        </p:nvSpPr>
        <p:spPr bwMode="auto">
          <a:xfrm>
            <a:off x="3879898" y="4636199"/>
            <a:ext cx="198031" cy="264783"/>
          </a:xfrm>
          <a:custGeom>
            <a:avLst/>
            <a:gdLst>
              <a:gd name="T0" fmla="*/ 69 w 75"/>
              <a:gd name="T1" fmla="*/ 45 h 100"/>
              <a:gd name="T2" fmla="*/ 65 w 75"/>
              <a:gd name="T3" fmla="*/ 45 h 100"/>
              <a:gd name="T4" fmla="*/ 65 w 75"/>
              <a:gd name="T5" fmla="*/ 27 h 100"/>
              <a:gd name="T6" fmla="*/ 37 w 75"/>
              <a:gd name="T7" fmla="*/ 0 h 100"/>
              <a:gd name="T8" fmla="*/ 10 w 75"/>
              <a:gd name="T9" fmla="*/ 27 h 100"/>
              <a:gd name="T10" fmla="*/ 10 w 75"/>
              <a:gd name="T11" fmla="*/ 45 h 100"/>
              <a:gd name="T12" fmla="*/ 6 w 75"/>
              <a:gd name="T13" fmla="*/ 45 h 100"/>
              <a:gd name="T14" fmla="*/ 0 w 75"/>
              <a:gd name="T15" fmla="*/ 51 h 100"/>
              <a:gd name="T16" fmla="*/ 0 w 75"/>
              <a:gd name="T17" fmla="*/ 94 h 100"/>
              <a:gd name="T18" fmla="*/ 6 w 75"/>
              <a:gd name="T19" fmla="*/ 100 h 100"/>
              <a:gd name="T20" fmla="*/ 69 w 75"/>
              <a:gd name="T21" fmla="*/ 100 h 100"/>
              <a:gd name="T22" fmla="*/ 75 w 75"/>
              <a:gd name="T23" fmla="*/ 94 h 100"/>
              <a:gd name="T24" fmla="*/ 75 w 75"/>
              <a:gd name="T25" fmla="*/ 51 h 100"/>
              <a:gd name="T26" fmla="*/ 69 w 75"/>
              <a:gd name="T27" fmla="*/ 45 h 100"/>
              <a:gd name="T28" fmla="*/ 22 w 75"/>
              <a:gd name="T29" fmla="*/ 27 h 100"/>
              <a:gd name="T30" fmla="*/ 37 w 75"/>
              <a:gd name="T31" fmla="*/ 12 h 100"/>
              <a:gd name="T32" fmla="*/ 53 w 75"/>
              <a:gd name="T33" fmla="*/ 27 h 100"/>
              <a:gd name="T34" fmla="*/ 53 w 75"/>
              <a:gd name="T35" fmla="*/ 45 h 100"/>
              <a:gd name="T36" fmla="*/ 22 w 75"/>
              <a:gd name="T37" fmla="*/ 45 h 100"/>
              <a:gd name="T38" fmla="*/ 22 w 75"/>
              <a:gd name="T39" fmla="*/ 2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" h="100">
                <a:moveTo>
                  <a:pt x="69" y="45"/>
                </a:moveTo>
                <a:cubicBezTo>
                  <a:pt x="65" y="45"/>
                  <a:pt x="65" y="45"/>
                  <a:pt x="65" y="45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12"/>
                  <a:pt x="53" y="0"/>
                  <a:pt x="37" y="0"/>
                </a:cubicBezTo>
                <a:cubicBezTo>
                  <a:pt x="22" y="0"/>
                  <a:pt x="10" y="12"/>
                  <a:pt x="10" y="27"/>
                </a:cubicBezTo>
                <a:cubicBezTo>
                  <a:pt x="10" y="45"/>
                  <a:pt x="10" y="45"/>
                  <a:pt x="10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7"/>
                  <a:pt x="0" y="5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3" y="100"/>
                  <a:pt x="6" y="100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2" y="100"/>
                  <a:pt x="75" y="97"/>
                  <a:pt x="75" y="94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47"/>
                  <a:pt x="72" y="45"/>
                  <a:pt x="69" y="45"/>
                </a:cubicBezTo>
                <a:close/>
                <a:moveTo>
                  <a:pt x="22" y="27"/>
                </a:moveTo>
                <a:cubicBezTo>
                  <a:pt x="22" y="19"/>
                  <a:pt x="29" y="12"/>
                  <a:pt x="37" y="12"/>
                </a:cubicBezTo>
                <a:cubicBezTo>
                  <a:pt x="46" y="12"/>
                  <a:pt x="53" y="19"/>
                  <a:pt x="53" y="27"/>
                </a:cubicBezTo>
                <a:cubicBezTo>
                  <a:pt x="53" y="45"/>
                  <a:pt x="53" y="45"/>
                  <a:pt x="53" y="4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7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Freeform 93">
            <a:extLst>
              <a:ext uri="{FF2B5EF4-FFF2-40B4-BE49-F238E27FC236}">
                <a16:creationId xmlns:a16="http://schemas.microsoft.com/office/drawing/2014/main" id="{CAA11BC3-87E9-3668-AA1D-6201910A8F74}"/>
              </a:ext>
            </a:extLst>
          </p:cNvPr>
          <p:cNvSpPr>
            <a:spLocks noEditPoints="1"/>
          </p:cNvSpPr>
          <p:nvPr/>
        </p:nvSpPr>
        <p:spPr bwMode="auto">
          <a:xfrm>
            <a:off x="3885025" y="1782964"/>
            <a:ext cx="198031" cy="264783"/>
          </a:xfrm>
          <a:custGeom>
            <a:avLst/>
            <a:gdLst>
              <a:gd name="T0" fmla="*/ 69 w 75"/>
              <a:gd name="T1" fmla="*/ 45 h 100"/>
              <a:gd name="T2" fmla="*/ 65 w 75"/>
              <a:gd name="T3" fmla="*/ 45 h 100"/>
              <a:gd name="T4" fmla="*/ 65 w 75"/>
              <a:gd name="T5" fmla="*/ 27 h 100"/>
              <a:gd name="T6" fmla="*/ 37 w 75"/>
              <a:gd name="T7" fmla="*/ 0 h 100"/>
              <a:gd name="T8" fmla="*/ 10 w 75"/>
              <a:gd name="T9" fmla="*/ 27 h 100"/>
              <a:gd name="T10" fmla="*/ 10 w 75"/>
              <a:gd name="T11" fmla="*/ 45 h 100"/>
              <a:gd name="T12" fmla="*/ 6 w 75"/>
              <a:gd name="T13" fmla="*/ 45 h 100"/>
              <a:gd name="T14" fmla="*/ 0 w 75"/>
              <a:gd name="T15" fmla="*/ 51 h 100"/>
              <a:gd name="T16" fmla="*/ 0 w 75"/>
              <a:gd name="T17" fmla="*/ 94 h 100"/>
              <a:gd name="T18" fmla="*/ 6 w 75"/>
              <a:gd name="T19" fmla="*/ 100 h 100"/>
              <a:gd name="T20" fmla="*/ 69 w 75"/>
              <a:gd name="T21" fmla="*/ 100 h 100"/>
              <a:gd name="T22" fmla="*/ 75 w 75"/>
              <a:gd name="T23" fmla="*/ 94 h 100"/>
              <a:gd name="T24" fmla="*/ 75 w 75"/>
              <a:gd name="T25" fmla="*/ 51 h 100"/>
              <a:gd name="T26" fmla="*/ 69 w 75"/>
              <a:gd name="T27" fmla="*/ 45 h 100"/>
              <a:gd name="T28" fmla="*/ 22 w 75"/>
              <a:gd name="T29" fmla="*/ 27 h 100"/>
              <a:gd name="T30" fmla="*/ 37 w 75"/>
              <a:gd name="T31" fmla="*/ 12 h 100"/>
              <a:gd name="T32" fmla="*/ 53 w 75"/>
              <a:gd name="T33" fmla="*/ 27 h 100"/>
              <a:gd name="T34" fmla="*/ 53 w 75"/>
              <a:gd name="T35" fmla="*/ 45 h 100"/>
              <a:gd name="T36" fmla="*/ 22 w 75"/>
              <a:gd name="T37" fmla="*/ 45 h 100"/>
              <a:gd name="T38" fmla="*/ 22 w 75"/>
              <a:gd name="T39" fmla="*/ 2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" h="100">
                <a:moveTo>
                  <a:pt x="69" y="45"/>
                </a:moveTo>
                <a:cubicBezTo>
                  <a:pt x="65" y="45"/>
                  <a:pt x="65" y="45"/>
                  <a:pt x="65" y="45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12"/>
                  <a:pt x="53" y="0"/>
                  <a:pt x="37" y="0"/>
                </a:cubicBezTo>
                <a:cubicBezTo>
                  <a:pt x="22" y="0"/>
                  <a:pt x="10" y="12"/>
                  <a:pt x="10" y="27"/>
                </a:cubicBezTo>
                <a:cubicBezTo>
                  <a:pt x="10" y="45"/>
                  <a:pt x="10" y="45"/>
                  <a:pt x="10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7"/>
                  <a:pt x="0" y="5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3" y="100"/>
                  <a:pt x="6" y="100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2" y="100"/>
                  <a:pt x="75" y="97"/>
                  <a:pt x="75" y="94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47"/>
                  <a:pt x="72" y="45"/>
                  <a:pt x="69" y="45"/>
                </a:cubicBezTo>
                <a:close/>
                <a:moveTo>
                  <a:pt x="22" y="27"/>
                </a:moveTo>
                <a:cubicBezTo>
                  <a:pt x="22" y="19"/>
                  <a:pt x="29" y="12"/>
                  <a:pt x="37" y="12"/>
                </a:cubicBezTo>
                <a:cubicBezTo>
                  <a:pt x="46" y="12"/>
                  <a:pt x="53" y="19"/>
                  <a:pt x="53" y="27"/>
                </a:cubicBezTo>
                <a:cubicBezTo>
                  <a:pt x="53" y="45"/>
                  <a:pt x="53" y="45"/>
                  <a:pt x="53" y="4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7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Freeform 93">
            <a:extLst>
              <a:ext uri="{FF2B5EF4-FFF2-40B4-BE49-F238E27FC236}">
                <a16:creationId xmlns:a16="http://schemas.microsoft.com/office/drawing/2014/main" id="{B18EB26D-3C60-4CF8-954B-FDE4544BC70B}"/>
              </a:ext>
            </a:extLst>
          </p:cNvPr>
          <p:cNvSpPr>
            <a:spLocks noEditPoints="1"/>
          </p:cNvSpPr>
          <p:nvPr/>
        </p:nvSpPr>
        <p:spPr bwMode="auto">
          <a:xfrm>
            <a:off x="7603260" y="2949075"/>
            <a:ext cx="198031" cy="264783"/>
          </a:xfrm>
          <a:custGeom>
            <a:avLst/>
            <a:gdLst>
              <a:gd name="T0" fmla="*/ 69 w 75"/>
              <a:gd name="T1" fmla="*/ 45 h 100"/>
              <a:gd name="T2" fmla="*/ 65 w 75"/>
              <a:gd name="T3" fmla="*/ 45 h 100"/>
              <a:gd name="T4" fmla="*/ 65 w 75"/>
              <a:gd name="T5" fmla="*/ 27 h 100"/>
              <a:gd name="T6" fmla="*/ 37 w 75"/>
              <a:gd name="T7" fmla="*/ 0 h 100"/>
              <a:gd name="T8" fmla="*/ 10 w 75"/>
              <a:gd name="T9" fmla="*/ 27 h 100"/>
              <a:gd name="T10" fmla="*/ 10 w 75"/>
              <a:gd name="T11" fmla="*/ 45 h 100"/>
              <a:gd name="T12" fmla="*/ 6 w 75"/>
              <a:gd name="T13" fmla="*/ 45 h 100"/>
              <a:gd name="T14" fmla="*/ 0 w 75"/>
              <a:gd name="T15" fmla="*/ 51 h 100"/>
              <a:gd name="T16" fmla="*/ 0 w 75"/>
              <a:gd name="T17" fmla="*/ 94 h 100"/>
              <a:gd name="T18" fmla="*/ 6 w 75"/>
              <a:gd name="T19" fmla="*/ 100 h 100"/>
              <a:gd name="T20" fmla="*/ 69 w 75"/>
              <a:gd name="T21" fmla="*/ 100 h 100"/>
              <a:gd name="T22" fmla="*/ 75 w 75"/>
              <a:gd name="T23" fmla="*/ 94 h 100"/>
              <a:gd name="T24" fmla="*/ 75 w 75"/>
              <a:gd name="T25" fmla="*/ 51 h 100"/>
              <a:gd name="T26" fmla="*/ 69 w 75"/>
              <a:gd name="T27" fmla="*/ 45 h 100"/>
              <a:gd name="T28" fmla="*/ 22 w 75"/>
              <a:gd name="T29" fmla="*/ 27 h 100"/>
              <a:gd name="T30" fmla="*/ 37 w 75"/>
              <a:gd name="T31" fmla="*/ 12 h 100"/>
              <a:gd name="T32" fmla="*/ 53 w 75"/>
              <a:gd name="T33" fmla="*/ 27 h 100"/>
              <a:gd name="T34" fmla="*/ 53 w 75"/>
              <a:gd name="T35" fmla="*/ 45 h 100"/>
              <a:gd name="T36" fmla="*/ 22 w 75"/>
              <a:gd name="T37" fmla="*/ 45 h 100"/>
              <a:gd name="T38" fmla="*/ 22 w 75"/>
              <a:gd name="T39" fmla="*/ 2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" h="100">
                <a:moveTo>
                  <a:pt x="69" y="45"/>
                </a:moveTo>
                <a:cubicBezTo>
                  <a:pt x="65" y="45"/>
                  <a:pt x="65" y="45"/>
                  <a:pt x="65" y="45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12"/>
                  <a:pt x="53" y="0"/>
                  <a:pt x="37" y="0"/>
                </a:cubicBezTo>
                <a:cubicBezTo>
                  <a:pt x="22" y="0"/>
                  <a:pt x="10" y="12"/>
                  <a:pt x="10" y="27"/>
                </a:cubicBezTo>
                <a:cubicBezTo>
                  <a:pt x="10" y="45"/>
                  <a:pt x="10" y="45"/>
                  <a:pt x="10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7"/>
                  <a:pt x="0" y="5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3" y="100"/>
                  <a:pt x="6" y="100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2" y="100"/>
                  <a:pt x="75" y="97"/>
                  <a:pt x="75" y="94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47"/>
                  <a:pt x="72" y="45"/>
                  <a:pt x="69" y="45"/>
                </a:cubicBezTo>
                <a:close/>
                <a:moveTo>
                  <a:pt x="22" y="27"/>
                </a:moveTo>
                <a:cubicBezTo>
                  <a:pt x="22" y="19"/>
                  <a:pt x="29" y="12"/>
                  <a:pt x="37" y="12"/>
                </a:cubicBezTo>
                <a:cubicBezTo>
                  <a:pt x="46" y="12"/>
                  <a:pt x="53" y="19"/>
                  <a:pt x="53" y="27"/>
                </a:cubicBezTo>
                <a:cubicBezTo>
                  <a:pt x="53" y="45"/>
                  <a:pt x="53" y="45"/>
                  <a:pt x="53" y="4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7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Freeform 93">
            <a:extLst>
              <a:ext uri="{FF2B5EF4-FFF2-40B4-BE49-F238E27FC236}">
                <a16:creationId xmlns:a16="http://schemas.microsoft.com/office/drawing/2014/main" id="{CA4A1ECE-A32B-6105-8BE7-A03E462BA5B0}"/>
              </a:ext>
            </a:extLst>
          </p:cNvPr>
          <p:cNvSpPr>
            <a:spLocks noEditPoints="1"/>
          </p:cNvSpPr>
          <p:nvPr/>
        </p:nvSpPr>
        <p:spPr bwMode="auto">
          <a:xfrm>
            <a:off x="8779413" y="1515917"/>
            <a:ext cx="198031" cy="264783"/>
          </a:xfrm>
          <a:custGeom>
            <a:avLst/>
            <a:gdLst>
              <a:gd name="T0" fmla="*/ 69 w 75"/>
              <a:gd name="T1" fmla="*/ 45 h 100"/>
              <a:gd name="T2" fmla="*/ 65 w 75"/>
              <a:gd name="T3" fmla="*/ 45 h 100"/>
              <a:gd name="T4" fmla="*/ 65 w 75"/>
              <a:gd name="T5" fmla="*/ 27 h 100"/>
              <a:gd name="T6" fmla="*/ 37 w 75"/>
              <a:gd name="T7" fmla="*/ 0 h 100"/>
              <a:gd name="T8" fmla="*/ 10 w 75"/>
              <a:gd name="T9" fmla="*/ 27 h 100"/>
              <a:gd name="T10" fmla="*/ 10 w 75"/>
              <a:gd name="T11" fmla="*/ 45 h 100"/>
              <a:gd name="T12" fmla="*/ 6 w 75"/>
              <a:gd name="T13" fmla="*/ 45 h 100"/>
              <a:gd name="T14" fmla="*/ 0 w 75"/>
              <a:gd name="T15" fmla="*/ 51 h 100"/>
              <a:gd name="T16" fmla="*/ 0 w 75"/>
              <a:gd name="T17" fmla="*/ 94 h 100"/>
              <a:gd name="T18" fmla="*/ 6 w 75"/>
              <a:gd name="T19" fmla="*/ 100 h 100"/>
              <a:gd name="T20" fmla="*/ 69 w 75"/>
              <a:gd name="T21" fmla="*/ 100 h 100"/>
              <a:gd name="T22" fmla="*/ 75 w 75"/>
              <a:gd name="T23" fmla="*/ 94 h 100"/>
              <a:gd name="T24" fmla="*/ 75 w 75"/>
              <a:gd name="T25" fmla="*/ 51 h 100"/>
              <a:gd name="T26" fmla="*/ 69 w 75"/>
              <a:gd name="T27" fmla="*/ 45 h 100"/>
              <a:gd name="T28" fmla="*/ 22 w 75"/>
              <a:gd name="T29" fmla="*/ 27 h 100"/>
              <a:gd name="T30" fmla="*/ 37 w 75"/>
              <a:gd name="T31" fmla="*/ 12 h 100"/>
              <a:gd name="T32" fmla="*/ 53 w 75"/>
              <a:gd name="T33" fmla="*/ 27 h 100"/>
              <a:gd name="T34" fmla="*/ 53 w 75"/>
              <a:gd name="T35" fmla="*/ 45 h 100"/>
              <a:gd name="T36" fmla="*/ 22 w 75"/>
              <a:gd name="T37" fmla="*/ 45 h 100"/>
              <a:gd name="T38" fmla="*/ 22 w 75"/>
              <a:gd name="T39" fmla="*/ 2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" h="100">
                <a:moveTo>
                  <a:pt x="69" y="45"/>
                </a:moveTo>
                <a:cubicBezTo>
                  <a:pt x="65" y="45"/>
                  <a:pt x="65" y="45"/>
                  <a:pt x="65" y="45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12"/>
                  <a:pt x="53" y="0"/>
                  <a:pt x="37" y="0"/>
                </a:cubicBezTo>
                <a:cubicBezTo>
                  <a:pt x="22" y="0"/>
                  <a:pt x="10" y="12"/>
                  <a:pt x="10" y="27"/>
                </a:cubicBezTo>
                <a:cubicBezTo>
                  <a:pt x="10" y="45"/>
                  <a:pt x="10" y="45"/>
                  <a:pt x="10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7"/>
                  <a:pt x="0" y="5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3" y="100"/>
                  <a:pt x="6" y="100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2" y="100"/>
                  <a:pt x="75" y="97"/>
                  <a:pt x="75" y="94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47"/>
                  <a:pt x="72" y="45"/>
                  <a:pt x="69" y="45"/>
                </a:cubicBezTo>
                <a:close/>
                <a:moveTo>
                  <a:pt x="22" y="27"/>
                </a:moveTo>
                <a:cubicBezTo>
                  <a:pt x="22" y="19"/>
                  <a:pt x="29" y="12"/>
                  <a:pt x="37" y="12"/>
                </a:cubicBezTo>
                <a:cubicBezTo>
                  <a:pt x="46" y="12"/>
                  <a:pt x="53" y="19"/>
                  <a:pt x="53" y="27"/>
                </a:cubicBezTo>
                <a:cubicBezTo>
                  <a:pt x="53" y="45"/>
                  <a:pt x="53" y="45"/>
                  <a:pt x="53" y="4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7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" name="Freeform 93">
            <a:extLst>
              <a:ext uri="{FF2B5EF4-FFF2-40B4-BE49-F238E27FC236}">
                <a16:creationId xmlns:a16="http://schemas.microsoft.com/office/drawing/2014/main" id="{17B61E09-7296-1894-EF2C-EB161098A8D8}"/>
              </a:ext>
            </a:extLst>
          </p:cNvPr>
          <p:cNvSpPr>
            <a:spLocks noEditPoints="1"/>
          </p:cNvSpPr>
          <p:nvPr/>
        </p:nvSpPr>
        <p:spPr bwMode="auto">
          <a:xfrm>
            <a:off x="9493848" y="1626686"/>
            <a:ext cx="198031" cy="264783"/>
          </a:xfrm>
          <a:custGeom>
            <a:avLst/>
            <a:gdLst>
              <a:gd name="T0" fmla="*/ 69 w 75"/>
              <a:gd name="T1" fmla="*/ 45 h 100"/>
              <a:gd name="T2" fmla="*/ 65 w 75"/>
              <a:gd name="T3" fmla="*/ 45 h 100"/>
              <a:gd name="T4" fmla="*/ 65 w 75"/>
              <a:gd name="T5" fmla="*/ 27 h 100"/>
              <a:gd name="T6" fmla="*/ 37 w 75"/>
              <a:gd name="T7" fmla="*/ 0 h 100"/>
              <a:gd name="T8" fmla="*/ 10 w 75"/>
              <a:gd name="T9" fmla="*/ 27 h 100"/>
              <a:gd name="T10" fmla="*/ 10 w 75"/>
              <a:gd name="T11" fmla="*/ 45 h 100"/>
              <a:gd name="T12" fmla="*/ 6 w 75"/>
              <a:gd name="T13" fmla="*/ 45 h 100"/>
              <a:gd name="T14" fmla="*/ 0 w 75"/>
              <a:gd name="T15" fmla="*/ 51 h 100"/>
              <a:gd name="T16" fmla="*/ 0 w 75"/>
              <a:gd name="T17" fmla="*/ 94 h 100"/>
              <a:gd name="T18" fmla="*/ 6 w 75"/>
              <a:gd name="T19" fmla="*/ 100 h 100"/>
              <a:gd name="T20" fmla="*/ 69 w 75"/>
              <a:gd name="T21" fmla="*/ 100 h 100"/>
              <a:gd name="T22" fmla="*/ 75 w 75"/>
              <a:gd name="T23" fmla="*/ 94 h 100"/>
              <a:gd name="T24" fmla="*/ 75 w 75"/>
              <a:gd name="T25" fmla="*/ 51 h 100"/>
              <a:gd name="T26" fmla="*/ 69 w 75"/>
              <a:gd name="T27" fmla="*/ 45 h 100"/>
              <a:gd name="T28" fmla="*/ 22 w 75"/>
              <a:gd name="T29" fmla="*/ 27 h 100"/>
              <a:gd name="T30" fmla="*/ 37 w 75"/>
              <a:gd name="T31" fmla="*/ 12 h 100"/>
              <a:gd name="T32" fmla="*/ 53 w 75"/>
              <a:gd name="T33" fmla="*/ 27 h 100"/>
              <a:gd name="T34" fmla="*/ 53 w 75"/>
              <a:gd name="T35" fmla="*/ 45 h 100"/>
              <a:gd name="T36" fmla="*/ 22 w 75"/>
              <a:gd name="T37" fmla="*/ 45 h 100"/>
              <a:gd name="T38" fmla="*/ 22 w 75"/>
              <a:gd name="T39" fmla="*/ 2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" h="100">
                <a:moveTo>
                  <a:pt x="69" y="45"/>
                </a:moveTo>
                <a:cubicBezTo>
                  <a:pt x="65" y="45"/>
                  <a:pt x="65" y="45"/>
                  <a:pt x="65" y="45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12"/>
                  <a:pt x="53" y="0"/>
                  <a:pt x="37" y="0"/>
                </a:cubicBezTo>
                <a:cubicBezTo>
                  <a:pt x="22" y="0"/>
                  <a:pt x="10" y="12"/>
                  <a:pt x="10" y="27"/>
                </a:cubicBezTo>
                <a:cubicBezTo>
                  <a:pt x="10" y="45"/>
                  <a:pt x="10" y="45"/>
                  <a:pt x="10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7"/>
                  <a:pt x="0" y="5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3" y="100"/>
                  <a:pt x="6" y="100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2" y="100"/>
                  <a:pt x="75" y="97"/>
                  <a:pt x="75" y="94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47"/>
                  <a:pt x="72" y="45"/>
                  <a:pt x="69" y="45"/>
                </a:cubicBezTo>
                <a:close/>
                <a:moveTo>
                  <a:pt x="22" y="27"/>
                </a:moveTo>
                <a:cubicBezTo>
                  <a:pt x="22" y="19"/>
                  <a:pt x="29" y="12"/>
                  <a:pt x="37" y="12"/>
                </a:cubicBezTo>
                <a:cubicBezTo>
                  <a:pt x="46" y="12"/>
                  <a:pt x="53" y="19"/>
                  <a:pt x="53" y="27"/>
                </a:cubicBezTo>
                <a:cubicBezTo>
                  <a:pt x="53" y="45"/>
                  <a:pt x="53" y="45"/>
                  <a:pt x="53" y="4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7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Freeform 93">
            <a:extLst>
              <a:ext uri="{FF2B5EF4-FFF2-40B4-BE49-F238E27FC236}">
                <a16:creationId xmlns:a16="http://schemas.microsoft.com/office/drawing/2014/main" id="{060CDD99-DE76-505E-FFBF-0F8063F07A6D}"/>
              </a:ext>
            </a:extLst>
          </p:cNvPr>
          <p:cNvSpPr>
            <a:spLocks noEditPoints="1"/>
          </p:cNvSpPr>
          <p:nvPr/>
        </p:nvSpPr>
        <p:spPr bwMode="auto">
          <a:xfrm>
            <a:off x="3207000" y="3013651"/>
            <a:ext cx="198031" cy="264783"/>
          </a:xfrm>
          <a:custGeom>
            <a:avLst/>
            <a:gdLst>
              <a:gd name="T0" fmla="*/ 69 w 75"/>
              <a:gd name="T1" fmla="*/ 45 h 100"/>
              <a:gd name="T2" fmla="*/ 65 w 75"/>
              <a:gd name="T3" fmla="*/ 45 h 100"/>
              <a:gd name="T4" fmla="*/ 65 w 75"/>
              <a:gd name="T5" fmla="*/ 27 h 100"/>
              <a:gd name="T6" fmla="*/ 37 w 75"/>
              <a:gd name="T7" fmla="*/ 0 h 100"/>
              <a:gd name="T8" fmla="*/ 10 w 75"/>
              <a:gd name="T9" fmla="*/ 27 h 100"/>
              <a:gd name="T10" fmla="*/ 10 w 75"/>
              <a:gd name="T11" fmla="*/ 45 h 100"/>
              <a:gd name="T12" fmla="*/ 6 w 75"/>
              <a:gd name="T13" fmla="*/ 45 h 100"/>
              <a:gd name="T14" fmla="*/ 0 w 75"/>
              <a:gd name="T15" fmla="*/ 51 h 100"/>
              <a:gd name="T16" fmla="*/ 0 w 75"/>
              <a:gd name="T17" fmla="*/ 94 h 100"/>
              <a:gd name="T18" fmla="*/ 6 w 75"/>
              <a:gd name="T19" fmla="*/ 100 h 100"/>
              <a:gd name="T20" fmla="*/ 69 w 75"/>
              <a:gd name="T21" fmla="*/ 100 h 100"/>
              <a:gd name="T22" fmla="*/ 75 w 75"/>
              <a:gd name="T23" fmla="*/ 94 h 100"/>
              <a:gd name="T24" fmla="*/ 75 w 75"/>
              <a:gd name="T25" fmla="*/ 51 h 100"/>
              <a:gd name="T26" fmla="*/ 69 w 75"/>
              <a:gd name="T27" fmla="*/ 45 h 100"/>
              <a:gd name="T28" fmla="*/ 22 w 75"/>
              <a:gd name="T29" fmla="*/ 27 h 100"/>
              <a:gd name="T30" fmla="*/ 37 w 75"/>
              <a:gd name="T31" fmla="*/ 12 h 100"/>
              <a:gd name="T32" fmla="*/ 53 w 75"/>
              <a:gd name="T33" fmla="*/ 27 h 100"/>
              <a:gd name="T34" fmla="*/ 53 w 75"/>
              <a:gd name="T35" fmla="*/ 45 h 100"/>
              <a:gd name="T36" fmla="*/ 22 w 75"/>
              <a:gd name="T37" fmla="*/ 45 h 100"/>
              <a:gd name="T38" fmla="*/ 22 w 75"/>
              <a:gd name="T39" fmla="*/ 2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5" h="100">
                <a:moveTo>
                  <a:pt x="69" y="45"/>
                </a:moveTo>
                <a:cubicBezTo>
                  <a:pt x="65" y="45"/>
                  <a:pt x="65" y="45"/>
                  <a:pt x="65" y="45"/>
                </a:cubicBezTo>
                <a:cubicBezTo>
                  <a:pt x="65" y="27"/>
                  <a:pt x="65" y="27"/>
                  <a:pt x="65" y="27"/>
                </a:cubicBezTo>
                <a:cubicBezTo>
                  <a:pt x="65" y="12"/>
                  <a:pt x="53" y="0"/>
                  <a:pt x="37" y="0"/>
                </a:cubicBezTo>
                <a:cubicBezTo>
                  <a:pt x="22" y="0"/>
                  <a:pt x="10" y="12"/>
                  <a:pt x="10" y="27"/>
                </a:cubicBezTo>
                <a:cubicBezTo>
                  <a:pt x="10" y="45"/>
                  <a:pt x="10" y="45"/>
                  <a:pt x="10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5"/>
                  <a:pt x="0" y="47"/>
                  <a:pt x="0" y="5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7"/>
                  <a:pt x="3" y="100"/>
                  <a:pt x="6" y="100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2" y="100"/>
                  <a:pt x="75" y="97"/>
                  <a:pt x="75" y="94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47"/>
                  <a:pt x="72" y="45"/>
                  <a:pt x="69" y="45"/>
                </a:cubicBezTo>
                <a:close/>
                <a:moveTo>
                  <a:pt x="22" y="27"/>
                </a:moveTo>
                <a:cubicBezTo>
                  <a:pt x="22" y="19"/>
                  <a:pt x="29" y="12"/>
                  <a:pt x="37" y="12"/>
                </a:cubicBezTo>
                <a:cubicBezTo>
                  <a:pt x="46" y="12"/>
                  <a:pt x="53" y="19"/>
                  <a:pt x="53" y="27"/>
                </a:cubicBezTo>
                <a:cubicBezTo>
                  <a:pt x="53" y="45"/>
                  <a:pt x="53" y="45"/>
                  <a:pt x="53" y="45"/>
                </a:cubicBezTo>
                <a:cubicBezTo>
                  <a:pt x="22" y="45"/>
                  <a:pt x="22" y="45"/>
                  <a:pt x="22" y="45"/>
                </a:cubicBezTo>
                <a:lnTo>
                  <a:pt x="22" y="27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BC1F33-1DF9-D456-9CC5-05661F871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2F5696-8757-3202-4078-D0D488E8D638}"/>
              </a:ext>
            </a:extLst>
          </p:cNvPr>
          <p:cNvSpPr txBox="1"/>
          <p:nvPr/>
        </p:nvSpPr>
        <p:spPr>
          <a:xfrm>
            <a:off x="4075716" y="3071377"/>
            <a:ext cx="1204211" cy="52816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dirty="0">
                <a:solidFill>
                  <a:schemeClr val="tx2"/>
                </a:solidFill>
              </a:rPr>
              <a:t>UCB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B045F-3CF9-9299-6056-AC62031AC129}"/>
              </a:ext>
            </a:extLst>
          </p:cNvPr>
          <p:cNvSpPr txBox="1"/>
          <p:nvPr/>
        </p:nvSpPr>
        <p:spPr>
          <a:xfrm>
            <a:off x="8575136" y="2502790"/>
            <a:ext cx="1293106" cy="2869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500" dirty="0" err="1">
                <a:solidFill>
                  <a:schemeClr val="bg1"/>
                </a:solidFill>
              </a:rPr>
              <a:t>Vandemoortele</a:t>
            </a:r>
            <a:r>
              <a:rPr lang="nl-BE" sz="15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DBD059-18CB-5442-6E5F-277059F04328}"/>
              </a:ext>
            </a:extLst>
          </p:cNvPr>
          <p:cNvSpPr txBox="1">
            <a:spLocks/>
          </p:cNvSpPr>
          <p:nvPr/>
        </p:nvSpPr>
        <p:spPr>
          <a:xfrm>
            <a:off x="9003579" y="4394719"/>
            <a:ext cx="2702015" cy="3105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10 </a:t>
            </a:r>
            <a:r>
              <a:rPr lang="en-GB" dirty="0" err="1"/>
              <a:t>TWh</a:t>
            </a:r>
            <a:r>
              <a:rPr lang="en-GB" dirty="0"/>
              <a:t>  </a:t>
            </a:r>
            <a:r>
              <a:rPr lang="en-GB" sz="1600" dirty="0"/>
              <a:t>electricity</a:t>
            </a:r>
          </a:p>
          <a:p>
            <a:pPr algn="ctr"/>
            <a:r>
              <a:rPr lang="en-GB" dirty="0"/>
              <a:t>40.000 jobs</a:t>
            </a:r>
          </a:p>
        </p:txBody>
      </p:sp>
    </p:spTree>
    <p:extLst>
      <p:ext uri="{BB962C8B-B14F-4D97-AF65-F5344CB8AC3E}">
        <p14:creationId xmlns:p14="http://schemas.microsoft.com/office/powerpoint/2010/main" val="309067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8E5B-C04A-42FD-B0F6-3527E411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200" y="442594"/>
            <a:ext cx="10177600" cy="533400"/>
          </a:xfrm>
        </p:spPr>
        <p:txBody>
          <a:bodyPr/>
          <a:lstStyle/>
          <a:p>
            <a:r>
              <a:rPr lang="en-GB" dirty="0"/>
              <a:t>Interviews were held during the period June ’23-September ’23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BA423-EEF5-05F7-961D-999B8201E0AE}"/>
              </a:ext>
            </a:extLst>
          </p:cNvPr>
          <p:cNvSpPr txBox="1"/>
          <p:nvPr/>
        </p:nvSpPr>
        <p:spPr>
          <a:xfrm>
            <a:off x="1801523" y="1442387"/>
            <a:ext cx="3633248" cy="434340"/>
          </a:xfrm>
          <a:prstGeom prst="rect">
            <a:avLst/>
          </a:prstGeom>
          <a:solidFill>
            <a:schemeClr val="bg2">
              <a:lumMod val="1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600" b="1" err="1">
                <a:solidFill>
                  <a:schemeClr val="tx2"/>
                </a:solidFill>
              </a:rPr>
              <a:t>Main</a:t>
            </a:r>
            <a:r>
              <a:rPr lang="nl-BE" sz="1600" b="1">
                <a:solidFill>
                  <a:schemeClr val="tx2"/>
                </a:solidFill>
              </a:rPr>
              <a:t> topics </a:t>
            </a:r>
            <a:r>
              <a:rPr lang="nl-BE" sz="1600" b="1" err="1">
                <a:solidFill>
                  <a:schemeClr val="tx2"/>
                </a:solidFill>
              </a:rPr>
              <a:t>covered</a:t>
            </a:r>
            <a:endParaRPr lang="nl-BE" sz="1600" b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AFA28-C6FA-ABEE-2C59-12B625C621BE}"/>
              </a:ext>
            </a:extLst>
          </p:cNvPr>
          <p:cNvSpPr txBox="1">
            <a:spLocks/>
          </p:cNvSpPr>
          <p:nvPr/>
        </p:nvSpPr>
        <p:spPr>
          <a:xfrm>
            <a:off x="6193560" y="1442387"/>
            <a:ext cx="3633248" cy="434340"/>
          </a:xfrm>
          <a:prstGeom prst="rect">
            <a:avLst/>
          </a:prstGeom>
          <a:solidFill>
            <a:schemeClr val="bg2">
              <a:lumMod val="1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BE" sz="1600" b="1">
                <a:solidFill>
                  <a:schemeClr val="tx2"/>
                </a:solidFill>
              </a:rPr>
              <a:t>Persons </a:t>
            </a:r>
            <a:r>
              <a:rPr lang="nl-BE" sz="1600" b="1" err="1">
                <a:solidFill>
                  <a:schemeClr val="tx2"/>
                </a:solidFill>
              </a:rPr>
              <a:t>interviewed</a:t>
            </a:r>
            <a:endParaRPr lang="nl-BE" sz="1600" b="1">
              <a:solidFill>
                <a:schemeClr val="tx2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66473EC-1BB1-CA26-6B8D-916817E65ACA}"/>
              </a:ext>
            </a:extLst>
          </p:cNvPr>
          <p:cNvGrpSpPr>
            <a:grpSpLocks/>
          </p:cNvGrpSpPr>
          <p:nvPr/>
        </p:nvGrpSpPr>
        <p:grpSpPr>
          <a:xfrm>
            <a:off x="1801523" y="1959585"/>
            <a:ext cx="3679250" cy="3692262"/>
            <a:chOff x="1801523" y="1959585"/>
            <a:chExt cx="3679250" cy="3692262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A61F9E-DD54-44C4-BE1A-95F7DE9A1B69}"/>
                </a:ext>
              </a:extLst>
            </p:cNvPr>
            <p:cNvSpPr/>
            <p:nvPr/>
          </p:nvSpPr>
          <p:spPr>
            <a:xfrm>
              <a:off x="3322218" y="2273138"/>
              <a:ext cx="637861" cy="1531450"/>
            </a:xfrm>
            <a:custGeom>
              <a:avLst/>
              <a:gdLst>
                <a:gd name="connsiteX0" fmla="*/ 654424 w 1308847"/>
                <a:gd name="connsiteY0" fmla="*/ 0 h 3142432"/>
                <a:gd name="connsiteX1" fmla="*/ 660204 w 1308847"/>
                <a:gd name="connsiteY1" fmla="*/ 5254 h 3142432"/>
                <a:gd name="connsiteX2" fmla="*/ 1308847 w 1308847"/>
                <a:gd name="connsiteY2" fmla="*/ 1571216 h 3142432"/>
                <a:gd name="connsiteX3" fmla="*/ 660204 w 1308847"/>
                <a:gd name="connsiteY3" fmla="*/ 3137178 h 3142432"/>
                <a:gd name="connsiteX4" fmla="*/ 654424 w 1308847"/>
                <a:gd name="connsiteY4" fmla="*/ 3142432 h 3142432"/>
                <a:gd name="connsiteX5" fmla="*/ 648643 w 1308847"/>
                <a:gd name="connsiteY5" fmla="*/ 3137178 h 3142432"/>
                <a:gd name="connsiteX6" fmla="*/ 0 w 1308847"/>
                <a:gd name="connsiteY6" fmla="*/ 1571216 h 3142432"/>
                <a:gd name="connsiteX7" fmla="*/ 648643 w 1308847"/>
                <a:gd name="connsiteY7" fmla="*/ 5254 h 3142432"/>
                <a:gd name="connsiteX8" fmla="*/ 654424 w 1308847"/>
                <a:gd name="connsiteY8" fmla="*/ 0 h 314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847" h="3142432">
                  <a:moveTo>
                    <a:pt x="654424" y="0"/>
                  </a:moveTo>
                  <a:lnTo>
                    <a:pt x="660204" y="5254"/>
                  </a:lnTo>
                  <a:cubicBezTo>
                    <a:pt x="1060969" y="406018"/>
                    <a:pt x="1308847" y="959670"/>
                    <a:pt x="1308847" y="1571216"/>
                  </a:cubicBezTo>
                  <a:cubicBezTo>
                    <a:pt x="1308847" y="2182763"/>
                    <a:pt x="1060969" y="2736414"/>
                    <a:pt x="660204" y="3137178"/>
                  </a:cubicBezTo>
                  <a:lnTo>
                    <a:pt x="654424" y="3142432"/>
                  </a:lnTo>
                  <a:lnTo>
                    <a:pt x="648643" y="3137178"/>
                  </a:lnTo>
                  <a:cubicBezTo>
                    <a:pt x="247878" y="2736414"/>
                    <a:pt x="0" y="2182763"/>
                    <a:pt x="0" y="1571216"/>
                  </a:cubicBezTo>
                  <a:cubicBezTo>
                    <a:pt x="0" y="959670"/>
                    <a:pt x="247878" y="406018"/>
                    <a:pt x="648643" y="5254"/>
                  </a:cubicBezTo>
                  <a:lnTo>
                    <a:pt x="654424" y="0"/>
                  </a:lnTo>
                  <a:close/>
                </a:path>
              </a:pathLst>
            </a:custGeom>
            <a:solidFill>
              <a:srgbClr val="000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DBB340-2182-4702-A9D4-E019D7FA4112}"/>
                </a:ext>
              </a:extLst>
            </p:cNvPr>
            <p:cNvSpPr/>
            <p:nvPr/>
          </p:nvSpPr>
          <p:spPr>
            <a:xfrm>
              <a:off x="2121694" y="3493290"/>
              <a:ext cx="1518213" cy="624850"/>
            </a:xfrm>
            <a:custGeom>
              <a:avLst/>
              <a:gdLst>
                <a:gd name="connsiteX0" fmla="*/ 1557635 w 3115270"/>
                <a:gd name="connsiteY0" fmla="*/ 0 h 1282150"/>
                <a:gd name="connsiteX1" fmla="*/ 2966330 w 3115270"/>
                <a:gd name="connsiteY1" fmla="*/ 505708 h 1282150"/>
                <a:gd name="connsiteX2" fmla="*/ 3115270 w 3115270"/>
                <a:gd name="connsiteY2" fmla="*/ 641075 h 1282150"/>
                <a:gd name="connsiteX3" fmla="*/ 2966330 w 3115270"/>
                <a:gd name="connsiteY3" fmla="*/ 776442 h 1282150"/>
                <a:gd name="connsiteX4" fmla="*/ 1557635 w 3115270"/>
                <a:gd name="connsiteY4" fmla="*/ 1282150 h 1282150"/>
                <a:gd name="connsiteX5" fmla="*/ 148940 w 3115270"/>
                <a:gd name="connsiteY5" fmla="*/ 776442 h 1282150"/>
                <a:gd name="connsiteX6" fmla="*/ 0 w 3115270"/>
                <a:gd name="connsiteY6" fmla="*/ 641075 h 1282150"/>
                <a:gd name="connsiteX7" fmla="*/ 148940 w 3115270"/>
                <a:gd name="connsiteY7" fmla="*/ 505708 h 1282150"/>
                <a:gd name="connsiteX8" fmla="*/ 1557635 w 3115270"/>
                <a:gd name="connsiteY8" fmla="*/ 0 h 128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5270" h="1282150">
                  <a:moveTo>
                    <a:pt x="1557635" y="0"/>
                  </a:moveTo>
                  <a:cubicBezTo>
                    <a:pt x="2092738" y="0"/>
                    <a:pt x="2583516" y="189782"/>
                    <a:pt x="2966330" y="505708"/>
                  </a:cubicBezTo>
                  <a:lnTo>
                    <a:pt x="3115270" y="641075"/>
                  </a:lnTo>
                  <a:lnTo>
                    <a:pt x="2966330" y="776442"/>
                  </a:lnTo>
                  <a:cubicBezTo>
                    <a:pt x="2583516" y="1092369"/>
                    <a:pt x="2092738" y="1282150"/>
                    <a:pt x="1557635" y="1282150"/>
                  </a:cubicBezTo>
                  <a:cubicBezTo>
                    <a:pt x="1022532" y="1282150"/>
                    <a:pt x="531755" y="1092369"/>
                    <a:pt x="148940" y="776442"/>
                  </a:cubicBezTo>
                  <a:lnTo>
                    <a:pt x="0" y="641075"/>
                  </a:lnTo>
                  <a:lnTo>
                    <a:pt x="148940" y="505708"/>
                  </a:lnTo>
                  <a:cubicBezTo>
                    <a:pt x="531755" y="189782"/>
                    <a:pt x="1022532" y="0"/>
                    <a:pt x="1557635" y="0"/>
                  </a:cubicBezTo>
                  <a:close/>
                </a:path>
              </a:pathLst>
            </a:custGeom>
            <a:solidFill>
              <a:srgbClr val="003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77E916E-0538-4749-8EB2-C94ABFDF0EBE}"/>
                </a:ext>
              </a:extLst>
            </p:cNvPr>
            <p:cNvSpPr/>
            <p:nvPr/>
          </p:nvSpPr>
          <p:spPr>
            <a:xfrm>
              <a:off x="3642389" y="3493290"/>
              <a:ext cx="1518213" cy="624850"/>
            </a:xfrm>
            <a:custGeom>
              <a:avLst/>
              <a:gdLst>
                <a:gd name="connsiteX0" fmla="*/ 1557635 w 3115270"/>
                <a:gd name="connsiteY0" fmla="*/ 0 h 1282150"/>
                <a:gd name="connsiteX1" fmla="*/ 2966330 w 3115270"/>
                <a:gd name="connsiteY1" fmla="*/ 505708 h 1282150"/>
                <a:gd name="connsiteX2" fmla="*/ 3115270 w 3115270"/>
                <a:gd name="connsiteY2" fmla="*/ 641075 h 1282150"/>
                <a:gd name="connsiteX3" fmla="*/ 2966330 w 3115270"/>
                <a:gd name="connsiteY3" fmla="*/ 776442 h 1282150"/>
                <a:gd name="connsiteX4" fmla="*/ 1557635 w 3115270"/>
                <a:gd name="connsiteY4" fmla="*/ 1282150 h 1282150"/>
                <a:gd name="connsiteX5" fmla="*/ 148940 w 3115270"/>
                <a:gd name="connsiteY5" fmla="*/ 776442 h 1282150"/>
                <a:gd name="connsiteX6" fmla="*/ 0 w 3115270"/>
                <a:gd name="connsiteY6" fmla="*/ 641075 h 1282150"/>
                <a:gd name="connsiteX7" fmla="*/ 148940 w 3115270"/>
                <a:gd name="connsiteY7" fmla="*/ 505708 h 1282150"/>
                <a:gd name="connsiteX8" fmla="*/ 1557635 w 3115270"/>
                <a:gd name="connsiteY8" fmla="*/ 0 h 128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5270" h="1282150">
                  <a:moveTo>
                    <a:pt x="1557635" y="0"/>
                  </a:moveTo>
                  <a:cubicBezTo>
                    <a:pt x="2092738" y="0"/>
                    <a:pt x="2583515" y="189782"/>
                    <a:pt x="2966330" y="505708"/>
                  </a:cubicBezTo>
                  <a:lnTo>
                    <a:pt x="3115270" y="641075"/>
                  </a:lnTo>
                  <a:lnTo>
                    <a:pt x="2966330" y="776442"/>
                  </a:lnTo>
                  <a:cubicBezTo>
                    <a:pt x="2583515" y="1092369"/>
                    <a:pt x="2092738" y="1282150"/>
                    <a:pt x="1557635" y="1282150"/>
                  </a:cubicBezTo>
                  <a:cubicBezTo>
                    <a:pt x="1022532" y="1282150"/>
                    <a:pt x="531755" y="1092369"/>
                    <a:pt x="148940" y="776442"/>
                  </a:cubicBezTo>
                  <a:lnTo>
                    <a:pt x="0" y="641075"/>
                  </a:lnTo>
                  <a:lnTo>
                    <a:pt x="148940" y="505708"/>
                  </a:lnTo>
                  <a:cubicBezTo>
                    <a:pt x="531755" y="189782"/>
                    <a:pt x="1022532" y="0"/>
                    <a:pt x="1557635" y="0"/>
                  </a:cubicBezTo>
                  <a:close/>
                </a:path>
              </a:pathLst>
            </a:custGeom>
            <a:solidFill>
              <a:srgbClr val="6E05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DFD4F97-1341-47B9-BF77-59326E2ACB96}"/>
                </a:ext>
              </a:extLst>
            </p:cNvPr>
            <p:cNvSpPr/>
            <p:nvPr/>
          </p:nvSpPr>
          <p:spPr>
            <a:xfrm>
              <a:off x="3639907" y="3804588"/>
              <a:ext cx="2482" cy="2256"/>
            </a:xfrm>
            <a:custGeom>
              <a:avLst/>
              <a:gdLst>
                <a:gd name="connsiteX0" fmla="*/ 2547 w 5093"/>
                <a:gd name="connsiteY0" fmla="*/ 0 h 4629"/>
                <a:gd name="connsiteX1" fmla="*/ 5093 w 5093"/>
                <a:gd name="connsiteY1" fmla="*/ 2314 h 4629"/>
                <a:gd name="connsiteX2" fmla="*/ 2547 w 5093"/>
                <a:gd name="connsiteY2" fmla="*/ 4629 h 4629"/>
                <a:gd name="connsiteX3" fmla="*/ 0 w 5093"/>
                <a:gd name="connsiteY3" fmla="*/ 2314 h 4629"/>
                <a:gd name="connsiteX4" fmla="*/ 2547 w 5093"/>
                <a:gd name="connsiteY4" fmla="*/ 0 h 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3" h="4629">
                  <a:moveTo>
                    <a:pt x="2547" y="0"/>
                  </a:moveTo>
                  <a:lnTo>
                    <a:pt x="5093" y="2314"/>
                  </a:lnTo>
                  <a:lnTo>
                    <a:pt x="2547" y="4629"/>
                  </a:lnTo>
                  <a:lnTo>
                    <a:pt x="0" y="2314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rgbClr val="003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7B6A0C3-56B5-4D4D-B79C-297F22C00A81}"/>
                </a:ext>
              </a:extLst>
            </p:cNvPr>
            <p:cNvSpPr/>
            <p:nvPr/>
          </p:nvSpPr>
          <p:spPr>
            <a:xfrm>
              <a:off x="3322218" y="3806844"/>
              <a:ext cx="637861" cy="1531450"/>
            </a:xfrm>
            <a:custGeom>
              <a:avLst/>
              <a:gdLst>
                <a:gd name="connsiteX0" fmla="*/ 654424 w 1308847"/>
                <a:gd name="connsiteY0" fmla="*/ 0 h 3142431"/>
                <a:gd name="connsiteX1" fmla="*/ 660204 w 1308847"/>
                <a:gd name="connsiteY1" fmla="*/ 5253 h 3142431"/>
                <a:gd name="connsiteX2" fmla="*/ 1308847 w 1308847"/>
                <a:gd name="connsiteY2" fmla="*/ 1571215 h 3142431"/>
                <a:gd name="connsiteX3" fmla="*/ 660204 w 1308847"/>
                <a:gd name="connsiteY3" fmla="*/ 3137177 h 3142431"/>
                <a:gd name="connsiteX4" fmla="*/ 654424 w 1308847"/>
                <a:gd name="connsiteY4" fmla="*/ 3142431 h 3142431"/>
                <a:gd name="connsiteX5" fmla="*/ 648643 w 1308847"/>
                <a:gd name="connsiteY5" fmla="*/ 3137177 h 3142431"/>
                <a:gd name="connsiteX6" fmla="*/ 0 w 1308847"/>
                <a:gd name="connsiteY6" fmla="*/ 1571215 h 3142431"/>
                <a:gd name="connsiteX7" fmla="*/ 648643 w 1308847"/>
                <a:gd name="connsiteY7" fmla="*/ 5253 h 3142431"/>
                <a:gd name="connsiteX8" fmla="*/ 654424 w 1308847"/>
                <a:gd name="connsiteY8" fmla="*/ 0 h 314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847" h="3142431">
                  <a:moveTo>
                    <a:pt x="654424" y="0"/>
                  </a:moveTo>
                  <a:lnTo>
                    <a:pt x="660204" y="5253"/>
                  </a:lnTo>
                  <a:cubicBezTo>
                    <a:pt x="1060969" y="406017"/>
                    <a:pt x="1308847" y="959669"/>
                    <a:pt x="1308847" y="1571215"/>
                  </a:cubicBezTo>
                  <a:cubicBezTo>
                    <a:pt x="1308847" y="2182762"/>
                    <a:pt x="1060969" y="2736413"/>
                    <a:pt x="660204" y="3137177"/>
                  </a:cubicBezTo>
                  <a:lnTo>
                    <a:pt x="654424" y="3142431"/>
                  </a:lnTo>
                  <a:lnTo>
                    <a:pt x="648643" y="3137177"/>
                  </a:lnTo>
                  <a:cubicBezTo>
                    <a:pt x="247878" y="2736413"/>
                    <a:pt x="0" y="2182762"/>
                    <a:pt x="0" y="1571215"/>
                  </a:cubicBezTo>
                  <a:cubicBezTo>
                    <a:pt x="0" y="959669"/>
                    <a:pt x="247878" y="406017"/>
                    <a:pt x="648643" y="5253"/>
                  </a:cubicBezTo>
                  <a:lnTo>
                    <a:pt x="654424" y="0"/>
                  </a:lnTo>
                  <a:close/>
                </a:path>
              </a:pathLst>
            </a:custGeom>
            <a:solidFill>
              <a:srgbClr val="022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F8FB00F-5423-467D-BC4E-D58379BD6110}"/>
                </a:ext>
              </a:extLst>
            </p:cNvPr>
            <p:cNvSpPr/>
            <p:nvPr/>
          </p:nvSpPr>
          <p:spPr>
            <a:xfrm>
              <a:off x="1801523" y="1959585"/>
              <a:ext cx="1839625" cy="1846131"/>
            </a:xfrm>
            <a:custGeom>
              <a:avLst/>
              <a:gdLst>
                <a:gd name="connsiteX0" fmla="*/ 2214605 w 3774787"/>
                <a:gd name="connsiteY0" fmla="*/ 0 h 3788135"/>
                <a:gd name="connsiteX1" fmla="*/ 3623300 w 3774787"/>
                <a:gd name="connsiteY1" fmla="*/ 505708 h 3788135"/>
                <a:gd name="connsiteX2" fmla="*/ 3774787 w 3774787"/>
                <a:gd name="connsiteY2" fmla="*/ 643389 h 3788135"/>
                <a:gd name="connsiteX3" fmla="*/ 3769006 w 3774787"/>
                <a:gd name="connsiteY3" fmla="*/ 648643 h 3788135"/>
                <a:gd name="connsiteX4" fmla="*/ 3120363 w 3774787"/>
                <a:gd name="connsiteY4" fmla="*/ 2214605 h 3788135"/>
                <a:gd name="connsiteX5" fmla="*/ 3769006 w 3774787"/>
                <a:gd name="connsiteY5" fmla="*/ 3780567 h 3788135"/>
                <a:gd name="connsiteX6" fmla="*/ 3774787 w 3774787"/>
                <a:gd name="connsiteY6" fmla="*/ 3785821 h 3788135"/>
                <a:gd name="connsiteX7" fmla="*/ 3772240 w 3774787"/>
                <a:gd name="connsiteY7" fmla="*/ 3788135 h 3788135"/>
                <a:gd name="connsiteX8" fmla="*/ 3623300 w 3774787"/>
                <a:gd name="connsiteY8" fmla="*/ 3652768 h 3788135"/>
                <a:gd name="connsiteX9" fmla="*/ 2214605 w 3774787"/>
                <a:gd name="connsiteY9" fmla="*/ 3147060 h 3788135"/>
                <a:gd name="connsiteX10" fmla="*/ 805910 w 3774787"/>
                <a:gd name="connsiteY10" fmla="*/ 3652768 h 3788135"/>
                <a:gd name="connsiteX11" fmla="*/ 656970 w 3774787"/>
                <a:gd name="connsiteY11" fmla="*/ 3788135 h 3788135"/>
                <a:gd name="connsiteX12" fmla="*/ 648643 w 3774787"/>
                <a:gd name="connsiteY12" fmla="*/ 3780567 h 3788135"/>
                <a:gd name="connsiteX13" fmla="*/ 0 w 3774787"/>
                <a:gd name="connsiteY13" fmla="*/ 2214605 h 3788135"/>
                <a:gd name="connsiteX14" fmla="*/ 2214605 w 3774787"/>
                <a:gd name="connsiteY14" fmla="*/ 0 h 37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4787" h="3788135">
                  <a:moveTo>
                    <a:pt x="2214605" y="0"/>
                  </a:moveTo>
                  <a:cubicBezTo>
                    <a:pt x="2749708" y="0"/>
                    <a:pt x="3240486" y="189782"/>
                    <a:pt x="3623300" y="505708"/>
                  </a:cubicBezTo>
                  <a:lnTo>
                    <a:pt x="3774787" y="643389"/>
                  </a:lnTo>
                  <a:lnTo>
                    <a:pt x="3769006" y="648643"/>
                  </a:lnTo>
                  <a:cubicBezTo>
                    <a:pt x="3368241" y="1049407"/>
                    <a:pt x="3120363" y="1603059"/>
                    <a:pt x="3120363" y="2214605"/>
                  </a:cubicBezTo>
                  <a:cubicBezTo>
                    <a:pt x="3120363" y="2826152"/>
                    <a:pt x="3368241" y="3379803"/>
                    <a:pt x="3769006" y="3780567"/>
                  </a:cubicBezTo>
                  <a:lnTo>
                    <a:pt x="3774787" y="3785821"/>
                  </a:lnTo>
                  <a:lnTo>
                    <a:pt x="3772240" y="3788135"/>
                  </a:lnTo>
                  <a:lnTo>
                    <a:pt x="3623300" y="3652768"/>
                  </a:lnTo>
                  <a:cubicBezTo>
                    <a:pt x="3240486" y="3336842"/>
                    <a:pt x="2749708" y="3147060"/>
                    <a:pt x="2214605" y="3147060"/>
                  </a:cubicBezTo>
                  <a:cubicBezTo>
                    <a:pt x="1679502" y="3147060"/>
                    <a:pt x="1188725" y="3336842"/>
                    <a:pt x="805910" y="3652768"/>
                  </a:cubicBezTo>
                  <a:lnTo>
                    <a:pt x="656970" y="3788135"/>
                  </a:lnTo>
                  <a:lnTo>
                    <a:pt x="648643" y="3780567"/>
                  </a:lnTo>
                  <a:cubicBezTo>
                    <a:pt x="247878" y="3379803"/>
                    <a:pt x="0" y="2826152"/>
                    <a:pt x="0" y="2214605"/>
                  </a:cubicBezTo>
                  <a:cubicBezTo>
                    <a:pt x="0" y="991512"/>
                    <a:pt x="991512" y="0"/>
                    <a:pt x="2214605" y="0"/>
                  </a:cubicBezTo>
                  <a:close/>
                </a:path>
              </a:pathLst>
            </a:custGeom>
            <a:solidFill>
              <a:srgbClr val="1E4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C644B6C-0530-46BB-A4AB-A2A2976D0569}"/>
                </a:ext>
              </a:extLst>
            </p:cNvPr>
            <p:cNvSpPr/>
            <p:nvPr/>
          </p:nvSpPr>
          <p:spPr>
            <a:xfrm>
              <a:off x="3641148" y="1959585"/>
              <a:ext cx="1839625" cy="1846131"/>
            </a:xfrm>
            <a:custGeom>
              <a:avLst/>
              <a:gdLst>
                <a:gd name="connsiteX0" fmla="*/ 1560181 w 3774786"/>
                <a:gd name="connsiteY0" fmla="*/ 0 h 3788135"/>
                <a:gd name="connsiteX1" fmla="*/ 3774786 w 3774786"/>
                <a:gd name="connsiteY1" fmla="*/ 2214605 h 3788135"/>
                <a:gd name="connsiteX2" fmla="*/ 3126143 w 3774786"/>
                <a:gd name="connsiteY2" fmla="*/ 3780567 h 3788135"/>
                <a:gd name="connsiteX3" fmla="*/ 3117816 w 3774786"/>
                <a:gd name="connsiteY3" fmla="*/ 3788135 h 3788135"/>
                <a:gd name="connsiteX4" fmla="*/ 2968876 w 3774786"/>
                <a:gd name="connsiteY4" fmla="*/ 3652768 h 3788135"/>
                <a:gd name="connsiteX5" fmla="*/ 1560181 w 3774786"/>
                <a:gd name="connsiteY5" fmla="*/ 3147060 h 3788135"/>
                <a:gd name="connsiteX6" fmla="*/ 151486 w 3774786"/>
                <a:gd name="connsiteY6" fmla="*/ 3652768 h 3788135"/>
                <a:gd name="connsiteX7" fmla="*/ 2546 w 3774786"/>
                <a:gd name="connsiteY7" fmla="*/ 3788135 h 3788135"/>
                <a:gd name="connsiteX8" fmla="*/ 0 w 3774786"/>
                <a:gd name="connsiteY8" fmla="*/ 3785821 h 3788135"/>
                <a:gd name="connsiteX9" fmla="*/ 5780 w 3774786"/>
                <a:gd name="connsiteY9" fmla="*/ 3780567 h 3788135"/>
                <a:gd name="connsiteX10" fmla="*/ 654423 w 3774786"/>
                <a:gd name="connsiteY10" fmla="*/ 2214605 h 3788135"/>
                <a:gd name="connsiteX11" fmla="*/ 5780 w 3774786"/>
                <a:gd name="connsiteY11" fmla="*/ 648643 h 3788135"/>
                <a:gd name="connsiteX12" fmla="*/ 0 w 3774786"/>
                <a:gd name="connsiteY12" fmla="*/ 643389 h 3788135"/>
                <a:gd name="connsiteX13" fmla="*/ 151486 w 3774786"/>
                <a:gd name="connsiteY13" fmla="*/ 505708 h 3788135"/>
                <a:gd name="connsiteX14" fmla="*/ 1560181 w 3774786"/>
                <a:gd name="connsiteY14" fmla="*/ 0 h 37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4786" h="3788135">
                  <a:moveTo>
                    <a:pt x="1560181" y="0"/>
                  </a:moveTo>
                  <a:cubicBezTo>
                    <a:pt x="2783274" y="0"/>
                    <a:pt x="3774786" y="991512"/>
                    <a:pt x="3774786" y="2214605"/>
                  </a:cubicBezTo>
                  <a:cubicBezTo>
                    <a:pt x="3774786" y="2826152"/>
                    <a:pt x="3526908" y="3379803"/>
                    <a:pt x="3126143" y="3780567"/>
                  </a:cubicBezTo>
                  <a:lnTo>
                    <a:pt x="3117816" y="3788135"/>
                  </a:lnTo>
                  <a:lnTo>
                    <a:pt x="2968876" y="3652768"/>
                  </a:lnTo>
                  <a:cubicBezTo>
                    <a:pt x="2586061" y="3336842"/>
                    <a:pt x="2095284" y="3147060"/>
                    <a:pt x="1560181" y="3147060"/>
                  </a:cubicBezTo>
                  <a:cubicBezTo>
                    <a:pt x="1025078" y="3147060"/>
                    <a:pt x="534301" y="3336842"/>
                    <a:pt x="151486" y="3652768"/>
                  </a:cubicBezTo>
                  <a:lnTo>
                    <a:pt x="2546" y="3788135"/>
                  </a:lnTo>
                  <a:lnTo>
                    <a:pt x="0" y="3785821"/>
                  </a:lnTo>
                  <a:lnTo>
                    <a:pt x="5780" y="3780567"/>
                  </a:lnTo>
                  <a:cubicBezTo>
                    <a:pt x="406545" y="3379803"/>
                    <a:pt x="654423" y="2826152"/>
                    <a:pt x="654423" y="2214605"/>
                  </a:cubicBezTo>
                  <a:cubicBezTo>
                    <a:pt x="654423" y="1603059"/>
                    <a:pt x="406545" y="1049407"/>
                    <a:pt x="5780" y="648643"/>
                  </a:cubicBezTo>
                  <a:lnTo>
                    <a:pt x="0" y="643389"/>
                  </a:lnTo>
                  <a:lnTo>
                    <a:pt x="151486" y="505708"/>
                  </a:lnTo>
                  <a:cubicBezTo>
                    <a:pt x="534301" y="189782"/>
                    <a:pt x="1025078" y="0"/>
                    <a:pt x="1560181" y="0"/>
                  </a:cubicBezTo>
                  <a:close/>
                </a:path>
              </a:pathLst>
            </a:cu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79C26C3-38AA-48AA-B5E6-A452F1641062}"/>
                </a:ext>
              </a:extLst>
            </p:cNvPr>
            <p:cNvSpPr/>
            <p:nvPr/>
          </p:nvSpPr>
          <p:spPr>
            <a:xfrm>
              <a:off x="1801523" y="3805716"/>
              <a:ext cx="1839625" cy="1846131"/>
            </a:xfrm>
            <a:custGeom>
              <a:avLst/>
              <a:gdLst>
                <a:gd name="connsiteX0" fmla="*/ 656970 w 3774787"/>
                <a:gd name="connsiteY0" fmla="*/ 0 h 3788135"/>
                <a:gd name="connsiteX1" fmla="*/ 805910 w 3774787"/>
                <a:gd name="connsiteY1" fmla="*/ 135367 h 3788135"/>
                <a:gd name="connsiteX2" fmla="*/ 2214605 w 3774787"/>
                <a:gd name="connsiteY2" fmla="*/ 641075 h 3788135"/>
                <a:gd name="connsiteX3" fmla="*/ 3623300 w 3774787"/>
                <a:gd name="connsiteY3" fmla="*/ 135367 h 3788135"/>
                <a:gd name="connsiteX4" fmla="*/ 3772240 w 3774787"/>
                <a:gd name="connsiteY4" fmla="*/ 0 h 3788135"/>
                <a:gd name="connsiteX5" fmla="*/ 3774787 w 3774787"/>
                <a:gd name="connsiteY5" fmla="*/ 2315 h 3788135"/>
                <a:gd name="connsiteX6" fmla="*/ 3769006 w 3774787"/>
                <a:gd name="connsiteY6" fmla="*/ 7568 h 3788135"/>
                <a:gd name="connsiteX7" fmla="*/ 3120363 w 3774787"/>
                <a:gd name="connsiteY7" fmla="*/ 1573530 h 3788135"/>
                <a:gd name="connsiteX8" fmla="*/ 3769006 w 3774787"/>
                <a:gd name="connsiteY8" fmla="*/ 3139492 h 3788135"/>
                <a:gd name="connsiteX9" fmla="*/ 3774787 w 3774787"/>
                <a:gd name="connsiteY9" fmla="*/ 3144746 h 3788135"/>
                <a:gd name="connsiteX10" fmla="*/ 3623300 w 3774787"/>
                <a:gd name="connsiteY10" fmla="*/ 3282427 h 3788135"/>
                <a:gd name="connsiteX11" fmla="*/ 2214605 w 3774787"/>
                <a:gd name="connsiteY11" fmla="*/ 3788135 h 3788135"/>
                <a:gd name="connsiteX12" fmla="*/ 0 w 3774787"/>
                <a:gd name="connsiteY12" fmla="*/ 1573530 h 3788135"/>
                <a:gd name="connsiteX13" fmla="*/ 648643 w 3774787"/>
                <a:gd name="connsiteY13" fmla="*/ 7568 h 3788135"/>
                <a:gd name="connsiteX14" fmla="*/ 656970 w 3774787"/>
                <a:gd name="connsiteY14" fmla="*/ 0 h 37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4787" h="3788135">
                  <a:moveTo>
                    <a:pt x="656970" y="0"/>
                  </a:moveTo>
                  <a:lnTo>
                    <a:pt x="805910" y="135367"/>
                  </a:lnTo>
                  <a:cubicBezTo>
                    <a:pt x="1188725" y="451294"/>
                    <a:pt x="1679502" y="641075"/>
                    <a:pt x="2214605" y="641075"/>
                  </a:cubicBezTo>
                  <a:cubicBezTo>
                    <a:pt x="2749708" y="641075"/>
                    <a:pt x="3240486" y="451294"/>
                    <a:pt x="3623300" y="135367"/>
                  </a:cubicBezTo>
                  <a:lnTo>
                    <a:pt x="3772240" y="0"/>
                  </a:lnTo>
                  <a:lnTo>
                    <a:pt x="3774787" y="2315"/>
                  </a:lnTo>
                  <a:lnTo>
                    <a:pt x="3769006" y="7568"/>
                  </a:lnTo>
                  <a:cubicBezTo>
                    <a:pt x="3368241" y="408332"/>
                    <a:pt x="3120363" y="961984"/>
                    <a:pt x="3120363" y="1573530"/>
                  </a:cubicBezTo>
                  <a:cubicBezTo>
                    <a:pt x="3120363" y="2185077"/>
                    <a:pt x="3368241" y="2738728"/>
                    <a:pt x="3769006" y="3139492"/>
                  </a:cubicBezTo>
                  <a:lnTo>
                    <a:pt x="3774787" y="3144746"/>
                  </a:lnTo>
                  <a:lnTo>
                    <a:pt x="3623300" y="3282427"/>
                  </a:lnTo>
                  <a:cubicBezTo>
                    <a:pt x="3240486" y="3598353"/>
                    <a:pt x="2749708" y="3788135"/>
                    <a:pt x="2214605" y="3788135"/>
                  </a:cubicBezTo>
                  <a:cubicBezTo>
                    <a:pt x="991512" y="3788135"/>
                    <a:pt x="0" y="2796623"/>
                    <a:pt x="0" y="1573530"/>
                  </a:cubicBezTo>
                  <a:cubicBezTo>
                    <a:pt x="0" y="961984"/>
                    <a:pt x="247878" y="408332"/>
                    <a:pt x="648643" y="7568"/>
                  </a:cubicBezTo>
                  <a:lnTo>
                    <a:pt x="656970" y="0"/>
                  </a:lnTo>
                  <a:close/>
                </a:path>
              </a:pathLst>
            </a:cu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1D71F52-3C90-4ACD-8EC2-9012D97430A1}"/>
                </a:ext>
              </a:extLst>
            </p:cNvPr>
            <p:cNvSpPr/>
            <p:nvPr/>
          </p:nvSpPr>
          <p:spPr>
            <a:xfrm>
              <a:off x="3641148" y="3805716"/>
              <a:ext cx="1839625" cy="1846131"/>
            </a:xfrm>
            <a:custGeom>
              <a:avLst/>
              <a:gdLst>
                <a:gd name="connsiteX0" fmla="*/ 2546 w 3774786"/>
                <a:gd name="connsiteY0" fmla="*/ 0 h 3788135"/>
                <a:gd name="connsiteX1" fmla="*/ 151486 w 3774786"/>
                <a:gd name="connsiteY1" fmla="*/ 135367 h 3788135"/>
                <a:gd name="connsiteX2" fmla="*/ 1560181 w 3774786"/>
                <a:gd name="connsiteY2" fmla="*/ 641075 h 3788135"/>
                <a:gd name="connsiteX3" fmla="*/ 2968876 w 3774786"/>
                <a:gd name="connsiteY3" fmla="*/ 135367 h 3788135"/>
                <a:gd name="connsiteX4" fmla="*/ 3117816 w 3774786"/>
                <a:gd name="connsiteY4" fmla="*/ 0 h 3788135"/>
                <a:gd name="connsiteX5" fmla="*/ 3126143 w 3774786"/>
                <a:gd name="connsiteY5" fmla="*/ 7568 h 3788135"/>
                <a:gd name="connsiteX6" fmla="*/ 3774786 w 3774786"/>
                <a:gd name="connsiteY6" fmla="*/ 1573530 h 3788135"/>
                <a:gd name="connsiteX7" fmla="*/ 1560181 w 3774786"/>
                <a:gd name="connsiteY7" fmla="*/ 3788135 h 3788135"/>
                <a:gd name="connsiteX8" fmla="*/ 151486 w 3774786"/>
                <a:gd name="connsiteY8" fmla="*/ 3282427 h 3788135"/>
                <a:gd name="connsiteX9" fmla="*/ 0 w 3774786"/>
                <a:gd name="connsiteY9" fmla="*/ 3144746 h 3788135"/>
                <a:gd name="connsiteX10" fmla="*/ 5780 w 3774786"/>
                <a:gd name="connsiteY10" fmla="*/ 3139492 h 3788135"/>
                <a:gd name="connsiteX11" fmla="*/ 654423 w 3774786"/>
                <a:gd name="connsiteY11" fmla="*/ 1573530 h 3788135"/>
                <a:gd name="connsiteX12" fmla="*/ 5780 w 3774786"/>
                <a:gd name="connsiteY12" fmla="*/ 7568 h 3788135"/>
                <a:gd name="connsiteX13" fmla="*/ 0 w 3774786"/>
                <a:gd name="connsiteY13" fmla="*/ 2315 h 3788135"/>
                <a:gd name="connsiteX14" fmla="*/ 2546 w 3774786"/>
                <a:gd name="connsiteY14" fmla="*/ 0 h 378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4786" h="3788135">
                  <a:moveTo>
                    <a:pt x="2546" y="0"/>
                  </a:moveTo>
                  <a:lnTo>
                    <a:pt x="151486" y="135367"/>
                  </a:lnTo>
                  <a:cubicBezTo>
                    <a:pt x="534301" y="451294"/>
                    <a:pt x="1025078" y="641075"/>
                    <a:pt x="1560181" y="641075"/>
                  </a:cubicBezTo>
                  <a:cubicBezTo>
                    <a:pt x="2095284" y="641075"/>
                    <a:pt x="2586061" y="451294"/>
                    <a:pt x="2968876" y="135367"/>
                  </a:cubicBezTo>
                  <a:lnTo>
                    <a:pt x="3117816" y="0"/>
                  </a:lnTo>
                  <a:lnTo>
                    <a:pt x="3126143" y="7568"/>
                  </a:lnTo>
                  <a:cubicBezTo>
                    <a:pt x="3526908" y="408332"/>
                    <a:pt x="3774786" y="961984"/>
                    <a:pt x="3774786" y="1573530"/>
                  </a:cubicBezTo>
                  <a:cubicBezTo>
                    <a:pt x="3774786" y="2796623"/>
                    <a:pt x="2783274" y="3788135"/>
                    <a:pt x="1560181" y="3788135"/>
                  </a:cubicBezTo>
                  <a:cubicBezTo>
                    <a:pt x="1025078" y="3788135"/>
                    <a:pt x="534301" y="3598353"/>
                    <a:pt x="151486" y="3282427"/>
                  </a:cubicBezTo>
                  <a:lnTo>
                    <a:pt x="0" y="3144746"/>
                  </a:lnTo>
                  <a:lnTo>
                    <a:pt x="5780" y="3139492"/>
                  </a:lnTo>
                  <a:cubicBezTo>
                    <a:pt x="406545" y="2738728"/>
                    <a:pt x="654423" y="2185077"/>
                    <a:pt x="654423" y="1573530"/>
                  </a:cubicBezTo>
                  <a:cubicBezTo>
                    <a:pt x="654423" y="961984"/>
                    <a:pt x="406545" y="408332"/>
                    <a:pt x="5780" y="7568"/>
                  </a:cubicBezTo>
                  <a:lnTo>
                    <a:pt x="0" y="231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610" tIns="54610" rIns="54610" bIns="54610" rtlCol="0" anchor="ctr">
              <a:noAutofit/>
            </a:bodyPr>
            <a:lstStyle/>
            <a:p>
              <a:pPr algn="l"/>
              <a:endParaRPr lang="en-GB" sz="1500" err="1">
                <a:solidFill>
                  <a:schemeClr val="bg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BA81C77-14EA-4131-8924-56172F39BBBB}"/>
                </a:ext>
              </a:extLst>
            </p:cNvPr>
            <p:cNvSpPr txBox="1"/>
            <p:nvPr/>
          </p:nvSpPr>
          <p:spPr>
            <a:xfrm>
              <a:off x="2282065" y="2761116"/>
              <a:ext cx="1107124" cy="742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Perception &amp; importance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D0E2465-F1B3-4EF6-987D-96A6C311977A}"/>
                </a:ext>
              </a:extLst>
            </p:cNvPr>
            <p:cNvSpPr txBox="1"/>
            <p:nvPr/>
          </p:nvSpPr>
          <p:spPr>
            <a:xfrm>
              <a:off x="3917898" y="2855737"/>
              <a:ext cx="1269429" cy="4881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</a:t>
              </a:r>
              <a:r>
                <a:rPr lang="en-GB" sz="1500" b="1">
                  <a:solidFill>
                    <a:schemeClr val="bg1"/>
                  </a:solidFill>
                  <a:latin typeface="Arial"/>
                </a:rPr>
                <a:t>t on </a:t>
              </a:r>
              <a:r>
                <a:rPr lang="en-GB" sz="1500" b="1" err="1">
                  <a:solidFill>
                    <a:schemeClr val="bg1"/>
                  </a:solidFill>
                  <a:latin typeface="Arial"/>
                </a:rPr>
                <a:t>i</a:t>
              </a:r>
              <a:r>
                <a:rPr kumimoji="0" lang="en-GB" sz="15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nvestments</a:t>
              </a:r>
              <a:endPara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810EE4A-3F81-4800-B112-20B76524C54C}"/>
                </a:ext>
              </a:extLst>
            </p:cNvPr>
            <p:cNvSpPr txBox="1"/>
            <p:nvPr/>
          </p:nvSpPr>
          <p:spPr>
            <a:xfrm>
              <a:off x="2010489" y="4258245"/>
              <a:ext cx="1217088" cy="4881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Possible measures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FA37CA2-D802-437E-B134-30CF4E04CF0B}"/>
                </a:ext>
              </a:extLst>
            </p:cNvPr>
            <p:cNvSpPr txBox="1"/>
            <p:nvPr/>
          </p:nvSpPr>
          <p:spPr>
            <a:xfrm>
              <a:off x="3926325" y="4297549"/>
              <a:ext cx="1407255" cy="4881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Impact on employment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D74E8C-0379-DD86-BB4F-E798797B99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07315" y="4818376"/>
              <a:ext cx="275662" cy="501595"/>
              <a:chOff x="9459913" y="1701800"/>
              <a:chExt cx="404813" cy="736600"/>
            </a:xfrm>
          </p:grpSpPr>
          <p:sp>
            <p:nvSpPr>
              <p:cNvPr id="11" name="Rectangle 234">
                <a:extLst>
                  <a:ext uri="{FF2B5EF4-FFF2-40B4-BE49-F238E27FC236}">
                    <a16:creationId xmlns:a16="http://schemas.microsoft.com/office/drawing/2014/main" id="{258FBD60-DC95-F42F-A95B-6BB6084A2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9913" y="2308225"/>
                <a:ext cx="133350" cy="130175"/>
              </a:xfrm>
              <a:prstGeom prst="rect">
                <a:avLst/>
              </a:pr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35">
                <a:extLst>
                  <a:ext uri="{FF2B5EF4-FFF2-40B4-BE49-F238E27FC236}">
                    <a16:creationId xmlns:a16="http://schemas.microsoft.com/office/drawing/2014/main" id="{E1D577BC-BA0C-3494-BB30-D1FBE7A85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2138" y="2266950"/>
                <a:ext cx="88900" cy="41275"/>
              </a:xfrm>
              <a:custGeom>
                <a:avLst/>
                <a:gdLst>
                  <a:gd name="T0" fmla="*/ 28 w 28"/>
                  <a:gd name="T1" fmla="*/ 13 h 13"/>
                  <a:gd name="T2" fmla="*/ 22 w 28"/>
                  <a:gd name="T3" fmla="*/ 13 h 13"/>
                  <a:gd name="T4" fmla="*/ 22 w 28"/>
                  <a:gd name="T5" fmla="*/ 6 h 13"/>
                  <a:gd name="T6" fmla="*/ 6 w 28"/>
                  <a:gd name="T7" fmla="*/ 6 h 13"/>
                  <a:gd name="T8" fmla="*/ 6 w 28"/>
                  <a:gd name="T9" fmla="*/ 13 h 13"/>
                  <a:gd name="T10" fmla="*/ 0 w 28"/>
                  <a:gd name="T11" fmla="*/ 13 h 13"/>
                  <a:gd name="T12" fmla="*/ 0 w 28"/>
                  <a:gd name="T13" fmla="*/ 5 h 13"/>
                  <a:gd name="T14" fmla="*/ 5 w 28"/>
                  <a:gd name="T15" fmla="*/ 0 h 13"/>
                  <a:gd name="T16" fmla="*/ 22 w 28"/>
                  <a:gd name="T17" fmla="*/ 0 h 13"/>
                  <a:gd name="T18" fmla="*/ 28 w 28"/>
                  <a:gd name="T19" fmla="*/ 5 h 13"/>
                  <a:gd name="T20" fmla="*/ 28 w 28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3">
                    <a:moveTo>
                      <a:pt x="28" y="13"/>
                    </a:move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8" y="2"/>
                      <a:pt x="28" y="5"/>
                    </a:cubicBezTo>
                    <a:lnTo>
                      <a:pt x="28" y="13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236">
                <a:extLst>
                  <a:ext uri="{FF2B5EF4-FFF2-40B4-BE49-F238E27FC236}">
                    <a16:creationId xmlns:a16="http://schemas.microsoft.com/office/drawing/2014/main" id="{A9EFB633-66A0-BD22-AC5B-762CB6952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4863" y="1701800"/>
                <a:ext cx="104775" cy="104775"/>
              </a:xfrm>
              <a:prstGeom prst="ellipse">
                <a:avLst/>
              </a:pr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37">
                <a:extLst>
                  <a:ext uri="{FF2B5EF4-FFF2-40B4-BE49-F238E27FC236}">
                    <a16:creationId xmlns:a16="http://schemas.microsoft.com/office/drawing/2014/main" id="{43A98764-35C2-D53F-3747-F82CBA255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8188" y="1819275"/>
                <a:ext cx="236538" cy="619125"/>
              </a:xfrm>
              <a:custGeom>
                <a:avLst/>
                <a:gdLst>
                  <a:gd name="T0" fmla="*/ 58 w 75"/>
                  <a:gd name="T1" fmla="*/ 0 h 195"/>
                  <a:gd name="T2" fmla="*/ 50 w 75"/>
                  <a:gd name="T3" fmla="*/ 0 h 195"/>
                  <a:gd name="T4" fmla="*/ 38 w 75"/>
                  <a:gd name="T5" fmla="*/ 34 h 195"/>
                  <a:gd name="T6" fmla="*/ 25 w 75"/>
                  <a:gd name="T7" fmla="*/ 0 h 195"/>
                  <a:gd name="T8" fmla="*/ 17 w 75"/>
                  <a:gd name="T9" fmla="*/ 0 h 195"/>
                  <a:gd name="T10" fmla="*/ 0 w 75"/>
                  <a:gd name="T11" fmla="*/ 17 h 195"/>
                  <a:gd name="T12" fmla="*/ 0 w 75"/>
                  <a:gd name="T13" fmla="*/ 96 h 195"/>
                  <a:gd name="T14" fmla="*/ 17 w 75"/>
                  <a:gd name="T15" fmla="*/ 96 h 195"/>
                  <a:gd name="T16" fmla="*/ 25 w 75"/>
                  <a:gd name="T17" fmla="*/ 195 h 195"/>
                  <a:gd name="T18" fmla="*/ 50 w 75"/>
                  <a:gd name="T19" fmla="*/ 195 h 195"/>
                  <a:gd name="T20" fmla="*/ 58 w 75"/>
                  <a:gd name="T21" fmla="*/ 96 h 195"/>
                  <a:gd name="T22" fmla="*/ 75 w 75"/>
                  <a:gd name="T23" fmla="*/ 96 h 195"/>
                  <a:gd name="T24" fmla="*/ 75 w 75"/>
                  <a:gd name="T25" fmla="*/ 17 h 195"/>
                  <a:gd name="T26" fmla="*/ 58 w 75"/>
                  <a:gd name="T2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95">
                    <a:moveTo>
                      <a:pt x="5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25" y="195"/>
                      <a:pt x="25" y="195"/>
                      <a:pt x="25" y="195"/>
                    </a:cubicBezTo>
                    <a:cubicBezTo>
                      <a:pt x="50" y="195"/>
                      <a:pt x="50" y="195"/>
                      <a:pt x="50" y="195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75" y="96"/>
                      <a:pt x="75" y="96"/>
                      <a:pt x="75" y="96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8"/>
                      <a:pt x="67" y="0"/>
                      <a:pt x="58" y="0"/>
                    </a:cubicBezTo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AE287F-D2E1-E678-193D-254213AA9E45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40606" y="2353114"/>
              <a:ext cx="409080" cy="409080"/>
              <a:chOff x="8255000" y="2497138"/>
              <a:chExt cx="739775" cy="760413"/>
            </a:xfrm>
          </p:grpSpPr>
          <p:sp>
            <p:nvSpPr>
              <p:cNvPr id="16" name="Freeform 27">
                <a:extLst>
                  <a:ext uri="{FF2B5EF4-FFF2-40B4-BE49-F238E27FC236}">
                    <a16:creationId xmlns:a16="http://schemas.microsoft.com/office/drawing/2014/main" id="{38138C85-2B10-05B5-62AA-A547D14E71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2497138"/>
                <a:ext cx="419100" cy="479425"/>
              </a:xfrm>
              <a:custGeom>
                <a:avLst/>
                <a:gdLst>
                  <a:gd name="T0" fmla="*/ 56 w 111"/>
                  <a:gd name="T1" fmla="*/ 17 h 127"/>
                  <a:gd name="T2" fmla="*/ 94 w 111"/>
                  <a:gd name="T3" fmla="*/ 56 h 127"/>
                  <a:gd name="T4" fmla="*/ 56 w 111"/>
                  <a:gd name="T5" fmla="*/ 94 h 127"/>
                  <a:gd name="T6" fmla="*/ 17 w 111"/>
                  <a:gd name="T7" fmla="*/ 56 h 127"/>
                  <a:gd name="T8" fmla="*/ 56 w 111"/>
                  <a:gd name="T9" fmla="*/ 17 h 127"/>
                  <a:gd name="T10" fmla="*/ 92 w 111"/>
                  <a:gd name="T11" fmla="*/ 20 h 127"/>
                  <a:gd name="T12" fmla="*/ 20 w 111"/>
                  <a:gd name="T13" fmla="*/ 20 h 127"/>
                  <a:gd name="T14" fmla="*/ 20 w 111"/>
                  <a:gd name="T15" fmla="*/ 92 h 127"/>
                  <a:gd name="T16" fmla="*/ 56 w 111"/>
                  <a:gd name="T17" fmla="*/ 127 h 127"/>
                  <a:gd name="T18" fmla="*/ 92 w 111"/>
                  <a:gd name="T19" fmla="*/ 92 h 127"/>
                  <a:gd name="T20" fmla="*/ 92 w 111"/>
                  <a:gd name="T21" fmla="*/ 2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27">
                    <a:moveTo>
                      <a:pt x="56" y="17"/>
                    </a:moveTo>
                    <a:cubicBezTo>
                      <a:pt x="77" y="17"/>
                      <a:pt x="94" y="35"/>
                      <a:pt x="94" y="56"/>
                    </a:cubicBezTo>
                    <a:cubicBezTo>
                      <a:pt x="94" y="77"/>
                      <a:pt x="77" y="94"/>
                      <a:pt x="56" y="94"/>
                    </a:cubicBezTo>
                    <a:cubicBezTo>
                      <a:pt x="34" y="94"/>
                      <a:pt x="17" y="77"/>
                      <a:pt x="17" y="56"/>
                    </a:cubicBezTo>
                    <a:cubicBezTo>
                      <a:pt x="17" y="35"/>
                      <a:pt x="34" y="17"/>
                      <a:pt x="56" y="17"/>
                    </a:cubicBezTo>
                    <a:close/>
                    <a:moveTo>
                      <a:pt x="92" y="20"/>
                    </a:moveTo>
                    <a:cubicBezTo>
                      <a:pt x="72" y="0"/>
                      <a:pt x="40" y="0"/>
                      <a:pt x="20" y="20"/>
                    </a:cubicBezTo>
                    <a:cubicBezTo>
                      <a:pt x="0" y="40"/>
                      <a:pt x="0" y="72"/>
                      <a:pt x="20" y="92"/>
                    </a:cubicBezTo>
                    <a:cubicBezTo>
                      <a:pt x="56" y="127"/>
                      <a:pt x="56" y="127"/>
                      <a:pt x="56" y="127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111" y="72"/>
                      <a:pt x="111" y="40"/>
                      <a:pt x="92" y="20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8">
                <a:extLst>
                  <a:ext uri="{FF2B5EF4-FFF2-40B4-BE49-F238E27FC236}">
                    <a16:creationId xmlns:a16="http://schemas.microsoft.com/office/drawing/2014/main" id="{878708F8-735B-B087-B472-9D47BD616C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67738" y="2595563"/>
                <a:ext cx="114300" cy="211138"/>
              </a:xfrm>
              <a:custGeom>
                <a:avLst/>
                <a:gdLst>
                  <a:gd name="T0" fmla="*/ 17 w 30"/>
                  <a:gd name="T1" fmla="*/ 56 h 56"/>
                  <a:gd name="T2" fmla="*/ 17 w 30"/>
                  <a:gd name="T3" fmla="*/ 50 h 56"/>
                  <a:gd name="T4" fmla="*/ 26 w 30"/>
                  <a:gd name="T5" fmla="*/ 45 h 56"/>
                  <a:gd name="T6" fmla="*/ 30 w 30"/>
                  <a:gd name="T7" fmla="*/ 36 h 56"/>
                  <a:gd name="T8" fmla="*/ 27 w 30"/>
                  <a:gd name="T9" fmla="*/ 28 h 56"/>
                  <a:gd name="T10" fmla="*/ 17 w 30"/>
                  <a:gd name="T11" fmla="*/ 22 h 56"/>
                  <a:gd name="T12" fmla="*/ 17 w 30"/>
                  <a:gd name="T13" fmla="*/ 10 h 56"/>
                  <a:gd name="T14" fmla="*/ 21 w 30"/>
                  <a:gd name="T15" fmla="*/ 15 h 56"/>
                  <a:gd name="T16" fmla="*/ 29 w 30"/>
                  <a:gd name="T17" fmla="*/ 14 h 56"/>
                  <a:gd name="T18" fmla="*/ 25 w 30"/>
                  <a:gd name="T19" fmla="*/ 7 h 56"/>
                  <a:gd name="T20" fmla="*/ 17 w 30"/>
                  <a:gd name="T21" fmla="*/ 3 h 56"/>
                  <a:gd name="T22" fmla="*/ 17 w 30"/>
                  <a:gd name="T23" fmla="*/ 0 h 56"/>
                  <a:gd name="T24" fmla="*/ 13 w 30"/>
                  <a:gd name="T25" fmla="*/ 0 h 56"/>
                  <a:gd name="T26" fmla="*/ 13 w 30"/>
                  <a:gd name="T27" fmla="*/ 3 h 56"/>
                  <a:gd name="T28" fmla="*/ 4 w 30"/>
                  <a:gd name="T29" fmla="*/ 7 h 56"/>
                  <a:gd name="T30" fmla="*/ 1 w 30"/>
                  <a:gd name="T31" fmla="*/ 16 h 56"/>
                  <a:gd name="T32" fmla="*/ 4 w 30"/>
                  <a:gd name="T33" fmla="*/ 25 h 56"/>
                  <a:gd name="T34" fmla="*/ 13 w 30"/>
                  <a:gd name="T35" fmla="*/ 30 h 56"/>
                  <a:gd name="T36" fmla="*/ 13 w 30"/>
                  <a:gd name="T37" fmla="*/ 43 h 56"/>
                  <a:gd name="T38" fmla="*/ 9 w 30"/>
                  <a:gd name="T39" fmla="*/ 40 h 56"/>
                  <a:gd name="T40" fmla="*/ 8 w 30"/>
                  <a:gd name="T41" fmla="*/ 36 h 56"/>
                  <a:gd name="T42" fmla="*/ 0 w 30"/>
                  <a:gd name="T43" fmla="*/ 37 h 56"/>
                  <a:gd name="T44" fmla="*/ 4 w 30"/>
                  <a:gd name="T45" fmla="*/ 46 h 56"/>
                  <a:gd name="T46" fmla="*/ 13 w 30"/>
                  <a:gd name="T47" fmla="*/ 50 h 56"/>
                  <a:gd name="T48" fmla="*/ 13 w 30"/>
                  <a:gd name="T49" fmla="*/ 56 h 56"/>
                  <a:gd name="T50" fmla="*/ 17 w 30"/>
                  <a:gd name="T51" fmla="*/ 56 h 56"/>
                  <a:gd name="T52" fmla="*/ 17 w 30"/>
                  <a:gd name="T53" fmla="*/ 31 h 56"/>
                  <a:gd name="T54" fmla="*/ 21 w 30"/>
                  <a:gd name="T55" fmla="*/ 33 h 56"/>
                  <a:gd name="T56" fmla="*/ 22 w 30"/>
                  <a:gd name="T57" fmla="*/ 37 h 56"/>
                  <a:gd name="T58" fmla="*/ 21 w 30"/>
                  <a:gd name="T59" fmla="*/ 41 h 56"/>
                  <a:gd name="T60" fmla="*/ 17 w 30"/>
                  <a:gd name="T61" fmla="*/ 43 h 56"/>
                  <a:gd name="T62" fmla="*/ 17 w 30"/>
                  <a:gd name="T63" fmla="*/ 31 h 56"/>
                  <a:gd name="T64" fmla="*/ 10 w 30"/>
                  <a:gd name="T65" fmla="*/ 19 h 56"/>
                  <a:gd name="T66" fmla="*/ 9 w 30"/>
                  <a:gd name="T67" fmla="*/ 16 h 56"/>
                  <a:gd name="T68" fmla="*/ 10 w 30"/>
                  <a:gd name="T69" fmla="*/ 12 h 56"/>
                  <a:gd name="T70" fmla="*/ 13 w 30"/>
                  <a:gd name="T71" fmla="*/ 10 h 56"/>
                  <a:gd name="T72" fmla="*/ 13 w 30"/>
                  <a:gd name="T73" fmla="*/ 21 h 56"/>
                  <a:gd name="T74" fmla="*/ 10 w 30"/>
                  <a:gd name="T75" fmla="*/ 1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" h="56">
                    <a:moveTo>
                      <a:pt x="17" y="56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21" y="50"/>
                      <a:pt x="24" y="48"/>
                      <a:pt x="26" y="45"/>
                    </a:cubicBezTo>
                    <a:cubicBezTo>
                      <a:pt x="29" y="43"/>
                      <a:pt x="30" y="40"/>
                      <a:pt x="30" y="36"/>
                    </a:cubicBezTo>
                    <a:cubicBezTo>
                      <a:pt x="30" y="33"/>
                      <a:pt x="29" y="30"/>
                      <a:pt x="27" y="28"/>
                    </a:cubicBezTo>
                    <a:cubicBezTo>
                      <a:pt x="25" y="26"/>
                      <a:pt x="22" y="24"/>
                      <a:pt x="17" y="22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1"/>
                      <a:pt x="20" y="13"/>
                      <a:pt x="21" y="15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1"/>
                      <a:pt x="27" y="9"/>
                      <a:pt x="25" y="7"/>
                    </a:cubicBezTo>
                    <a:cubicBezTo>
                      <a:pt x="23" y="5"/>
                      <a:pt x="20" y="4"/>
                      <a:pt x="17" y="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9" y="4"/>
                      <a:pt x="6" y="5"/>
                      <a:pt x="4" y="7"/>
                    </a:cubicBezTo>
                    <a:cubicBezTo>
                      <a:pt x="2" y="10"/>
                      <a:pt x="1" y="13"/>
                      <a:pt x="1" y="16"/>
                    </a:cubicBezTo>
                    <a:cubicBezTo>
                      <a:pt x="1" y="19"/>
                      <a:pt x="2" y="22"/>
                      <a:pt x="4" y="25"/>
                    </a:cubicBezTo>
                    <a:cubicBezTo>
                      <a:pt x="6" y="27"/>
                      <a:pt x="8" y="29"/>
                      <a:pt x="13" y="30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1" y="42"/>
                      <a:pt x="10" y="41"/>
                      <a:pt x="9" y="40"/>
                    </a:cubicBezTo>
                    <a:cubicBezTo>
                      <a:pt x="9" y="39"/>
                      <a:pt x="8" y="38"/>
                      <a:pt x="8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41"/>
                      <a:pt x="2" y="44"/>
                      <a:pt x="4" y="46"/>
                    </a:cubicBezTo>
                    <a:cubicBezTo>
                      <a:pt x="6" y="48"/>
                      <a:pt x="9" y="50"/>
                      <a:pt x="13" y="50"/>
                    </a:cubicBezTo>
                    <a:cubicBezTo>
                      <a:pt x="13" y="56"/>
                      <a:pt x="13" y="56"/>
                      <a:pt x="13" y="56"/>
                    </a:cubicBezTo>
                    <a:lnTo>
                      <a:pt x="17" y="56"/>
                    </a:lnTo>
                    <a:close/>
                    <a:moveTo>
                      <a:pt x="17" y="31"/>
                    </a:moveTo>
                    <a:cubicBezTo>
                      <a:pt x="19" y="32"/>
                      <a:pt x="20" y="32"/>
                      <a:pt x="21" y="33"/>
                    </a:cubicBezTo>
                    <a:cubicBezTo>
                      <a:pt x="22" y="34"/>
                      <a:pt x="22" y="36"/>
                      <a:pt x="22" y="37"/>
                    </a:cubicBezTo>
                    <a:cubicBezTo>
                      <a:pt x="22" y="39"/>
                      <a:pt x="22" y="40"/>
                      <a:pt x="21" y="41"/>
                    </a:cubicBezTo>
                    <a:cubicBezTo>
                      <a:pt x="20" y="42"/>
                      <a:pt x="19" y="43"/>
                      <a:pt x="17" y="43"/>
                    </a:cubicBezTo>
                    <a:lnTo>
                      <a:pt x="17" y="31"/>
                    </a:lnTo>
                    <a:close/>
                    <a:moveTo>
                      <a:pt x="10" y="19"/>
                    </a:moveTo>
                    <a:cubicBezTo>
                      <a:pt x="9" y="18"/>
                      <a:pt x="9" y="17"/>
                      <a:pt x="9" y="16"/>
                    </a:cubicBezTo>
                    <a:cubicBezTo>
                      <a:pt x="9" y="14"/>
                      <a:pt x="9" y="13"/>
                      <a:pt x="10" y="12"/>
                    </a:cubicBezTo>
                    <a:cubicBezTo>
                      <a:pt x="10" y="11"/>
                      <a:pt x="11" y="11"/>
                      <a:pt x="13" y="1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1" y="20"/>
                      <a:pt x="10" y="20"/>
                      <a:pt x="10" y="19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9">
                <a:extLst>
                  <a:ext uri="{FF2B5EF4-FFF2-40B4-BE49-F238E27FC236}">
                    <a16:creationId xmlns:a16="http://schemas.microsoft.com/office/drawing/2014/main" id="{E99F312C-39D5-EBBF-7DCE-80EBE9813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00" y="3116263"/>
                <a:ext cx="739775" cy="141288"/>
              </a:xfrm>
              <a:custGeom>
                <a:avLst/>
                <a:gdLst>
                  <a:gd name="T0" fmla="*/ 309 w 466"/>
                  <a:gd name="T1" fmla="*/ 67 h 89"/>
                  <a:gd name="T2" fmla="*/ 302 w 466"/>
                  <a:gd name="T3" fmla="*/ 70 h 89"/>
                  <a:gd name="T4" fmla="*/ 295 w 466"/>
                  <a:gd name="T5" fmla="*/ 67 h 89"/>
                  <a:gd name="T6" fmla="*/ 140 w 466"/>
                  <a:gd name="T7" fmla="*/ 0 h 89"/>
                  <a:gd name="T8" fmla="*/ 15 w 466"/>
                  <a:gd name="T9" fmla="*/ 55 h 89"/>
                  <a:gd name="T10" fmla="*/ 0 w 466"/>
                  <a:gd name="T11" fmla="*/ 79 h 89"/>
                  <a:gd name="T12" fmla="*/ 138 w 466"/>
                  <a:gd name="T13" fmla="*/ 17 h 89"/>
                  <a:gd name="T14" fmla="*/ 302 w 466"/>
                  <a:gd name="T15" fmla="*/ 89 h 89"/>
                  <a:gd name="T16" fmla="*/ 466 w 466"/>
                  <a:gd name="T17" fmla="*/ 20 h 89"/>
                  <a:gd name="T18" fmla="*/ 456 w 466"/>
                  <a:gd name="T19" fmla="*/ 5 h 89"/>
                  <a:gd name="T20" fmla="*/ 309 w 466"/>
                  <a:gd name="T21" fmla="*/ 67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6" h="89">
                    <a:moveTo>
                      <a:pt x="309" y="67"/>
                    </a:moveTo>
                    <a:lnTo>
                      <a:pt x="302" y="70"/>
                    </a:lnTo>
                    <a:lnTo>
                      <a:pt x="295" y="67"/>
                    </a:lnTo>
                    <a:lnTo>
                      <a:pt x="140" y="0"/>
                    </a:lnTo>
                    <a:lnTo>
                      <a:pt x="15" y="55"/>
                    </a:lnTo>
                    <a:lnTo>
                      <a:pt x="0" y="79"/>
                    </a:lnTo>
                    <a:lnTo>
                      <a:pt x="138" y="17"/>
                    </a:lnTo>
                    <a:lnTo>
                      <a:pt x="302" y="89"/>
                    </a:lnTo>
                    <a:lnTo>
                      <a:pt x="466" y="20"/>
                    </a:lnTo>
                    <a:lnTo>
                      <a:pt x="456" y="5"/>
                    </a:lnTo>
                    <a:lnTo>
                      <a:pt x="309" y="67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0">
                <a:extLst>
                  <a:ext uri="{FF2B5EF4-FFF2-40B4-BE49-F238E27FC236}">
                    <a16:creationId xmlns:a16="http://schemas.microsoft.com/office/drawing/2014/main" id="{4324F4A2-E8D2-F2A5-3B8D-A1113D202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4075" y="2905125"/>
                <a:ext cx="249238" cy="290513"/>
              </a:xfrm>
              <a:custGeom>
                <a:avLst/>
                <a:gdLst>
                  <a:gd name="T0" fmla="*/ 135 w 157"/>
                  <a:gd name="T1" fmla="*/ 26 h 183"/>
                  <a:gd name="T2" fmla="*/ 104 w 157"/>
                  <a:gd name="T3" fmla="*/ 57 h 183"/>
                  <a:gd name="T4" fmla="*/ 95 w 157"/>
                  <a:gd name="T5" fmla="*/ 67 h 183"/>
                  <a:gd name="T6" fmla="*/ 83 w 157"/>
                  <a:gd name="T7" fmla="*/ 57 h 183"/>
                  <a:gd name="T8" fmla="*/ 31 w 157"/>
                  <a:gd name="T9" fmla="*/ 0 h 183"/>
                  <a:gd name="T10" fmla="*/ 0 w 157"/>
                  <a:gd name="T11" fmla="*/ 114 h 183"/>
                  <a:gd name="T12" fmla="*/ 157 w 157"/>
                  <a:gd name="T13" fmla="*/ 183 h 183"/>
                  <a:gd name="T14" fmla="*/ 135 w 157"/>
                  <a:gd name="T15" fmla="*/ 2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183">
                    <a:moveTo>
                      <a:pt x="135" y="26"/>
                    </a:moveTo>
                    <a:lnTo>
                      <a:pt x="104" y="57"/>
                    </a:lnTo>
                    <a:lnTo>
                      <a:pt x="95" y="67"/>
                    </a:lnTo>
                    <a:lnTo>
                      <a:pt x="83" y="57"/>
                    </a:lnTo>
                    <a:lnTo>
                      <a:pt x="31" y="0"/>
                    </a:lnTo>
                    <a:lnTo>
                      <a:pt x="0" y="114"/>
                    </a:lnTo>
                    <a:lnTo>
                      <a:pt x="157" y="183"/>
                    </a:lnTo>
                    <a:lnTo>
                      <a:pt x="135" y="26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1">
                <a:extLst>
                  <a:ext uri="{FF2B5EF4-FFF2-40B4-BE49-F238E27FC236}">
                    <a16:creationId xmlns:a16="http://schemas.microsoft.com/office/drawing/2014/main" id="{A15A7B00-331F-AAD7-D61B-ED5386D9D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4425" y="2874963"/>
                <a:ext cx="260350" cy="279400"/>
              </a:xfrm>
              <a:custGeom>
                <a:avLst/>
                <a:gdLst>
                  <a:gd name="T0" fmla="*/ 0 w 164"/>
                  <a:gd name="T1" fmla="*/ 31 h 176"/>
                  <a:gd name="T2" fmla="*/ 64 w 164"/>
                  <a:gd name="T3" fmla="*/ 176 h 176"/>
                  <a:gd name="T4" fmla="*/ 164 w 164"/>
                  <a:gd name="T5" fmla="*/ 133 h 176"/>
                  <a:gd name="T6" fmla="*/ 71 w 164"/>
                  <a:gd name="T7" fmla="*/ 0 h 176"/>
                  <a:gd name="T8" fmla="*/ 0 w 164"/>
                  <a:gd name="T9" fmla="*/ 3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76">
                    <a:moveTo>
                      <a:pt x="0" y="31"/>
                    </a:moveTo>
                    <a:lnTo>
                      <a:pt x="64" y="176"/>
                    </a:lnTo>
                    <a:lnTo>
                      <a:pt x="164" y="133"/>
                    </a:lnTo>
                    <a:lnTo>
                      <a:pt x="7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2">
                <a:extLst>
                  <a:ext uri="{FF2B5EF4-FFF2-40B4-BE49-F238E27FC236}">
                    <a16:creationId xmlns:a16="http://schemas.microsoft.com/office/drawing/2014/main" id="{71AA958C-3866-730C-0E46-915066B17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00" y="2897188"/>
                <a:ext cx="230188" cy="287338"/>
              </a:xfrm>
              <a:custGeom>
                <a:avLst/>
                <a:gdLst>
                  <a:gd name="T0" fmla="*/ 145 w 145"/>
                  <a:gd name="T1" fmla="*/ 0 h 181"/>
                  <a:gd name="T2" fmla="*/ 93 w 145"/>
                  <a:gd name="T3" fmla="*/ 24 h 181"/>
                  <a:gd name="T4" fmla="*/ 0 w 145"/>
                  <a:gd name="T5" fmla="*/ 181 h 181"/>
                  <a:gd name="T6" fmla="*/ 74 w 145"/>
                  <a:gd name="T7" fmla="*/ 150 h 181"/>
                  <a:gd name="T8" fmla="*/ 145 w 145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81">
                    <a:moveTo>
                      <a:pt x="145" y="0"/>
                    </a:moveTo>
                    <a:lnTo>
                      <a:pt x="93" y="24"/>
                    </a:lnTo>
                    <a:lnTo>
                      <a:pt x="0" y="181"/>
                    </a:lnTo>
                    <a:lnTo>
                      <a:pt x="74" y="150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FA63A6-845A-3360-8DCA-2041232D30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66031" y="2353899"/>
              <a:ext cx="379437" cy="407510"/>
              <a:chOff x="10445750" y="2638425"/>
              <a:chExt cx="665163" cy="714375"/>
            </a:xfrm>
          </p:grpSpPr>
          <p:sp>
            <p:nvSpPr>
              <p:cNvPr id="23" name="Freeform 269">
                <a:extLst>
                  <a:ext uri="{FF2B5EF4-FFF2-40B4-BE49-F238E27FC236}">
                    <a16:creationId xmlns:a16="http://schemas.microsoft.com/office/drawing/2014/main" id="{0BCEC508-2E0E-4C55-94AD-53E0EC5E2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8038" y="3025775"/>
                <a:ext cx="114300" cy="168275"/>
              </a:xfrm>
              <a:custGeom>
                <a:avLst/>
                <a:gdLst>
                  <a:gd name="T0" fmla="*/ 6 w 36"/>
                  <a:gd name="T1" fmla="*/ 53 h 53"/>
                  <a:gd name="T2" fmla="*/ 2 w 36"/>
                  <a:gd name="T3" fmla="*/ 52 h 53"/>
                  <a:gd name="T4" fmla="*/ 2 w 36"/>
                  <a:gd name="T5" fmla="*/ 45 h 53"/>
                  <a:gd name="T6" fmla="*/ 25 w 36"/>
                  <a:gd name="T7" fmla="*/ 5 h 53"/>
                  <a:gd name="T8" fmla="*/ 31 w 36"/>
                  <a:gd name="T9" fmla="*/ 1 h 53"/>
                  <a:gd name="T10" fmla="*/ 35 w 36"/>
                  <a:gd name="T11" fmla="*/ 7 h 53"/>
                  <a:gd name="T12" fmla="*/ 9 w 36"/>
                  <a:gd name="T13" fmla="*/ 52 h 53"/>
                  <a:gd name="T14" fmla="*/ 6 w 36"/>
                  <a:gd name="T1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53">
                    <a:moveTo>
                      <a:pt x="6" y="53"/>
                    </a:moveTo>
                    <a:cubicBezTo>
                      <a:pt x="4" y="53"/>
                      <a:pt x="3" y="53"/>
                      <a:pt x="2" y="52"/>
                    </a:cubicBezTo>
                    <a:cubicBezTo>
                      <a:pt x="0" y="50"/>
                      <a:pt x="0" y="47"/>
                      <a:pt x="2" y="45"/>
                    </a:cubicBezTo>
                    <a:cubicBezTo>
                      <a:pt x="13" y="33"/>
                      <a:pt x="21" y="20"/>
                      <a:pt x="25" y="5"/>
                    </a:cubicBezTo>
                    <a:cubicBezTo>
                      <a:pt x="26" y="2"/>
                      <a:pt x="29" y="0"/>
                      <a:pt x="31" y="1"/>
                    </a:cubicBezTo>
                    <a:cubicBezTo>
                      <a:pt x="34" y="2"/>
                      <a:pt x="36" y="5"/>
                      <a:pt x="35" y="7"/>
                    </a:cubicBezTo>
                    <a:cubicBezTo>
                      <a:pt x="30" y="24"/>
                      <a:pt x="21" y="39"/>
                      <a:pt x="9" y="52"/>
                    </a:cubicBezTo>
                    <a:cubicBezTo>
                      <a:pt x="8" y="53"/>
                      <a:pt x="7" y="53"/>
                      <a:pt x="6" y="53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70">
                <a:extLst>
                  <a:ext uri="{FF2B5EF4-FFF2-40B4-BE49-F238E27FC236}">
                    <a16:creationId xmlns:a16="http://schemas.microsoft.com/office/drawing/2014/main" id="{AE6BA1ED-C050-8FD8-2E19-695AF7961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1163" y="2638425"/>
                <a:ext cx="508000" cy="250825"/>
              </a:xfrm>
              <a:custGeom>
                <a:avLst/>
                <a:gdLst>
                  <a:gd name="T0" fmla="*/ 154 w 160"/>
                  <a:gd name="T1" fmla="*/ 79 h 79"/>
                  <a:gd name="T2" fmla="*/ 150 w 160"/>
                  <a:gd name="T3" fmla="*/ 76 h 79"/>
                  <a:gd name="T4" fmla="*/ 62 w 160"/>
                  <a:gd name="T5" fmla="*/ 10 h 79"/>
                  <a:gd name="T6" fmla="*/ 9 w 160"/>
                  <a:gd name="T7" fmla="*/ 27 h 79"/>
                  <a:gd name="T8" fmla="*/ 2 w 160"/>
                  <a:gd name="T9" fmla="*/ 26 h 79"/>
                  <a:gd name="T10" fmla="*/ 3 w 160"/>
                  <a:gd name="T11" fmla="*/ 19 h 79"/>
                  <a:gd name="T12" fmla="*/ 62 w 160"/>
                  <a:gd name="T13" fmla="*/ 0 h 79"/>
                  <a:gd name="T14" fmla="*/ 159 w 160"/>
                  <a:gd name="T15" fmla="*/ 73 h 79"/>
                  <a:gd name="T16" fmla="*/ 156 w 160"/>
                  <a:gd name="T17" fmla="*/ 79 h 79"/>
                  <a:gd name="T18" fmla="*/ 154 w 160"/>
                  <a:gd name="T1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0" h="79">
                    <a:moveTo>
                      <a:pt x="154" y="79"/>
                    </a:moveTo>
                    <a:cubicBezTo>
                      <a:pt x="152" y="79"/>
                      <a:pt x="150" y="78"/>
                      <a:pt x="150" y="76"/>
                    </a:cubicBezTo>
                    <a:cubicBezTo>
                      <a:pt x="138" y="37"/>
                      <a:pt x="102" y="10"/>
                      <a:pt x="62" y="10"/>
                    </a:cubicBezTo>
                    <a:cubicBezTo>
                      <a:pt x="42" y="10"/>
                      <a:pt x="24" y="16"/>
                      <a:pt x="9" y="27"/>
                    </a:cubicBezTo>
                    <a:cubicBezTo>
                      <a:pt x="6" y="29"/>
                      <a:pt x="3" y="28"/>
                      <a:pt x="2" y="26"/>
                    </a:cubicBezTo>
                    <a:cubicBezTo>
                      <a:pt x="0" y="24"/>
                      <a:pt x="0" y="20"/>
                      <a:pt x="3" y="19"/>
                    </a:cubicBezTo>
                    <a:cubicBezTo>
                      <a:pt x="20" y="7"/>
                      <a:pt x="40" y="0"/>
                      <a:pt x="62" y="0"/>
                    </a:cubicBezTo>
                    <a:cubicBezTo>
                      <a:pt x="106" y="0"/>
                      <a:pt x="146" y="30"/>
                      <a:pt x="159" y="73"/>
                    </a:cubicBezTo>
                    <a:cubicBezTo>
                      <a:pt x="160" y="75"/>
                      <a:pt x="159" y="78"/>
                      <a:pt x="156" y="79"/>
                    </a:cubicBezTo>
                    <a:cubicBezTo>
                      <a:pt x="155" y="79"/>
                      <a:pt x="155" y="79"/>
                      <a:pt x="154" y="79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71">
                <a:extLst>
                  <a:ext uri="{FF2B5EF4-FFF2-40B4-BE49-F238E27FC236}">
                    <a16:creationId xmlns:a16="http://schemas.microsoft.com/office/drawing/2014/main" id="{2854380D-21E5-092E-F469-0A22B04DB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0" y="2819400"/>
                <a:ext cx="112713" cy="368300"/>
              </a:xfrm>
              <a:custGeom>
                <a:avLst/>
                <a:gdLst>
                  <a:gd name="T0" fmla="*/ 30 w 36"/>
                  <a:gd name="T1" fmla="*/ 116 h 116"/>
                  <a:gd name="T2" fmla="*/ 27 w 36"/>
                  <a:gd name="T3" fmla="*/ 114 h 116"/>
                  <a:gd name="T4" fmla="*/ 0 w 36"/>
                  <a:gd name="T5" fmla="*/ 45 h 116"/>
                  <a:gd name="T6" fmla="*/ 8 w 36"/>
                  <a:gd name="T7" fmla="*/ 4 h 116"/>
                  <a:gd name="T8" fmla="*/ 15 w 36"/>
                  <a:gd name="T9" fmla="*/ 1 h 116"/>
                  <a:gd name="T10" fmla="*/ 18 w 36"/>
                  <a:gd name="T11" fmla="*/ 8 h 116"/>
                  <a:gd name="T12" fmla="*/ 10 w 36"/>
                  <a:gd name="T13" fmla="*/ 45 h 116"/>
                  <a:gd name="T14" fmla="*/ 34 w 36"/>
                  <a:gd name="T15" fmla="*/ 107 h 116"/>
                  <a:gd name="T16" fmla="*/ 34 w 36"/>
                  <a:gd name="T17" fmla="*/ 115 h 116"/>
                  <a:gd name="T18" fmla="*/ 30 w 36"/>
                  <a:gd name="T1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16">
                    <a:moveTo>
                      <a:pt x="30" y="116"/>
                    </a:moveTo>
                    <a:cubicBezTo>
                      <a:pt x="29" y="116"/>
                      <a:pt x="28" y="115"/>
                      <a:pt x="27" y="114"/>
                    </a:cubicBezTo>
                    <a:cubicBezTo>
                      <a:pt x="9" y="95"/>
                      <a:pt x="0" y="71"/>
                      <a:pt x="0" y="45"/>
                    </a:cubicBezTo>
                    <a:cubicBezTo>
                      <a:pt x="0" y="31"/>
                      <a:pt x="3" y="17"/>
                      <a:pt x="8" y="4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7" y="2"/>
                      <a:pt x="19" y="5"/>
                      <a:pt x="18" y="8"/>
                    </a:cubicBezTo>
                    <a:cubicBezTo>
                      <a:pt x="12" y="20"/>
                      <a:pt x="10" y="32"/>
                      <a:pt x="10" y="45"/>
                    </a:cubicBezTo>
                    <a:cubicBezTo>
                      <a:pt x="10" y="68"/>
                      <a:pt x="18" y="90"/>
                      <a:pt x="34" y="107"/>
                    </a:cubicBezTo>
                    <a:cubicBezTo>
                      <a:pt x="36" y="109"/>
                      <a:pt x="36" y="113"/>
                      <a:pt x="34" y="115"/>
                    </a:cubicBezTo>
                    <a:cubicBezTo>
                      <a:pt x="33" y="115"/>
                      <a:pt x="32" y="116"/>
                      <a:pt x="30" y="116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72">
                <a:extLst>
                  <a:ext uri="{FF2B5EF4-FFF2-40B4-BE49-F238E27FC236}">
                    <a16:creationId xmlns:a16="http://schemas.microsoft.com/office/drawing/2014/main" id="{F3048CA1-7845-F897-EDD2-480993468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3388" y="2794000"/>
                <a:ext cx="250825" cy="47625"/>
              </a:xfrm>
              <a:custGeom>
                <a:avLst/>
                <a:gdLst>
                  <a:gd name="T0" fmla="*/ 55 w 79"/>
                  <a:gd name="T1" fmla="*/ 15 h 15"/>
                  <a:gd name="T2" fmla="*/ 2 w 79"/>
                  <a:gd name="T3" fmla="*/ 6 h 15"/>
                  <a:gd name="T4" fmla="*/ 0 w 79"/>
                  <a:gd name="T5" fmla="*/ 2 h 15"/>
                  <a:gd name="T6" fmla="*/ 4 w 79"/>
                  <a:gd name="T7" fmla="*/ 0 h 15"/>
                  <a:gd name="T8" fmla="*/ 55 w 79"/>
                  <a:gd name="T9" fmla="*/ 9 h 15"/>
                  <a:gd name="T10" fmla="*/ 75 w 79"/>
                  <a:gd name="T11" fmla="*/ 8 h 15"/>
                  <a:gd name="T12" fmla="*/ 78 w 79"/>
                  <a:gd name="T13" fmla="*/ 10 h 15"/>
                  <a:gd name="T14" fmla="*/ 76 w 79"/>
                  <a:gd name="T15" fmla="*/ 13 h 15"/>
                  <a:gd name="T16" fmla="*/ 55 w 79"/>
                  <a:gd name="T1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5">
                    <a:moveTo>
                      <a:pt x="55" y="15"/>
                    </a:moveTo>
                    <a:cubicBezTo>
                      <a:pt x="36" y="15"/>
                      <a:pt x="18" y="12"/>
                      <a:pt x="2" y="6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19" y="6"/>
                      <a:pt x="37" y="9"/>
                      <a:pt x="55" y="9"/>
                    </a:cubicBezTo>
                    <a:cubicBezTo>
                      <a:pt x="61" y="9"/>
                      <a:pt x="68" y="8"/>
                      <a:pt x="75" y="8"/>
                    </a:cubicBezTo>
                    <a:cubicBezTo>
                      <a:pt x="77" y="7"/>
                      <a:pt x="78" y="8"/>
                      <a:pt x="78" y="10"/>
                    </a:cubicBezTo>
                    <a:cubicBezTo>
                      <a:pt x="79" y="12"/>
                      <a:pt x="77" y="13"/>
                      <a:pt x="76" y="13"/>
                    </a:cubicBezTo>
                    <a:cubicBezTo>
                      <a:pt x="69" y="14"/>
                      <a:pt x="62" y="15"/>
                      <a:pt x="55" y="15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73">
                <a:extLst>
                  <a:ext uri="{FF2B5EF4-FFF2-40B4-BE49-F238E27FC236}">
                    <a16:creationId xmlns:a16="http://schemas.microsoft.com/office/drawing/2014/main" id="{804CE0A6-5F03-A767-9394-FDFC61825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213" y="2752725"/>
                <a:ext cx="41275" cy="34925"/>
              </a:xfrm>
              <a:custGeom>
                <a:avLst/>
                <a:gdLst>
                  <a:gd name="T0" fmla="*/ 3 w 13"/>
                  <a:gd name="T1" fmla="*/ 11 h 11"/>
                  <a:gd name="T2" fmla="*/ 1 w 13"/>
                  <a:gd name="T3" fmla="*/ 10 h 11"/>
                  <a:gd name="T4" fmla="*/ 2 w 13"/>
                  <a:gd name="T5" fmla="*/ 6 h 11"/>
                  <a:gd name="T6" fmla="*/ 8 w 13"/>
                  <a:gd name="T7" fmla="*/ 1 h 11"/>
                  <a:gd name="T8" fmla="*/ 12 w 13"/>
                  <a:gd name="T9" fmla="*/ 2 h 11"/>
                  <a:gd name="T10" fmla="*/ 12 w 13"/>
                  <a:gd name="T11" fmla="*/ 6 h 11"/>
                  <a:gd name="T12" fmla="*/ 5 w 13"/>
                  <a:gd name="T13" fmla="*/ 11 h 11"/>
                  <a:gd name="T14" fmla="*/ 3 w 13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1">
                    <a:moveTo>
                      <a:pt x="3" y="11"/>
                    </a:moveTo>
                    <a:cubicBezTo>
                      <a:pt x="2" y="11"/>
                      <a:pt x="1" y="11"/>
                      <a:pt x="1" y="10"/>
                    </a:cubicBezTo>
                    <a:cubicBezTo>
                      <a:pt x="0" y="8"/>
                      <a:pt x="0" y="6"/>
                      <a:pt x="2" y="6"/>
                    </a:cubicBezTo>
                    <a:cubicBezTo>
                      <a:pt x="4" y="4"/>
                      <a:pt x="6" y="3"/>
                      <a:pt x="8" y="1"/>
                    </a:cubicBezTo>
                    <a:cubicBezTo>
                      <a:pt x="9" y="0"/>
                      <a:pt x="11" y="1"/>
                      <a:pt x="12" y="2"/>
                    </a:cubicBezTo>
                    <a:cubicBezTo>
                      <a:pt x="13" y="3"/>
                      <a:pt x="13" y="5"/>
                      <a:pt x="12" y="6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4" y="11"/>
                      <a:pt x="4" y="11"/>
                      <a:pt x="3" y="11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74">
                <a:extLst>
                  <a:ext uri="{FF2B5EF4-FFF2-40B4-BE49-F238E27FC236}">
                    <a16:creationId xmlns:a16="http://schemas.microsoft.com/office/drawing/2014/main" id="{B8783576-78AD-9F19-7DB5-7B85C88A2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6438" y="3095625"/>
                <a:ext cx="146050" cy="76200"/>
              </a:xfrm>
              <a:custGeom>
                <a:avLst/>
                <a:gdLst>
                  <a:gd name="T0" fmla="*/ 43 w 46"/>
                  <a:gd name="T1" fmla="*/ 24 h 24"/>
                  <a:gd name="T2" fmla="*/ 41 w 46"/>
                  <a:gd name="T3" fmla="*/ 23 h 24"/>
                  <a:gd name="T4" fmla="*/ 3 w 46"/>
                  <a:gd name="T5" fmla="*/ 6 h 24"/>
                  <a:gd name="T6" fmla="*/ 1 w 46"/>
                  <a:gd name="T7" fmla="*/ 3 h 24"/>
                  <a:gd name="T8" fmla="*/ 4 w 46"/>
                  <a:gd name="T9" fmla="*/ 0 h 24"/>
                  <a:gd name="T10" fmla="*/ 45 w 46"/>
                  <a:gd name="T11" fmla="*/ 18 h 24"/>
                  <a:gd name="T12" fmla="*/ 45 w 46"/>
                  <a:gd name="T13" fmla="*/ 22 h 24"/>
                  <a:gd name="T14" fmla="*/ 43 w 46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24">
                    <a:moveTo>
                      <a:pt x="43" y="24"/>
                    </a:moveTo>
                    <a:cubicBezTo>
                      <a:pt x="42" y="24"/>
                      <a:pt x="42" y="23"/>
                      <a:pt x="41" y="23"/>
                    </a:cubicBezTo>
                    <a:cubicBezTo>
                      <a:pt x="31" y="16"/>
                      <a:pt x="18" y="10"/>
                      <a:pt x="3" y="6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20" y="4"/>
                      <a:pt x="34" y="10"/>
                      <a:pt x="45" y="18"/>
                    </a:cubicBezTo>
                    <a:cubicBezTo>
                      <a:pt x="46" y="19"/>
                      <a:pt x="46" y="21"/>
                      <a:pt x="45" y="22"/>
                    </a:cubicBezTo>
                    <a:cubicBezTo>
                      <a:pt x="45" y="23"/>
                      <a:pt x="44" y="24"/>
                      <a:pt x="43" y="24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75">
                <a:extLst>
                  <a:ext uri="{FF2B5EF4-FFF2-40B4-BE49-F238E27FC236}">
                    <a16:creationId xmlns:a16="http://schemas.microsoft.com/office/drawing/2014/main" id="{D4410557-A959-519A-EFC3-339462E5C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1950" y="3095625"/>
                <a:ext cx="150813" cy="76200"/>
              </a:xfrm>
              <a:custGeom>
                <a:avLst/>
                <a:gdLst>
                  <a:gd name="T0" fmla="*/ 3 w 48"/>
                  <a:gd name="T1" fmla="*/ 24 h 24"/>
                  <a:gd name="T2" fmla="*/ 1 w 48"/>
                  <a:gd name="T3" fmla="*/ 22 h 24"/>
                  <a:gd name="T4" fmla="*/ 2 w 48"/>
                  <a:gd name="T5" fmla="*/ 18 h 24"/>
                  <a:gd name="T6" fmla="*/ 44 w 48"/>
                  <a:gd name="T7" fmla="*/ 0 h 24"/>
                  <a:gd name="T8" fmla="*/ 47 w 48"/>
                  <a:gd name="T9" fmla="*/ 2 h 24"/>
                  <a:gd name="T10" fmla="*/ 45 w 48"/>
                  <a:gd name="T11" fmla="*/ 6 h 24"/>
                  <a:gd name="T12" fmla="*/ 5 w 48"/>
                  <a:gd name="T13" fmla="*/ 23 h 24"/>
                  <a:gd name="T14" fmla="*/ 3 w 48"/>
                  <a:gd name="T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24">
                    <a:moveTo>
                      <a:pt x="3" y="24"/>
                    </a:move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19"/>
                      <a:pt x="2" y="18"/>
                    </a:cubicBezTo>
                    <a:cubicBezTo>
                      <a:pt x="13" y="10"/>
                      <a:pt x="27" y="4"/>
                      <a:pt x="44" y="0"/>
                    </a:cubicBezTo>
                    <a:cubicBezTo>
                      <a:pt x="45" y="0"/>
                      <a:pt x="47" y="1"/>
                      <a:pt x="47" y="2"/>
                    </a:cubicBezTo>
                    <a:cubicBezTo>
                      <a:pt x="48" y="4"/>
                      <a:pt x="47" y="5"/>
                      <a:pt x="45" y="6"/>
                    </a:cubicBezTo>
                    <a:cubicBezTo>
                      <a:pt x="30" y="9"/>
                      <a:pt x="16" y="15"/>
                      <a:pt x="5" y="23"/>
                    </a:cubicBezTo>
                    <a:cubicBezTo>
                      <a:pt x="5" y="23"/>
                      <a:pt x="4" y="24"/>
                      <a:pt x="3" y="24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76">
                <a:extLst>
                  <a:ext uri="{FF2B5EF4-FFF2-40B4-BE49-F238E27FC236}">
                    <a16:creationId xmlns:a16="http://schemas.microsoft.com/office/drawing/2014/main" id="{BE0812FF-5576-B4D1-B0D1-1FA6794C6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2644775"/>
                <a:ext cx="304800" cy="257175"/>
              </a:xfrm>
              <a:custGeom>
                <a:avLst/>
                <a:gdLst>
                  <a:gd name="T0" fmla="*/ 3 w 96"/>
                  <a:gd name="T1" fmla="*/ 81 h 81"/>
                  <a:gd name="T2" fmla="*/ 3 w 96"/>
                  <a:gd name="T3" fmla="*/ 81 h 81"/>
                  <a:gd name="T4" fmla="*/ 0 w 96"/>
                  <a:gd name="T5" fmla="*/ 77 h 81"/>
                  <a:gd name="T6" fmla="*/ 56 w 96"/>
                  <a:gd name="T7" fmla="*/ 0 h 81"/>
                  <a:gd name="T8" fmla="*/ 95 w 96"/>
                  <a:gd name="T9" fmla="*/ 28 h 81"/>
                  <a:gd name="T10" fmla="*/ 94 w 96"/>
                  <a:gd name="T11" fmla="*/ 32 h 81"/>
                  <a:gd name="T12" fmla="*/ 90 w 96"/>
                  <a:gd name="T13" fmla="*/ 31 h 81"/>
                  <a:gd name="T14" fmla="*/ 56 w 96"/>
                  <a:gd name="T15" fmla="*/ 6 h 81"/>
                  <a:gd name="T16" fmla="*/ 6 w 96"/>
                  <a:gd name="T17" fmla="*/ 78 h 81"/>
                  <a:gd name="T18" fmla="*/ 3 w 96"/>
                  <a:gd name="T1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81">
                    <a:moveTo>
                      <a:pt x="3" y="81"/>
                    </a:moveTo>
                    <a:cubicBezTo>
                      <a:pt x="3" y="81"/>
                      <a:pt x="3" y="81"/>
                      <a:pt x="3" y="81"/>
                    </a:cubicBezTo>
                    <a:cubicBezTo>
                      <a:pt x="1" y="80"/>
                      <a:pt x="0" y="79"/>
                      <a:pt x="0" y="77"/>
                    </a:cubicBezTo>
                    <a:cubicBezTo>
                      <a:pt x="6" y="32"/>
                      <a:pt x="29" y="0"/>
                      <a:pt x="56" y="0"/>
                    </a:cubicBezTo>
                    <a:cubicBezTo>
                      <a:pt x="70" y="0"/>
                      <a:pt x="84" y="10"/>
                      <a:pt x="95" y="28"/>
                    </a:cubicBezTo>
                    <a:cubicBezTo>
                      <a:pt x="96" y="29"/>
                      <a:pt x="95" y="31"/>
                      <a:pt x="94" y="32"/>
                    </a:cubicBezTo>
                    <a:cubicBezTo>
                      <a:pt x="92" y="33"/>
                      <a:pt x="91" y="32"/>
                      <a:pt x="90" y="31"/>
                    </a:cubicBezTo>
                    <a:cubicBezTo>
                      <a:pt x="80" y="15"/>
                      <a:pt x="68" y="6"/>
                      <a:pt x="56" y="6"/>
                    </a:cubicBezTo>
                    <a:cubicBezTo>
                      <a:pt x="32" y="6"/>
                      <a:pt x="12" y="36"/>
                      <a:pt x="6" y="78"/>
                    </a:cubicBezTo>
                    <a:cubicBezTo>
                      <a:pt x="6" y="79"/>
                      <a:pt x="5" y="81"/>
                      <a:pt x="3" y="81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77">
                <a:extLst>
                  <a:ext uri="{FF2B5EF4-FFF2-40B4-BE49-F238E27FC236}">
                    <a16:creationId xmlns:a16="http://schemas.microsoft.com/office/drawing/2014/main" id="{937590B5-0FDB-4C24-0B75-E6B591DF8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13" y="3028950"/>
                <a:ext cx="38100" cy="98425"/>
              </a:xfrm>
              <a:custGeom>
                <a:avLst/>
                <a:gdLst>
                  <a:gd name="T0" fmla="*/ 9 w 12"/>
                  <a:gd name="T1" fmla="*/ 31 h 31"/>
                  <a:gd name="T2" fmla="*/ 6 w 12"/>
                  <a:gd name="T3" fmla="*/ 29 h 31"/>
                  <a:gd name="T4" fmla="*/ 1 w 12"/>
                  <a:gd name="T5" fmla="*/ 4 h 31"/>
                  <a:gd name="T6" fmla="*/ 3 w 12"/>
                  <a:gd name="T7" fmla="*/ 1 h 31"/>
                  <a:gd name="T8" fmla="*/ 7 w 12"/>
                  <a:gd name="T9" fmla="*/ 3 h 31"/>
                  <a:gd name="T10" fmla="*/ 12 w 12"/>
                  <a:gd name="T11" fmla="*/ 27 h 31"/>
                  <a:gd name="T12" fmla="*/ 10 w 12"/>
                  <a:gd name="T13" fmla="*/ 31 h 31"/>
                  <a:gd name="T14" fmla="*/ 9 w 12"/>
                  <a:gd name="T1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1">
                    <a:moveTo>
                      <a:pt x="9" y="31"/>
                    </a:moveTo>
                    <a:cubicBezTo>
                      <a:pt x="8" y="31"/>
                      <a:pt x="7" y="30"/>
                      <a:pt x="6" y="29"/>
                    </a:cubicBezTo>
                    <a:cubicBezTo>
                      <a:pt x="4" y="21"/>
                      <a:pt x="2" y="13"/>
                      <a:pt x="1" y="4"/>
                    </a:cubicBez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3"/>
                    </a:cubicBezTo>
                    <a:cubicBezTo>
                      <a:pt x="8" y="11"/>
                      <a:pt x="9" y="19"/>
                      <a:pt x="12" y="27"/>
                    </a:cubicBezTo>
                    <a:cubicBezTo>
                      <a:pt x="12" y="28"/>
                      <a:pt x="11" y="30"/>
                      <a:pt x="10" y="31"/>
                    </a:cubicBezTo>
                    <a:cubicBezTo>
                      <a:pt x="10" y="31"/>
                      <a:pt x="9" y="31"/>
                      <a:pt x="9" y="31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78">
                <a:extLst>
                  <a:ext uri="{FF2B5EF4-FFF2-40B4-BE49-F238E27FC236}">
                    <a16:creationId xmlns:a16="http://schemas.microsoft.com/office/drawing/2014/main" id="{89AEBEC4-155A-E31C-6087-5A09D299E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8" y="2873375"/>
                <a:ext cx="41275" cy="250825"/>
              </a:xfrm>
              <a:custGeom>
                <a:avLst/>
                <a:gdLst>
                  <a:gd name="T0" fmla="*/ 3 w 13"/>
                  <a:gd name="T1" fmla="*/ 79 h 79"/>
                  <a:gd name="T2" fmla="*/ 2 w 13"/>
                  <a:gd name="T3" fmla="*/ 79 h 79"/>
                  <a:gd name="T4" fmla="*/ 0 w 13"/>
                  <a:gd name="T5" fmla="*/ 75 h 79"/>
                  <a:gd name="T6" fmla="*/ 7 w 13"/>
                  <a:gd name="T7" fmla="*/ 28 h 79"/>
                  <a:gd name="T8" fmla="*/ 6 w 13"/>
                  <a:gd name="T9" fmla="*/ 4 h 79"/>
                  <a:gd name="T10" fmla="*/ 8 w 13"/>
                  <a:gd name="T11" fmla="*/ 1 h 79"/>
                  <a:gd name="T12" fmla="*/ 12 w 13"/>
                  <a:gd name="T13" fmla="*/ 3 h 79"/>
                  <a:gd name="T14" fmla="*/ 13 w 13"/>
                  <a:gd name="T15" fmla="*/ 28 h 79"/>
                  <a:gd name="T16" fmla="*/ 6 w 13"/>
                  <a:gd name="T17" fmla="*/ 77 h 79"/>
                  <a:gd name="T18" fmla="*/ 3 w 13"/>
                  <a:gd name="T1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79">
                    <a:moveTo>
                      <a:pt x="3" y="79"/>
                    </a:moveTo>
                    <a:cubicBezTo>
                      <a:pt x="3" y="79"/>
                      <a:pt x="3" y="79"/>
                      <a:pt x="2" y="79"/>
                    </a:cubicBezTo>
                    <a:cubicBezTo>
                      <a:pt x="1" y="79"/>
                      <a:pt x="0" y="77"/>
                      <a:pt x="0" y="75"/>
                    </a:cubicBezTo>
                    <a:cubicBezTo>
                      <a:pt x="5" y="61"/>
                      <a:pt x="7" y="45"/>
                      <a:pt x="7" y="28"/>
                    </a:cubicBezTo>
                    <a:cubicBezTo>
                      <a:pt x="7" y="20"/>
                      <a:pt x="7" y="12"/>
                      <a:pt x="6" y="4"/>
                    </a:cubicBezTo>
                    <a:cubicBezTo>
                      <a:pt x="5" y="3"/>
                      <a:pt x="7" y="1"/>
                      <a:pt x="8" y="1"/>
                    </a:cubicBezTo>
                    <a:cubicBezTo>
                      <a:pt x="10" y="0"/>
                      <a:pt x="11" y="2"/>
                      <a:pt x="12" y="3"/>
                    </a:cubicBezTo>
                    <a:cubicBezTo>
                      <a:pt x="13" y="11"/>
                      <a:pt x="13" y="20"/>
                      <a:pt x="13" y="28"/>
                    </a:cubicBezTo>
                    <a:cubicBezTo>
                      <a:pt x="13" y="45"/>
                      <a:pt x="11" y="62"/>
                      <a:pt x="6" y="77"/>
                    </a:cubicBezTo>
                    <a:cubicBezTo>
                      <a:pt x="6" y="79"/>
                      <a:pt x="4" y="79"/>
                      <a:pt x="3" y="79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79">
                <a:extLst>
                  <a:ext uri="{FF2B5EF4-FFF2-40B4-BE49-F238E27FC236}">
                    <a16:creationId xmlns:a16="http://schemas.microsoft.com/office/drawing/2014/main" id="{3BAE3CD8-B3F9-1D33-CA2D-34AE2A081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8663" y="2952750"/>
                <a:ext cx="107950" cy="19050"/>
              </a:xfrm>
              <a:custGeom>
                <a:avLst/>
                <a:gdLst>
                  <a:gd name="T0" fmla="*/ 31 w 34"/>
                  <a:gd name="T1" fmla="*/ 6 h 6"/>
                  <a:gd name="T2" fmla="*/ 3 w 34"/>
                  <a:gd name="T3" fmla="*/ 6 h 6"/>
                  <a:gd name="T4" fmla="*/ 0 w 34"/>
                  <a:gd name="T5" fmla="*/ 3 h 6"/>
                  <a:gd name="T6" fmla="*/ 3 w 34"/>
                  <a:gd name="T7" fmla="*/ 0 h 6"/>
                  <a:gd name="T8" fmla="*/ 31 w 34"/>
                  <a:gd name="T9" fmla="*/ 0 h 6"/>
                  <a:gd name="T10" fmla="*/ 34 w 34"/>
                  <a:gd name="T11" fmla="*/ 3 h 6"/>
                  <a:gd name="T12" fmla="*/ 31 w 3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6">
                    <a:moveTo>
                      <a:pt x="31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5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4" y="1"/>
                      <a:pt x="34" y="3"/>
                    </a:cubicBezTo>
                    <a:cubicBezTo>
                      <a:pt x="34" y="5"/>
                      <a:pt x="32" y="6"/>
                      <a:pt x="31" y="6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80">
                <a:extLst>
                  <a:ext uri="{FF2B5EF4-FFF2-40B4-BE49-F238E27FC236}">
                    <a16:creationId xmlns:a16="http://schemas.microsoft.com/office/drawing/2014/main" id="{98F23E9F-186C-29DE-001A-266525DDE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2100" y="2952750"/>
                <a:ext cx="76200" cy="19050"/>
              </a:xfrm>
              <a:custGeom>
                <a:avLst/>
                <a:gdLst>
                  <a:gd name="T0" fmla="*/ 21 w 24"/>
                  <a:gd name="T1" fmla="*/ 6 h 6"/>
                  <a:gd name="T2" fmla="*/ 3 w 24"/>
                  <a:gd name="T3" fmla="*/ 6 h 6"/>
                  <a:gd name="T4" fmla="*/ 0 w 24"/>
                  <a:gd name="T5" fmla="*/ 3 h 6"/>
                  <a:gd name="T6" fmla="*/ 3 w 24"/>
                  <a:gd name="T7" fmla="*/ 0 h 6"/>
                  <a:gd name="T8" fmla="*/ 21 w 24"/>
                  <a:gd name="T9" fmla="*/ 0 h 6"/>
                  <a:gd name="T10" fmla="*/ 24 w 24"/>
                  <a:gd name="T11" fmla="*/ 3 h 6"/>
                  <a:gd name="T12" fmla="*/ 21 w 2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">
                    <a:moveTo>
                      <a:pt x="21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4" y="1"/>
                      <a:pt x="24" y="3"/>
                    </a:cubicBezTo>
                    <a:cubicBezTo>
                      <a:pt x="24" y="5"/>
                      <a:pt x="23" y="6"/>
                      <a:pt x="21" y="6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81">
                <a:extLst>
                  <a:ext uri="{FF2B5EF4-FFF2-40B4-BE49-F238E27FC236}">
                    <a16:creationId xmlns:a16="http://schemas.microsoft.com/office/drawing/2014/main" id="{44514B14-4E47-D267-94F3-1D106C802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8488" y="2644775"/>
                <a:ext cx="19050" cy="209550"/>
              </a:xfrm>
              <a:custGeom>
                <a:avLst/>
                <a:gdLst>
                  <a:gd name="T0" fmla="*/ 3 w 6"/>
                  <a:gd name="T1" fmla="*/ 66 h 66"/>
                  <a:gd name="T2" fmla="*/ 0 w 6"/>
                  <a:gd name="T3" fmla="*/ 63 h 66"/>
                  <a:gd name="T4" fmla="*/ 0 w 6"/>
                  <a:gd name="T5" fmla="*/ 3 h 66"/>
                  <a:gd name="T6" fmla="*/ 3 w 6"/>
                  <a:gd name="T7" fmla="*/ 0 h 66"/>
                  <a:gd name="T8" fmla="*/ 6 w 6"/>
                  <a:gd name="T9" fmla="*/ 3 h 66"/>
                  <a:gd name="T10" fmla="*/ 6 w 6"/>
                  <a:gd name="T11" fmla="*/ 63 h 66"/>
                  <a:gd name="T12" fmla="*/ 3 w 6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6">
                    <a:moveTo>
                      <a:pt x="3" y="66"/>
                    </a:moveTo>
                    <a:cubicBezTo>
                      <a:pt x="1" y="66"/>
                      <a:pt x="0" y="65"/>
                      <a:pt x="0" y="6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6" y="65"/>
                      <a:pt x="4" y="66"/>
                      <a:pt x="3" y="66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282">
                <a:extLst>
                  <a:ext uri="{FF2B5EF4-FFF2-40B4-BE49-F238E27FC236}">
                    <a16:creationId xmlns:a16="http://schemas.microsoft.com/office/drawing/2014/main" id="{C005406C-744D-C6F2-848D-31FCD1DEF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6550" y="2730500"/>
                <a:ext cx="71438" cy="73025"/>
              </a:xfrm>
              <a:prstGeom prst="ellipse">
                <a:avLst/>
              </a:pr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283">
                <a:extLst>
                  <a:ext uri="{FF2B5EF4-FFF2-40B4-BE49-F238E27FC236}">
                    <a16:creationId xmlns:a16="http://schemas.microsoft.com/office/drawing/2014/main" id="{3474A2E7-7D52-B78E-F345-574A70DB7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9138" y="2771775"/>
                <a:ext cx="73025" cy="73025"/>
              </a:xfrm>
              <a:prstGeom prst="ellipse">
                <a:avLst/>
              </a:pr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284">
                <a:extLst>
                  <a:ext uri="{FF2B5EF4-FFF2-40B4-BE49-F238E27FC236}">
                    <a16:creationId xmlns:a16="http://schemas.microsoft.com/office/drawing/2014/main" id="{9D60EC2A-9AF6-D3F2-B2B5-5DBAA4562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37888" y="2927350"/>
                <a:ext cx="73025" cy="73025"/>
              </a:xfrm>
              <a:prstGeom prst="ellipse">
                <a:avLst/>
              </a:pr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285">
                <a:extLst>
                  <a:ext uri="{FF2B5EF4-FFF2-40B4-BE49-F238E27FC236}">
                    <a16:creationId xmlns:a16="http://schemas.microsoft.com/office/drawing/2014/main" id="{FFCD5852-B4A0-03C3-DDF3-63ABEBEB9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8463" y="2927350"/>
                <a:ext cx="73025" cy="73025"/>
              </a:xfrm>
              <a:prstGeom prst="ellipse">
                <a:avLst/>
              </a:pr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86">
                <a:extLst>
                  <a:ext uri="{FF2B5EF4-FFF2-40B4-BE49-F238E27FC236}">
                    <a16:creationId xmlns:a16="http://schemas.microsoft.com/office/drawing/2014/main" id="{8566F2F7-DCEB-4B0F-02C7-0A58022C8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45763" y="2870200"/>
                <a:ext cx="441325" cy="482600"/>
              </a:xfrm>
              <a:custGeom>
                <a:avLst/>
                <a:gdLst>
                  <a:gd name="T0" fmla="*/ 70 w 139"/>
                  <a:gd name="T1" fmla="*/ 152 h 152"/>
                  <a:gd name="T2" fmla="*/ 25 w 139"/>
                  <a:gd name="T3" fmla="*/ 152 h 152"/>
                  <a:gd name="T4" fmla="*/ 23 w 139"/>
                  <a:gd name="T5" fmla="*/ 150 h 152"/>
                  <a:gd name="T6" fmla="*/ 23 w 139"/>
                  <a:gd name="T7" fmla="*/ 148 h 152"/>
                  <a:gd name="T8" fmla="*/ 5 w 139"/>
                  <a:gd name="T9" fmla="*/ 148 h 152"/>
                  <a:gd name="T10" fmla="*/ 0 w 139"/>
                  <a:gd name="T11" fmla="*/ 145 h 152"/>
                  <a:gd name="T12" fmla="*/ 7 w 139"/>
                  <a:gd name="T13" fmla="*/ 111 h 152"/>
                  <a:gd name="T14" fmla="*/ 45 w 139"/>
                  <a:gd name="T15" fmla="*/ 81 h 152"/>
                  <a:gd name="T16" fmla="*/ 51 w 139"/>
                  <a:gd name="T17" fmla="*/ 74 h 152"/>
                  <a:gd name="T18" fmla="*/ 45 w 139"/>
                  <a:gd name="T19" fmla="*/ 62 h 152"/>
                  <a:gd name="T20" fmla="*/ 39 w 139"/>
                  <a:gd name="T21" fmla="*/ 52 h 152"/>
                  <a:gd name="T22" fmla="*/ 39 w 139"/>
                  <a:gd name="T23" fmla="*/ 43 h 152"/>
                  <a:gd name="T24" fmla="*/ 70 w 139"/>
                  <a:gd name="T25" fmla="*/ 3 h 152"/>
                  <a:gd name="T26" fmla="*/ 70 w 139"/>
                  <a:gd name="T27" fmla="*/ 3 h 152"/>
                  <a:gd name="T28" fmla="*/ 100 w 139"/>
                  <a:gd name="T29" fmla="*/ 43 h 152"/>
                  <a:gd name="T30" fmla="*/ 100 w 139"/>
                  <a:gd name="T31" fmla="*/ 52 h 152"/>
                  <a:gd name="T32" fmla="*/ 94 w 139"/>
                  <a:gd name="T33" fmla="*/ 62 h 152"/>
                  <a:gd name="T34" fmla="*/ 88 w 139"/>
                  <a:gd name="T35" fmla="*/ 74 h 152"/>
                  <a:gd name="T36" fmla="*/ 94 w 139"/>
                  <a:gd name="T37" fmla="*/ 81 h 152"/>
                  <a:gd name="T38" fmla="*/ 133 w 139"/>
                  <a:gd name="T39" fmla="*/ 111 h 152"/>
                  <a:gd name="T40" fmla="*/ 139 w 139"/>
                  <a:gd name="T41" fmla="*/ 145 h 152"/>
                  <a:gd name="T42" fmla="*/ 134 w 139"/>
                  <a:gd name="T43" fmla="*/ 148 h 152"/>
                  <a:gd name="T44" fmla="*/ 116 w 139"/>
                  <a:gd name="T45" fmla="*/ 148 h 152"/>
                  <a:gd name="T46" fmla="*/ 116 w 139"/>
                  <a:gd name="T47" fmla="*/ 150 h 152"/>
                  <a:gd name="T48" fmla="*/ 114 w 139"/>
                  <a:gd name="T49" fmla="*/ 152 h 152"/>
                  <a:gd name="T50" fmla="*/ 69 w 139"/>
                  <a:gd name="T51" fmla="*/ 152 h 152"/>
                  <a:gd name="T52" fmla="*/ 70 w 139"/>
                  <a:gd name="T53" fmla="*/ 152 h 152"/>
                  <a:gd name="T54" fmla="*/ 79 w 139"/>
                  <a:gd name="T55" fmla="*/ 29 h 152"/>
                  <a:gd name="T56" fmla="*/ 48 w 139"/>
                  <a:gd name="T57" fmla="*/ 43 h 152"/>
                  <a:gd name="T58" fmla="*/ 69 w 139"/>
                  <a:gd name="T59" fmla="*/ 78 h 152"/>
                  <a:gd name="T60" fmla="*/ 92 w 139"/>
                  <a:gd name="T61" fmla="*/ 39 h 152"/>
                  <a:gd name="T62" fmla="*/ 79 w 139"/>
                  <a:gd name="T63" fmla="*/ 29 h 152"/>
                  <a:gd name="T64" fmla="*/ 55 w 139"/>
                  <a:gd name="T65" fmla="*/ 79 h 152"/>
                  <a:gd name="T66" fmla="*/ 51 w 139"/>
                  <a:gd name="T67" fmla="*/ 85 h 152"/>
                  <a:gd name="T68" fmla="*/ 46 w 139"/>
                  <a:gd name="T69" fmla="*/ 88 h 152"/>
                  <a:gd name="T70" fmla="*/ 42 w 139"/>
                  <a:gd name="T71" fmla="*/ 89 h 152"/>
                  <a:gd name="T72" fmla="*/ 63 w 139"/>
                  <a:gd name="T73" fmla="*/ 144 h 152"/>
                  <a:gd name="T74" fmla="*/ 66 w 139"/>
                  <a:gd name="T75" fmla="*/ 104 h 152"/>
                  <a:gd name="T76" fmla="*/ 74 w 139"/>
                  <a:gd name="T77" fmla="*/ 104 h 152"/>
                  <a:gd name="T78" fmla="*/ 76 w 139"/>
                  <a:gd name="T79" fmla="*/ 145 h 152"/>
                  <a:gd name="T80" fmla="*/ 97 w 139"/>
                  <a:gd name="T81" fmla="*/ 89 h 152"/>
                  <a:gd name="T82" fmla="*/ 93 w 139"/>
                  <a:gd name="T83" fmla="*/ 88 h 152"/>
                  <a:gd name="T84" fmla="*/ 88 w 139"/>
                  <a:gd name="T85" fmla="*/ 85 h 152"/>
                  <a:gd name="T86" fmla="*/ 84 w 139"/>
                  <a:gd name="T87" fmla="*/ 79 h 152"/>
                  <a:gd name="T88" fmla="*/ 55 w 139"/>
                  <a:gd name="T89" fmla="*/ 79 h 152"/>
                  <a:gd name="T90" fmla="*/ 75 w 139"/>
                  <a:gd name="T91" fmla="*/ 90 h 152"/>
                  <a:gd name="T92" fmla="*/ 77 w 139"/>
                  <a:gd name="T93" fmla="*/ 96 h 152"/>
                  <a:gd name="T94" fmla="*/ 74 w 139"/>
                  <a:gd name="T95" fmla="*/ 101 h 152"/>
                  <a:gd name="T96" fmla="*/ 66 w 139"/>
                  <a:gd name="T97" fmla="*/ 101 h 152"/>
                  <a:gd name="T98" fmla="*/ 62 w 139"/>
                  <a:gd name="T99" fmla="*/ 96 h 152"/>
                  <a:gd name="T100" fmla="*/ 64 w 139"/>
                  <a:gd name="T101" fmla="*/ 90 h 152"/>
                  <a:gd name="T102" fmla="*/ 64 w 139"/>
                  <a:gd name="T103" fmla="*/ 90 h 152"/>
                  <a:gd name="T104" fmla="*/ 75 w 139"/>
                  <a:gd name="T105" fmla="*/ 9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9" h="152">
                    <a:moveTo>
                      <a:pt x="70" y="152"/>
                    </a:moveTo>
                    <a:cubicBezTo>
                      <a:pt x="25" y="152"/>
                      <a:pt x="25" y="152"/>
                      <a:pt x="25" y="152"/>
                    </a:cubicBezTo>
                    <a:cubicBezTo>
                      <a:pt x="24" y="152"/>
                      <a:pt x="23" y="151"/>
                      <a:pt x="23" y="150"/>
                    </a:cubicBezTo>
                    <a:cubicBezTo>
                      <a:pt x="23" y="148"/>
                      <a:pt x="23" y="148"/>
                      <a:pt x="23" y="148"/>
                    </a:cubicBezTo>
                    <a:cubicBezTo>
                      <a:pt x="23" y="148"/>
                      <a:pt x="7" y="148"/>
                      <a:pt x="5" y="148"/>
                    </a:cubicBezTo>
                    <a:cubicBezTo>
                      <a:pt x="2" y="148"/>
                      <a:pt x="0" y="148"/>
                      <a:pt x="0" y="145"/>
                    </a:cubicBezTo>
                    <a:cubicBezTo>
                      <a:pt x="0" y="140"/>
                      <a:pt x="1" y="128"/>
                      <a:pt x="7" y="111"/>
                    </a:cubicBezTo>
                    <a:cubicBezTo>
                      <a:pt x="15" y="87"/>
                      <a:pt x="45" y="81"/>
                      <a:pt x="45" y="81"/>
                    </a:cubicBezTo>
                    <a:cubicBezTo>
                      <a:pt x="51" y="74"/>
                      <a:pt x="51" y="74"/>
                      <a:pt x="51" y="74"/>
                    </a:cubicBezTo>
                    <a:cubicBezTo>
                      <a:pt x="48" y="70"/>
                      <a:pt x="46" y="64"/>
                      <a:pt x="45" y="62"/>
                    </a:cubicBezTo>
                    <a:cubicBezTo>
                      <a:pt x="44" y="60"/>
                      <a:pt x="40" y="57"/>
                      <a:pt x="39" y="52"/>
                    </a:cubicBezTo>
                    <a:cubicBezTo>
                      <a:pt x="37" y="47"/>
                      <a:pt x="38" y="46"/>
                      <a:pt x="39" y="43"/>
                    </a:cubicBezTo>
                    <a:cubicBezTo>
                      <a:pt x="35" y="0"/>
                      <a:pt x="70" y="3"/>
                      <a:pt x="70" y="3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104" y="0"/>
                      <a:pt x="100" y="43"/>
                    </a:cubicBezTo>
                    <a:cubicBezTo>
                      <a:pt x="101" y="46"/>
                      <a:pt x="102" y="47"/>
                      <a:pt x="100" y="52"/>
                    </a:cubicBezTo>
                    <a:cubicBezTo>
                      <a:pt x="99" y="57"/>
                      <a:pt x="95" y="60"/>
                      <a:pt x="94" y="62"/>
                    </a:cubicBezTo>
                    <a:cubicBezTo>
                      <a:pt x="93" y="64"/>
                      <a:pt x="91" y="70"/>
                      <a:pt x="88" y="74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4" y="81"/>
                      <a:pt x="124" y="87"/>
                      <a:pt x="133" y="111"/>
                    </a:cubicBezTo>
                    <a:cubicBezTo>
                      <a:pt x="139" y="128"/>
                      <a:pt x="139" y="140"/>
                      <a:pt x="139" y="145"/>
                    </a:cubicBezTo>
                    <a:cubicBezTo>
                      <a:pt x="139" y="148"/>
                      <a:pt x="137" y="148"/>
                      <a:pt x="134" y="148"/>
                    </a:cubicBezTo>
                    <a:cubicBezTo>
                      <a:pt x="132" y="148"/>
                      <a:pt x="116" y="148"/>
                      <a:pt x="116" y="148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6" y="151"/>
                      <a:pt x="115" y="152"/>
                      <a:pt x="114" y="152"/>
                    </a:cubicBezTo>
                    <a:cubicBezTo>
                      <a:pt x="69" y="152"/>
                      <a:pt x="69" y="152"/>
                      <a:pt x="69" y="152"/>
                    </a:cubicBezTo>
                    <a:lnTo>
                      <a:pt x="70" y="152"/>
                    </a:lnTo>
                    <a:close/>
                    <a:moveTo>
                      <a:pt x="79" y="29"/>
                    </a:moveTo>
                    <a:cubicBezTo>
                      <a:pt x="79" y="29"/>
                      <a:pt x="67" y="43"/>
                      <a:pt x="48" y="43"/>
                    </a:cubicBezTo>
                    <a:cubicBezTo>
                      <a:pt x="48" y="49"/>
                      <a:pt x="54" y="78"/>
                      <a:pt x="69" y="78"/>
                    </a:cubicBezTo>
                    <a:cubicBezTo>
                      <a:pt x="82" y="78"/>
                      <a:pt x="89" y="66"/>
                      <a:pt x="92" y="39"/>
                    </a:cubicBezTo>
                    <a:cubicBezTo>
                      <a:pt x="85" y="35"/>
                      <a:pt x="83" y="34"/>
                      <a:pt x="79" y="29"/>
                    </a:cubicBezTo>
                    <a:close/>
                    <a:moveTo>
                      <a:pt x="55" y="79"/>
                    </a:moveTo>
                    <a:cubicBezTo>
                      <a:pt x="51" y="85"/>
                      <a:pt x="51" y="85"/>
                      <a:pt x="51" y="85"/>
                    </a:cubicBezTo>
                    <a:cubicBezTo>
                      <a:pt x="49" y="86"/>
                      <a:pt x="48" y="88"/>
                      <a:pt x="46" y="88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6" y="104"/>
                      <a:pt x="66" y="104"/>
                      <a:pt x="66" y="104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97" y="89"/>
                      <a:pt x="97" y="89"/>
                      <a:pt x="97" y="89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91" y="88"/>
                      <a:pt x="89" y="86"/>
                      <a:pt x="88" y="8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75" y="87"/>
                      <a:pt x="65" y="88"/>
                      <a:pt x="55" y="79"/>
                    </a:cubicBezTo>
                    <a:close/>
                    <a:moveTo>
                      <a:pt x="75" y="90"/>
                    </a:moveTo>
                    <a:cubicBezTo>
                      <a:pt x="77" y="96"/>
                      <a:pt x="77" y="96"/>
                      <a:pt x="77" y="96"/>
                    </a:cubicBezTo>
                    <a:cubicBezTo>
                      <a:pt x="74" y="101"/>
                      <a:pt x="74" y="101"/>
                      <a:pt x="74" y="101"/>
                    </a:cubicBezTo>
                    <a:cubicBezTo>
                      <a:pt x="66" y="101"/>
                      <a:pt x="66" y="101"/>
                      <a:pt x="66" y="101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4" y="90"/>
                      <a:pt x="64" y="90"/>
                      <a:pt x="64" y="90"/>
                    </a:cubicBezTo>
                    <a:cubicBezTo>
                      <a:pt x="64" y="90"/>
                      <a:pt x="64" y="90"/>
                      <a:pt x="64" y="90"/>
                    </a:cubicBezTo>
                    <a:lnTo>
                      <a:pt x="75" y="90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4" name="Group 337">
              <a:extLst>
                <a:ext uri="{FF2B5EF4-FFF2-40B4-BE49-F238E27FC236}">
                  <a16:creationId xmlns:a16="http://schemas.microsoft.com/office/drawing/2014/main" id="{1AD5EE55-7812-EE55-90F9-9DCBDBBF2D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56051" y="4865418"/>
              <a:ext cx="350204" cy="407510"/>
              <a:chOff x="8339138" y="2566988"/>
              <a:chExt cx="523875" cy="609600"/>
            </a:xfrm>
          </p:grpSpPr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49B5592B-6965-C05D-07BA-38413004D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7400" y="2624138"/>
                <a:ext cx="455613" cy="552450"/>
              </a:xfrm>
              <a:custGeom>
                <a:avLst/>
                <a:gdLst>
                  <a:gd name="T0" fmla="*/ 256 w 287"/>
                  <a:gd name="T1" fmla="*/ 41 h 348"/>
                  <a:gd name="T2" fmla="*/ 261 w 287"/>
                  <a:gd name="T3" fmla="*/ 43 h 348"/>
                  <a:gd name="T4" fmla="*/ 261 w 287"/>
                  <a:gd name="T5" fmla="*/ 50 h 348"/>
                  <a:gd name="T6" fmla="*/ 261 w 287"/>
                  <a:gd name="T7" fmla="*/ 67 h 348"/>
                  <a:gd name="T8" fmla="*/ 261 w 287"/>
                  <a:gd name="T9" fmla="*/ 310 h 348"/>
                  <a:gd name="T10" fmla="*/ 261 w 287"/>
                  <a:gd name="T11" fmla="*/ 325 h 348"/>
                  <a:gd name="T12" fmla="*/ 244 w 287"/>
                  <a:gd name="T13" fmla="*/ 325 h 348"/>
                  <a:gd name="T14" fmla="*/ 0 w 287"/>
                  <a:gd name="T15" fmla="*/ 325 h 348"/>
                  <a:gd name="T16" fmla="*/ 0 w 287"/>
                  <a:gd name="T17" fmla="*/ 348 h 348"/>
                  <a:gd name="T18" fmla="*/ 287 w 287"/>
                  <a:gd name="T19" fmla="*/ 348 h 348"/>
                  <a:gd name="T20" fmla="*/ 287 w 287"/>
                  <a:gd name="T21" fmla="*/ 0 h 348"/>
                  <a:gd name="T22" fmla="*/ 218 w 287"/>
                  <a:gd name="T23" fmla="*/ 0 h 348"/>
                  <a:gd name="T24" fmla="*/ 256 w 287"/>
                  <a:gd name="T25" fmla="*/ 41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48">
                    <a:moveTo>
                      <a:pt x="256" y="41"/>
                    </a:moveTo>
                    <a:lnTo>
                      <a:pt x="261" y="43"/>
                    </a:lnTo>
                    <a:lnTo>
                      <a:pt x="261" y="50"/>
                    </a:lnTo>
                    <a:lnTo>
                      <a:pt x="261" y="67"/>
                    </a:lnTo>
                    <a:lnTo>
                      <a:pt x="261" y="310"/>
                    </a:lnTo>
                    <a:lnTo>
                      <a:pt x="261" y="325"/>
                    </a:lnTo>
                    <a:lnTo>
                      <a:pt x="244" y="325"/>
                    </a:lnTo>
                    <a:lnTo>
                      <a:pt x="0" y="325"/>
                    </a:lnTo>
                    <a:lnTo>
                      <a:pt x="0" y="348"/>
                    </a:lnTo>
                    <a:lnTo>
                      <a:pt x="287" y="348"/>
                    </a:lnTo>
                    <a:lnTo>
                      <a:pt x="287" y="0"/>
                    </a:lnTo>
                    <a:lnTo>
                      <a:pt x="218" y="0"/>
                    </a:lnTo>
                    <a:lnTo>
                      <a:pt x="256" y="41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4E9A09EE-F68A-89FC-DD4B-A7B66971DB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9138" y="2566988"/>
                <a:ext cx="455613" cy="549274"/>
              </a:xfrm>
              <a:custGeom>
                <a:avLst/>
                <a:gdLst>
                  <a:gd name="T0" fmla="*/ 230 w 287"/>
                  <a:gd name="T1" fmla="*/ 141 h 346"/>
                  <a:gd name="T2" fmla="*/ 230 w 287"/>
                  <a:gd name="T3" fmla="*/ 158 h 346"/>
                  <a:gd name="T4" fmla="*/ 59 w 287"/>
                  <a:gd name="T5" fmla="*/ 158 h 346"/>
                  <a:gd name="T6" fmla="*/ 59 w 287"/>
                  <a:gd name="T7" fmla="*/ 141 h 346"/>
                  <a:gd name="T8" fmla="*/ 230 w 287"/>
                  <a:gd name="T9" fmla="*/ 141 h 346"/>
                  <a:gd name="T10" fmla="*/ 230 w 287"/>
                  <a:gd name="T11" fmla="*/ 196 h 346"/>
                  <a:gd name="T12" fmla="*/ 59 w 287"/>
                  <a:gd name="T13" fmla="*/ 196 h 346"/>
                  <a:gd name="T14" fmla="*/ 59 w 287"/>
                  <a:gd name="T15" fmla="*/ 182 h 346"/>
                  <a:gd name="T16" fmla="*/ 230 w 287"/>
                  <a:gd name="T17" fmla="*/ 182 h 346"/>
                  <a:gd name="T18" fmla="*/ 230 w 287"/>
                  <a:gd name="T19" fmla="*/ 196 h 346"/>
                  <a:gd name="T20" fmla="*/ 230 w 287"/>
                  <a:gd name="T21" fmla="*/ 237 h 346"/>
                  <a:gd name="T22" fmla="*/ 59 w 287"/>
                  <a:gd name="T23" fmla="*/ 237 h 346"/>
                  <a:gd name="T24" fmla="*/ 59 w 287"/>
                  <a:gd name="T25" fmla="*/ 220 h 346"/>
                  <a:gd name="T26" fmla="*/ 230 w 287"/>
                  <a:gd name="T27" fmla="*/ 220 h 346"/>
                  <a:gd name="T28" fmla="*/ 230 w 287"/>
                  <a:gd name="T29" fmla="*/ 237 h 346"/>
                  <a:gd name="T30" fmla="*/ 230 w 287"/>
                  <a:gd name="T31" fmla="*/ 275 h 346"/>
                  <a:gd name="T32" fmla="*/ 59 w 287"/>
                  <a:gd name="T33" fmla="*/ 275 h 346"/>
                  <a:gd name="T34" fmla="*/ 59 w 287"/>
                  <a:gd name="T35" fmla="*/ 258 h 346"/>
                  <a:gd name="T36" fmla="*/ 230 w 287"/>
                  <a:gd name="T37" fmla="*/ 258 h 346"/>
                  <a:gd name="T38" fmla="*/ 230 w 287"/>
                  <a:gd name="T39" fmla="*/ 275 h 346"/>
                  <a:gd name="T40" fmla="*/ 59 w 287"/>
                  <a:gd name="T41" fmla="*/ 103 h 346"/>
                  <a:gd name="T42" fmla="*/ 147 w 287"/>
                  <a:gd name="T43" fmla="*/ 103 h 346"/>
                  <a:gd name="T44" fmla="*/ 147 w 287"/>
                  <a:gd name="T45" fmla="*/ 120 h 346"/>
                  <a:gd name="T46" fmla="*/ 59 w 287"/>
                  <a:gd name="T47" fmla="*/ 120 h 346"/>
                  <a:gd name="T48" fmla="*/ 59 w 287"/>
                  <a:gd name="T49" fmla="*/ 103 h 346"/>
                  <a:gd name="T50" fmla="*/ 183 w 287"/>
                  <a:gd name="T51" fmla="*/ 0 h 346"/>
                  <a:gd name="T52" fmla="*/ 0 w 287"/>
                  <a:gd name="T53" fmla="*/ 0 h 346"/>
                  <a:gd name="T54" fmla="*/ 0 w 287"/>
                  <a:gd name="T55" fmla="*/ 346 h 346"/>
                  <a:gd name="T56" fmla="*/ 287 w 287"/>
                  <a:gd name="T57" fmla="*/ 346 h 346"/>
                  <a:gd name="T58" fmla="*/ 287 w 287"/>
                  <a:gd name="T59" fmla="*/ 103 h 346"/>
                  <a:gd name="T60" fmla="*/ 199 w 287"/>
                  <a:gd name="T61" fmla="*/ 103 h 346"/>
                  <a:gd name="T62" fmla="*/ 183 w 287"/>
                  <a:gd name="T63" fmla="*/ 103 h 346"/>
                  <a:gd name="T64" fmla="*/ 183 w 287"/>
                  <a:gd name="T65" fmla="*/ 86 h 346"/>
                  <a:gd name="T66" fmla="*/ 183 w 287"/>
                  <a:gd name="T67" fmla="*/ 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7" h="346">
                    <a:moveTo>
                      <a:pt x="230" y="141"/>
                    </a:moveTo>
                    <a:lnTo>
                      <a:pt x="230" y="158"/>
                    </a:lnTo>
                    <a:lnTo>
                      <a:pt x="59" y="158"/>
                    </a:lnTo>
                    <a:lnTo>
                      <a:pt x="59" y="141"/>
                    </a:lnTo>
                    <a:lnTo>
                      <a:pt x="230" y="141"/>
                    </a:lnTo>
                    <a:close/>
                    <a:moveTo>
                      <a:pt x="230" y="196"/>
                    </a:moveTo>
                    <a:lnTo>
                      <a:pt x="59" y="196"/>
                    </a:lnTo>
                    <a:lnTo>
                      <a:pt x="59" y="182"/>
                    </a:lnTo>
                    <a:lnTo>
                      <a:pt x="230" y="182"/>
                    </a:lnTo>
                    <a:lnTo>
                      <a:pt x="230" y="196"/>
                    </a:lnTo>
                    <a:close/>
                    <a:moveTo>
                      <a:pt x="230" y="237"/>
                    </a:moveTo>
                    <a:lnTo>
                      <a:pt x="59" y="237"/>
                    </a:lnTo>
                    <a:lnTo>
                      <a:pt x="59" y="220"/>
                    </a:lnTo>
                    <a:lnTo>
                      <a:pt x="230" y="220"/>
                    </a:lnTo>
                    <a:lnTo>
                      <a:pt x="230" y="237"/>
                    </a:lnTo>
                    <a:close/>
                    <a:moveTo>
                      <a:pt x="230" y="275"/>
                    </a:moveTo>
                    <a:lnTo>
                      <a:pt x="59" y="275"/>
                    </a:lnTo>
                    <a:lnTo>
                      <a:pt x="59" y="258"/>
                    </a:lnTo>
                    <a:lnTo>
                      <a:pt x="230" y="258"/>
                    </a:lnTo>
                    <a:lnTo>
                      <a:pt x="230" y="275"/>
                    </a:lnTo>
                    <a:close/>
                    <a:moveTo>
                      <a:pt x="59" y="103"/>
                    </a:moveTo>
                    <a:lnTo>
                      <a:pt x="147" y="103"/>
                    </a:lnTo>
                    <a:lnTo>
                      <a:pt x="147" y="120"/>
                    </a:lnTo>
                    <a:lnTo>
                      <a:pt x="59" y="120"/>
                    </a:lnTo>
                    <a:lnTo>
                      <a:pt x="59" y="103"/>
                    </a:lnTo>
                    <a:close/>
                    <a:moveTo>
                      <a:pt x="183" y="0"/>
                    </a:moveTo>
                    <a:lnTo>
                      <a:pt x="0" y="0"/>
                    </a:lnTo>
                    <a:lnTo>
                      <a:pt x="0" y="346"/>
                    </a:lnTo>
                    <a:lnTo>
                      <a:pt x="287" y="346"/>
                    </a:lnTo>
                    <a:lnTo>
                      <a:pt x="287" y="103"/>
                    </a:lnTo>
                    <a:lnTo>
                      <a:pt x="199" y="103"/>
                    </a:lnTo>
                    <a:lnTo>
                      <a:pt x="183" y="103"/>
                    </a:lnTo>
                    <a:lnTo>
                      <a:pt x="183" y="86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6159951A-D73C-99A5-687C-F922BC36B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9813" y="2566988"/>
                <a:ext cx="134937" cy="136525"/>
              </a:xfrm>
              <a:custGeom>
                <a:avLst/>
                <a:gdLst>
                  <a:gd name="T0" fmla="*/ 0 w 85"/>
                  <a:gd name="T1" fmla="*/ 86 h 86"/>
                  <a:gd name="T2" fmla="*/ 85 w 85"/>
                  <a:gd name="T3" fmla="*/ 86 h 86"/>
                  <a:gd name="T4" fmla="*/ 0 w 85"/>
                  <a:gd name="T5" fmla="*/ 0 h 86"/>
                  <a:gd name="T6" fmla="*/ 0 w 85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6">
                    <a:moveTo>
                      <a:pt x="0" y="86"/>
                    </a:moveTo>
                    <a:lnTo>
                      <a:pt x="85" y="86"/>
                    </a:lnTo>
                    <a:lnTo>
                      <a:pt x="0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2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7944C21-CA97-3C87-0BE2-20C8E11E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560" y="1959585"/>
            <a:ext cx="3633248" cy="4000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C9FE84-AEBF-B4D5-3740-CE1337BD9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9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4C48-441B-4DCE-AABB-8B715F5E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202" y="2325831"/>
            <a:ext cx="6263956" cy="2300407"/>
          </a:xfrm>
        </p:spPr>
        <p:txBody>
          <a:bodyPr/>
          <a:lstStyle/>
          <a:p>
            <a:r>
              <a:rPr lang="en-GB"/>
              <a:t>Key messages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449F9-11FE-4D77-AF15-8566DE62A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201" y="1339850"/>
            <a:ext cx="876300" cy="690562"/>
          </a:xfrm>
        </p:spPr>
        <p:txBody>
          <a:bodyPr/>
          <a:lstStyle/>
          <a:p>
            <a:r>
              <a:rPr lang="en-GB"/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86C76-7B0B-67C7-A966-329401279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87628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23A0-504C-45BD-8CA6-4026871F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findings</a:t>
            </a:r>
            <a:endParaRPr lang="en-GB"/>
          </a:p>
        </p:txBody>
      </p:sp>
      <p:sp>
        <p:nvSpPr>
          <p:cNvPr id="110" name="Oval 10">
            <a:extLst>
              <a:ext uri="{FF2B5EF4-FFF2-40B4-BE49-F238E27FC236}">
                <a16:creationId xmlns:a16="http://schemas.microsoft.com/office/drawing/2014/main" id="{023C1C00-A6C5-440B-84DC-799A9D9B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885" y="2046206"/>
            <a:ext cx="1491915" cy="14898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val 5">
            <a:extLst>
              <a:ext uri="{FF2B5EF4-FFF2-40B4-BE49-F238E27FC236}">
                <a16:creationId xmlns:a16="http://schemas.microsoft.com/office/drawing/2014/main" id="{9DDA95F0-BFAE-4C0C-993B-81AF86B39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98" y="4046078"/>
            <a:ext cx="1491915" cy="14919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val 13">
            <a:extLst>
              <a:ext uri="{FF2B5EF4-FFF2-40B4-BE49-F238E27FC236}">
                <a16:creationId xmlns:a16="http://schemas.microsoft.com/office/drawing/2014/main" id="{76480D85-DD88-400D-A66E-8D689999F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98" y="2046206"/>
            <a:ext cx="1491915" cy="1489861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Oval 19">
            <a:extLst>
              <a:ext uri="{FF2B5EF4-FFF2-40B4-BE49-F238E27FC236}">
                <a16:creationId xmlns:a16="http://schemas.microsoft.com/office/drawing/2014/main" id="{EB865537-3616-47F5-8D6B-C630DE255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883" y="4046078"/>
            <a:ext cx="1491914" cy="14919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355064A-49FF-4F6B-AE31-44CF63663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6194" y="4427074"/>
            <a:ext cx="729924" cy="72992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C27DE9-1317-4059-A557-894AD76F3A1A}"/>
              </a:ext>
            </a:extLst>
          </p:cNvPr>
          <p:cNvSpPr txBox="1">
            <a:spLocks/>
          </p:cNvSpPr>
          <p:nvPr/>
        </p:nvSpPr>
        <p:spPr>
          <a:xfrm>
            <a:off x="8121611" y="2293147"/>
            <a:ext cx="3078202" cy="995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Security of electricity supply in Belgium is a major source of concern, in a context of significant demand growth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6347AD5-9D02-4DDC-AFBA-EEEC417D29DF}"/>
              </a:ext>
            </a:extLst>
          </p:cNvPr>
          <p:cNvSpPr txBox="1">
            <a:spLocks/>
          </p:cNvSpPr>
          <p:nvPr/>
        </p:nvSpPr>
        <p:spPr>
          <a:xfrm>
            <a:off x="8121611" y="4294046"/>
            <a:ext cx="3078202" cy="995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Decarbonisation of the industry will require substantial investments with limited financial return and job creation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42879CA-F6AA-4769-9F1D-C000423CF8E8}"/>
              </a:ext>
            </a:extLst>
          </p:cNvPr>
          <p:cNvSpPr txBox="1">
            <a:spLocks/>
          </p:cNvSpPr>
          <p:nvPr/>
        </p:nvSpPr>
        <p:spPr>
          <a:xfrm>
            <a:off x="998538" y="2293147"/>
            <a:ext cx="3078202" cy="4881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Total electricity costs per MWh in Belgium considered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7E27851-29D7-4CB8-847D-10EB0F7CE6FE}"/>
              </a:ext>
            </a:extLst>
          </p:cNvPr>
          <p:cNvSpPr txBox="1">
            <a:spLocks/>
          </p:cNvSpPr>
          <p:nvPr/>
        </p:nvSpPr>
        <p:spPr>
          <a:xfrm>
            <a:off x="998538" y="4421004"/>
            <a:ext cx="3078202" cy="742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500" b="1">
                <a:solidFill>
                  <a:schemeClr val="tx2"/>
                </a:solidFill>
              </a:rPr>
              <a:t>Crucial n</a:t>
            </a:r>
            <a:r>
              <a:rPr kumimoji="0" lang="en-GB" sz="15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eed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for a clear, stable, coherent energy strategy in Belgium/Europe 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F4A914-A5EB-0277-A2A3-FA7A10932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6624" y="2426176"/>
            <a:ext cx="729064" cy="7299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E3D74EC-8E9A-138E-F210-B199C92AA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86883" y="2426176"/>
            <a:ext cx="729920" cy="72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2D3C4-C83A-70BD-D1EF-7E2F7E2AD981}"/>
              </a:ext>
            </a:extLst>
          </p:cNvPr>
          <p:cNvSpPr txBox="1">
            <a:spLocks/>
          </p:cNvSpPr>
          <p:nvPr/>
        </p:nvSpPr>
        <p:spPr>
          <a:xfrm>
            <a:off x="998538" y="2787009"/>
            <a:ext cx="3078202" cy="23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GB" sz="1500" b="1">
                <a:solidFill>
                  <a:schemeClr val="tx2"/>
                </a:solidFill>
              </a:rPr>
              <a:t>&gt;</a:t>
            </a: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neighbouring countries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5D968-02F3-5EE2-E477-93B11B77AD3B}"/>
              </a:ext>
            </a:extLst>
          </p:cNvPr>
          <p:cNvSpPr txBox="1">
            <a:spLocks/>
          </p:cNvSpPr>
          <p:nvPr/>
        </p:nvSpPr>
        <p:spPr>
          <a:xfrm>
            <a:off x="998538" y="3026954"/>
            <a:ext cx="3078202" cy="23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&gt; the rest of Europe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1AD2A-667B-D4CA-EB49-BF692CF0C60C}"/>
              </a:ext>
            </a:extLst>
          </p:cNvPr>
          <p:cNvSpPr txBox="1">
            <a:spLocks/>
          </p:cNvSpPr>
          <p:nvPr/>
        </p:nvSpPr>
        <p:spPr>
          <a:xfrm>
            <a:off x="998538" y="3266900"/>
            <a:ext cx="3078202" cy="23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&gt; the rest of the world</a:t>
            </a:r>
          </a:p>
        </p:txBody>
      </p:sp>
      <p:pic>
        <p:nvPicPr>
          <p:cNvPr id="10" name="Picture 9" descr="A white cloud with black text&#10;&#10;Description automatically generated">
            <a:extLst>
              <a:ext uri="{FF2B5EF4-FFF2-40B4-BE49-F238E27FC236}">
                <a16:creationId xmlns:a16="http://schemas.microsoft.com/office/drawing/2014/main" id="{2E9BC569-364F-429A-7D2D-D7EA4B01B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62" y="4181468"/>
            <a:ext cx="1108556" cy="110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BEA9E-4684-C14F-512B-ADE10F807D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7542" y="5520056"/>
            <a:ext cx="1795463" cy="6286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8180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/>
      <p:bldP spid="115" grpId="0"/>
      <p:bldP spid="116" grpId="0"/>
      <p:bldP spid="117" grpId="0"/>
      <p:bldP spid="3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TOP" val="493.4643"/>
  <p:tag name="ADV_LEFT" val="148.4791"/>
  <p:tag name="ADV_HEIGHT" val="14.54063"/>
  <p:tag name="ADV_WIDTH" val="364.0209"/>
  <p:tag name="ADV_COPYRIGH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goorts\AppData\Local\Templafy\AddIns\PowerPointVsto\6ed48bbf-027b-427b-9cac-d092573804f7.jpe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PMG Widescreen [16:9] Feb 2022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Presentation2" id="{6F9D073B-8B7E-4CCD-B454-11736666544F}" vid="{CB0E54E2-5236-4DAF-8398-713F6E87C91A}"/>
    </a:ext>
  </a:extLst>
</a:theme>
</file>

<file path=ppt/theme/theme2.xml><?xml version="1.0" encoding="utf-8"?>
<a:theme xmlns:a="http://schemas.openxmlformats.org/drawingml/2006/main" name="1_KPMG Widescreen [16:9] Feb 2022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Presentation2" id="{6F9D073B-8B7E-4CCD-B454-11736666544F}" vid="{CB0E54E2-5236-4DAF-8398-713F6E87C91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1,"isValidatorEnabled":false,"isLocked":false,"elementsMetadata":[],"slideId":"638051909845015871","enableDocumentContentUpdater":false,"version":"2.0"}]]></TemplafySlideTemplate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slideVersion":1,"isValidatorEnabled":false,"isLocked":false,"elementsMetadata":[],"slideId":"638051908386918956","enableDocumentContentUpdater":false,"version":"2.0"}]]></TemplafySlideTemplateConfiguration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792be9-084e-422e-a8a7-1d1a45d9e7ee">
      <Terms xmlns="http://schemas.microsoft.com/office/infopath/2007/PartnerControls"/>
    </lcf76f155ced4ddcb4097134ff3c332f>
    <TaxCatchAll xmlns="4243d5be-521d-4052-81ca-f0f31ea6f2da" xsi:nil="true"/>
    <SharedWithUsers xmlns="fbbdf552-512d-4b7a-ad85-b64723c2a9c1">
      <UserInfo>
        <DisplayName>De Coninck, Julie</DisplayName>
        <AccountId>320</AccountId>
        <AccountType/>
      </UserInfo>
    </SharedWithUsers>
  </documentManagement>
</p:properties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slideVersion":1,"isValidatorEnabled":false,"isLocked":false,"elementsMetadata":[{"elementConfiguration":{"binding":"{{UserProfile.LegalEntity.Copyright}}","visibility":"","disableUpdates":false,"type":"text"},"type":"shape"},{"elementConfiguration":{"binding":"{{Form.Classification.Classification}}","visibility":"","disableUpdates":false,"type":"text"},"type":"shape"}],"slideId":"638107993931330114","enableDocumentContentUpdater":false,"version":"2.0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slideVersion":1,"isValidatorEnabled":false,"isLocked":false,"elementsMetadata":[],"slideId":"638051909845015871","enableDocumentContentUpdater":false,"version":"2.0"}]]></TemplafySlideTemplateConfiguration>
</file>

<file path=customXml/item19.xml><?xml version="1.0" encoding="utf-8"?>
<TemplafySlideTemplateConfiguration><![CDATA[{"slideVersion":1,"isValidatorEnabled":false,"isLocked":false,"elementsMetadata":[],"slideId":"638051909845015871","enableDocumentContentUpdater":false,"version":"2.0"}]]></TemplafySlideTemplateConfiguration>
</file>

<file path=customXml/item2.xml><?xml version="1.0" encoding="utf-8"?>
<TemplafySlideTemplateConfiguration><![CDATA[{"slideVersion":1,"isValidatorEnabled":false,"isLocked":false,"elementsMetadata":[],"slideId":"638051909845015871","enableDocumentContentUpdater":false,"version":"2.0"}]]></TemplafySlideTemplateConfiguration>
</file>

<file path=customXml/item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1A3C162CC5848BAFFB25250CD465F" ma:contentTypeVersion="17" ma:contentTypeDescription="Create a new document." ma:contentTypeScope="" ma:versionID="6fd85cc46b84cdf5a44395279ef8dd70">
  <xsd:schema xmlns:xsd="http://www.w3.org/2001/XMLSchema" xmlns:xs="http://www.w3.org/2001/XMLSchema" xmlns:p="http://schemas.microsoft.com/office/2006/metadata/properties" xmlns:ns2="91792be9-084e-422e-a8a7-1d1a45d9e7ee" xmlns:ns3="fbbdf552-512d-4b7a-ad85-b64723c2a9c1" xmlns:ns4="4243d5be-521d-4052-81ca-f0f31ea6f2da" targetNamespace="http://schemas.microsoft.com/office/2006/metadata/properties" ma:root="true" ma:fieldsID="efea857d9a75d4912fa3b84474a1423b" ns2:_="" ns3:_="" ns4:_="">
    <xsd:import namespace="91792be9-084e-422e-a8a7-1d1a45d9e7ee"/>
    <xsd:import namespace="fbbdf552-512d-4b7a-ad85-b64723c2a9c1"/>
    <xsd:import namespace="4243d5be-521d-4052-81ca-f0f31ea6f2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92be9-084e-422e-a8a7-1d1a45d9e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bdf552-512d-4b7a-ad85-b64723c2a9c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3d5be-521d-4052-81ca-f0f31ea6f2d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010439a-c48c-444e-8902-612365e6d976}" ma:internalName="TaxCatchAll" ma:showField="CatchAllData" ma:web="fbbdf552-512d-4b7a-ad85-b64723c2a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.xml><?xml version="1.0" encoding="utf-8"?>
<TemplafySlideFormConfiguration><![CDATA[{"formFields":[],"formDataEntries":[]}]]></TemplafySlideFormConfiguration>
</file>

<file path=customXml/item3.xml><?xml version="1.0" encoding="utf-8"?>
<TemplafySlideFormConfiguration><![CDATA[{"formFields":[{"distinct":false,"hideIfNoUserInteractionRequired":false,"required":false,"autoSelectFirstOption":false,"helpTexts":{},"spacing":{},"shareValue":false,"type":"dropDown","dataSourceName":"Classification","dataSourceFieldName":"Name","name":"Classification","label":"Classification"}],"formDataEntries":[]}]]></TemplafySlideFormConfiguration>
</file>

<file path=customXml/item4.xml><?xml version="1.0" encoding="utf-8"?>
<TemplafySlideTemplateConfiguration><![CDATA[{"slideVersion":1,"isValidatorEnabled":false,"isLocked":false,"elementsMetadata":[{"elementConfiguration":{"binding":"{{UserProfile.LegalEntity.Copyright}}","visibility":"","disableUpdates":false,"type":"text"},"type":"shape"},{"elementConfiguration":{"binding":"{{Form.Classification.Classification}}","visibility":"","disableUpdates":false,"type":"text"},"type":"shape"}],"slideId":"638107993931330114","enableDocumentContentUpdater":false,"version":"2.0"}]]></TemplafySlideTemplateConfiguration>
</file>

<file path=customXml/item5.xml><?xml version="1.0" encoding="utf-8"?>
<TemplafySlideFormConfiguration><![CDATA[{"formFields":[{"distinct":false,"hideIfNoUserInteractionRequired":false,"required":false,"autoSelectFirstOption":false,"helpTexts":{},"spacing":{},"shareValue":false,"type":"dropDown","dataSourceName":"Classification","dataSourceFieldName":"Name","name":"Classification","label":"Classification"}],"formDataEntries":[]}]]></TemplafySlideFormConfiguration>
</file>

<file path=customXml/item6.xml><?xml version="1.0" encoding="utf-8"?>
<TemplafySlideFormConfiguration><![CDATA[{"formFields":[{"distinct":false,"hideIfNoUserInteractionRequired":false,"required":false,"autoSelectFirstOption":false,"helpTexts":{},"spacing":{},"shareValue":false,"type":"dropDown","dataSourceName":"Classification","dataSourceFieldName":"Name","name":"Classification","label":"Classification"}],"formDataEntries":[]}]]></TemplafySlideFormConfiguration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.xml><?xml version="1.0" encoding="utf-8"?>
<TemplafySlideTemplateConfiguration><![CDATA[{"slideVersion":1,"isValidatorEnabled":false,"isLocked":false,"elementsMetadata":[{"elementConfiguration":{"binding":"{{UserProfile.LegalEntity.Copyright}}","visibility":"","disableUpdates":false,"type":"text"},"type":"shape"},{"elementConfiguration":{"binding":"{{Form.Classification.Classification}}","visibility":"","disableUpdates":false,"type":"text"},"type":"shape"}],"slideId":"638107993931330114","enableDocumentContentUpdater":false,"version":"2.0"}]]></TemplafySlideTemplateConfiguration>
</file>

<file path=customXml/item9.xml><?xml version="1.0" encoding="utf-8"?>
<TemplafySlideTemplateConfiguration><![CDATA[{"slideVersion":1,"isValidatorEnabled":false,"isLocked":false,"elementsMetadata":[],"slideId":"638051909845015871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BD702C8B-2AB5-4DFB-8509-5F6326F90F51}">
  <ds:schemaRefs/>
</ds:datastoreItem>
</file>

<file path=customXml/itemProps10.xml><?xml version="1.0" encoding="utf-8"?>
<ds:datastoreItem xmlns:ds="http://schemas.openxmlformats.org/officeDocument/2006/customXml" ds:itemID="{62F1A8E3-391D-43F2-B213-D1D23B55EFA8}">
  <ds:schemaRefs/>
</ds:datastoreItem>
</file>

<file path=customXml/itemProps11.xml><?xml version="1.0" encoding="utf-8"?>
<ds:datastoreItem xmlns:ds="http://schemas.openxmlformats.org/officeDocument/2006/customXml" ds:itemID="{EE085C8B-101E-4E55-A56A-A1189E4B4D43}">
  <ds:schemaRefs/>
</ds:datastoreItem>
</file>

<file path=customXml/itemProps12.xml><?xml version="1.0" encoding="utf-8"?>
<ds:datastoreItem xmlns:ds="http://schemas.openxmlformats.org/officeDocument/2006/customXml" ds:itemID="{CC85F33A-3623-442C-8D16-B76A4711E4AC}">
  <ds:schemaRefs>
    <ds:schemaRef ds:uri="http://www.w3.org/XML/1998/namespace"/>
    <ds:schemaRef ds:uri="http://schemas.openxmlformats.org/package/2006/metadata/core-properties"/>
    <ds:schemaRef ds:uri="4243d5be-521d-4052-81ca-f0f31ea6f2da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fbbdf552-512d-4b7a-ad85-b64723c2a9c1"/>
    <ds:schemaRef ds:uri="91792be9-084e-422e-a8a7-1d1a45d9e7ee"/>
  </ds:schemaRefs>
</ds:datastoreItem>
</file>

<file path=customXml/itemProps13.xml><?xml version="1.0" encoding="utf-8"?>
<ds:datastoreItem xmlns:ds="http://schemas.openxmlformats.org/officeDocument/2006/customXml" ds:itemID="{D7335D56-CC24-464F-8BB9-F7F570C6AC4C}">
  <ds:schemaRefs/>
</ds:datastoreItem>
</file>

<file path=customXml/itemProps14.xml><?xml version="1.0" encoding="utf-8"?>
<ds:datastoreItem xmlns:ds="http://schemas.openxmlformats.org/officeDocument/2006/customXml" ds:itemID="{A79259AB-DC42-40E7-A75A-D5A0305A8967}">
  <ds:schemaRefs/>
</ds:datastoreItem>
</file>

<file path=customXml/itemProps15.xml><?xml version="1.0" encoding="utf-8"?>
<ds:datastoreItem xmlns:ds="http://schemas.openxmlformats.org/officeDocument/2006/customXml" ds:itemID="{D4356E5E-CE0D-4D24-83FD-DF17FAC98E91}">
  <ds:schemaRefs/>
</ds:datastoreItem>
</file>

<file path=customXml/itemProps16.xml><?xml version="1.0" encoding="utf-8"?>
<ds:datastoreItem xmlns:ds="http://schemas.openxmlformats.org/officeDocument/2006/customXml" ds:itemID="{2426EB1F-322F-42DF-B803-59C37B618C95}">
  <ds:schemaRefs/>
</ds:datastoreItem>
</file>

<file path=customXml/itemProps17.xml><?xml version="1.0" encoding="utf-8"?>
<ds:datastoreItem xmlns:ds="http://schemas.openxmlformats.org/officeDocument/2006/customXml" ds:itemID="{99E99C9D-01A5-4350-B932-8857D0475EEA}">
  <ds:schemaRefs/>
</ds:datastoreItem>
</file>

<file path=customXml/itemProps18.xml><?xml version="1.0" encoding="utf-8"?>
<ds:datastoreItem xmlns:ds="http://schemas.openxmlformats.org/officeDocument/2006/customXml" ds:itemID="{8810E048-266B-493C-AB8C-EE3AB7D27BB1}">
  <ds:schemaRefs/>
</ds:datastoreItem>
</file>

<file path=customXml/itemProps19.xml><?xml version="1.0" encoding="utf-8"?>
<ds:datastoreItem xmlns:ds="http://schemas.openxmlformats.org/officeDocument/2006/customXml" ds:itemID="{9902AD42-A691-4D0B-9919-1FCFD127F006}">
  <ds:schemaRefs/>
</ds:datastoreItem>
</file>

<file path=customXml/itemProps2.xml><?xml version="1.0" encoding="utf-8"?>
<ds:datastoreItem xmlns:ds="http://schemas.openxmlformats.org/officeDocument/2006/customXml" ds:itemID="{55160F07-7B81-4319-A58A-47310947AB01}">
  <ds:schemaRefs/>
</ds:datastoreItem>
</file>

<file path=customXml/itemProps20.xml><?xml version="1.0" encoding="utf-8"?>
<ds:datastoreItem xmlns:ds="http://schemas.openxmlformats.org/officeDocument/2006/customXml" ds:itemID="{C410AA8A-EE88-4357-9245-10DFDE8B9CB3}">
  <ds:schemaRefs>
    <ds:schemaRef ds:uri="4243d5be-521d-4052-81ca-f0f31ea6f2da"/>
    <ds:schemaRef ds:uri="91792be9-084e-422e-a8a7-1d1a45d9e7ee"/>
    <ds:schemaRef ds:uri="fbbdf552-512d-4b7a-ad85-b64723c2a9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1.xml><?xml version="1.0" encoding="utf-8"?>
<ds:datastoreItem xmlns:ds="http://schemas.openxmlformats.org/officeDocument/2006/customXml" ds:itemID="{67A523AF-34FC-41A8-900E-07582868CC12}">
  <ds:schemaRefs/>
</ds:datastoreItem>
</file>

<file path=customXml/itemProps3.xml><?xml version="1.0" encoding="utf-8"?>
<ds:datastoreItem xmlns:ds="http://schemas.openxmlformats.org/officeDocument/2006/customXml" ds:itemID="{C0DE3F04-5010-45E4-9A88-94CACF266F03}">
  <ds:schemaRefs/>
</ds:datastoreItem>
</file>

<file path=customXml/itemProps4.xml><?xml version="1.0" encoding="utf-8"?>
<ds:datastoreItem xmlns:ds="http://schemas.openxmlformats.org/officeDocument/2006/customXml" ds:itemID="{A6D55AFB-3027-485F-B9FE-EDCE60AF9D1A}">
  <ds:schemaRefs/>
</ds:datastoreItem>
</file>

<file path=customXml/itemProps5.xml><?xml version="1.0" encoding="utf-8"?>
<ds:datastoreItem xmlns:ds="http://schemas.openxmlformats.org/officeDocument/2006/customXml" ds:itemID="{85C657E1-F382-4068-A05E-CCCF4654BB6B}">
  <ds:schemaRefs/>
</ds:datastoreItem>
</file>

<file path=customXml/itemProps6.xml><?xml version="1.0" encoding="utf-8"?>
<ds:datastoreItem xmlns:ds="http://schemas.openxmlformats.org/officeDocument/2006/customXml" ds:itemID="{53C67750-B862-421D-9625-F0F37EF8543E}">
  <ds:schemaRefs/>
</ds:datastoreItem>
</file>

<file path=customXml/itemProps7.xml><?xml version="1.0" encoding="utf-8"?>
<ds:datastoreItem xmlns:ds="http://schemas.openxmlformats.org/officeDocument/2006/customXml" ds:itemID="{654C304F-F5EB-40E7-BFB0-3546C7020DD3}">
  <ds:schemaRefs>
    <ds:schemaRef ds:uri="http://schemas.microsoft.com/sharepoint/v3/contenttype/forms"/>
  </ds:schemaRefs>
</ds:datastoreItem>
</file>

<file path=customXml/itemProps8.xml><?xml version="1.0" encoding="utf-8"?>
<ds:datastoreItem xmlns:ds="http://schemas.openxmlformats.org/officeDocument/2006/customXml" ds:itemID="{EB18B5A9-A0C4-4ACB-8182-C561924A0D67}">
  <ds:schemaRefs/>
</ds:datastoreItem>
</file>

<file path=customXml/itemProps9.xml><?xml version="1.0" encoding="utf-8"?>
<ds:datastoreItem xmlns:ds="http://schemas.openxmlformats.org/officeDocument/2006/customXml" ds:itemID="{44B67D3D-B3C7-4AAE-B4A6-84955DA678A8}">
  <ds:schemaRefs/>
</ds:datastoreItem>
</file>

<file path=docMetadata/LabelInfo.xml><?xml version="1.0" encoding="utf-8"?>
<clbl:labelList xmlns:clbl="http://schemas.microsoft.com/office/2020/mipLabelMetadata">
  <clbl:label id="{deff24bb-2089-4400-8c8e-f71e680378b2}" enabled="0" method="" siteId="{deff24bb-2089-4400-8c8e-f71e680378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1426</Words>
  <Application>Microsoft Office PowerPoint</Application>
  <PresentationFormat>Breedbeeld</PresentationFormat>
  <Paragraphs>206</Paragraphs>
  <Slides>22</Slides>
  <Notes>22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Calibri</vt:lpstr>
      <vt:lpstr>KPMG Bold</vt:lpstr>
      <vt:lpstr>Univers 45 Light</vt:lpstr>
      <vt:lpstr>KPMG Widescreen [16:9] Feb 2022</vt:lpstr>
      <vt:lpstr>1_KPMG Widescreen [16:9] Feb 2022</vt:lpstr>
      <vt:lpstr>think-cell Slide</vt:lpstr>
      <vt:lpstr>Survey on the impact of high energy prices on industrial investments and employment in Belgium</vt:lpstr>
      <vt:lpstr>Agenda</vt:lpstr>
      <vt:lpstr>Context of the study</vt:lpstr>
      <vt:lpstr>The Belgian energy market and the link with investments</vt:lpstr>
      <vt:lpstr>Our approach</vt:lpstr>
      <vt:lpstr>22 large industrials were interviewed, out of which 6 decided to remain anonymous</vt:lpstr>
      <vt:lpstr>Interviews were held during the period June ’23-September ’23</vt:lpstr>
      <vt:lpstr>Key messages</vt:lpstr>
      <vt:lpstr>Key findings</vt:lpstr>
      <vt:lpstr>Key findings</vt:lpstr>
      <vt:lpstr>Key findings</vt:lpstr>
      <vt:lpstr>Key findings</vt:lpstr>
      <vt:lpstr>Key findings</vt:lpstr>
      <vt:lpstr>Consequences</vt:lpstr>
      <vt:lpstr>Key requirements for the future</vt:lpstr>
      <vt:lpstr>Conclusions</vt:lpstr>
      <vt:lpstr>How can KPMG help Energy Managers?</vt:lpstr>
      <vt:lpstr>Energy supply uncertainty | The need for an appropriate mix…</vt:lpstr>
      <vt:lpstr>Your current reality as starting point …</vt:lpstr>
      <vt:lpstr>… as a basis for your future energy strategy</vt:lpstr>
      <vt:lpstr>Energy strategy development and action levers An integrated and dynamic energy strategy as cornerstone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Energy Management  Proposition  Overview        Michael Deane – Global Decarbonisation Hub</dc:title>
  <dc:creator>Deane, Michael</dc:creator>
  <cp:lastModifiedBy>Jozef De Borger</cp:lastModifiedBy>
  <cp:revision>20</cp:revision>
  <dcterms:created xsi:type="dcterms:W3CDTF">2022-10-11T14:14:42Z</dcterms:created>
  <dcterms:modified xsi:type="dcterms:W3CDTF">2024-01-29T10:51:15Z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279000.000000000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0x0101004DC1A3C162CC5848BAFFB25250CD465F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