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sldIdLst>
    <p:sldId id="259" r:id="rId5"/>
    <p:sldId id="265" r:id="rId6"/>
    <p:sldId id="269" r:id="rId7"/>
    <p:sldId id="260" r:id="rId8"/>
    <p:sldId id="280" r:id="rId9"/>
    <p:sldId id="298" r:id="rId10"/>
    <p:sldId id="266" r:id="rId11"/>
    <p:sldId id="278" r:id="rId12"/>
    <p:sldId id="267" r:id="rId13"/>
    <p:sldId id="272" r:id="rId14"/>
    <p:sldId id="273" r:id="rId15"/>
    <p:sldId id="275" r:id="rId16"/>
    <p:sldId id="276" r:id="rId17"/>
    <p:sldId id="284" r:id="rId18"/>
    <p:sldId id="281" r:id="rId19"/>
    <p:sldId id="288" r:id="rId20"/>
    <p:sldId id="287" r:id="rId21"/>
    <p:sldId id="279" r:id="rId22"/>
    <p:sldId id="274" r:id="rId23"/>
    <p:sldId id="289" r:id="rId24"/>
    <p:sldId id="264" r:id="rId25"/>
    <p:sldId id="286" r:id="rId26"/>
    <p:sldId id="291" r:id="rId27"/>
    <p:sldId id="292" r:id="rId28"/>
    <p:sldId id="293" r:id="rId29"/>
    <p:sldId id="297" r:id="rId30"/>
    <p:sldId id="294" r:id="rId31"/>
    <p:sldId id="295" r:id="rId32"/>
    <p:sldId id="299" r:id="rId33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as Vieren" initials="EV" lastIdx="2" clrIdx="0">
    <p:extLst>
      <p:ext uri="{19B8F6BF-5375-455C-9EA6-DF929625EA0E}">
        <p15:presenceInfo xmlns:p15="http://schemas.microsoft.com/office/powerpoint/2012/main" userId="Elias Vie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8BBEE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942B3-475C-4CC8-B8C1-DAC6067506F9}" v="145" dt="2023-11-28T14:53:5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4864" autoAdjust="0"/>
  </p:normalViewPr>
  <p:slideViewPr>
    <p:cSldViewPr snapToGrid="0" showGuides="1">
      <p:cViewPr varScale="1">
        <p:scale>
          <a:sx n="49" d="100"/>
          <a:sy n="49" d="100"/>
        </p:scale>
        <p:origin x="1181" y="72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24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1T16:46:29.780" idx="2">
    <p:pos x="8658" y="727"/>
    <p:text>REF: https://www.iea.org/reports/the-future-of-heat-pumps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energy transition had broken through the $1 trillion mark in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8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091298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1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29/11/2023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29/11/2023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29/11/2023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29-11-2023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387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29-11-2023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302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29/11/2023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BFC1-AAA6-95D3-70C3-70DFC93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in on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139DC-C4C9-8220-7095-1D544C77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18D51-783D-BF93-529F-703995376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09" y="1386695"/>
            <a:ext cx="13296900" cy="6391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C84F5E-0E04-178B-1B6E-661D00806113}"/>
              </a:ext>
            </a:extLst>
          </p:cNvPr>
          <p:cNvSpPr txBox="1"/>
          <p:nvPr/>
        </p:nvSpPr>
        <p:spPr>
          <a:xfrm>
            <a:off x="11419008" y="7624081"/>
            <a:ext cx="4046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Deep Dive Application Potential by C. Arpagaus </a:t>
            </a:r>
          </a:p>
        </p:txBody>
      </p:sp>
    </p:spTree>
    <p:extLst>
      <p:ext uri="{BB962C8B-B14F-4D97-AF65-F5344CB8AC3E}">
        <p14:creationId xmlns:p14="http://schemas.microsoft.com/office/powerpoint/2010/main" val="114621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9433-6C5E-B96B-FBDD-30090B3C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applications: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3849D-5719-9139-0A25-6C07129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A829C-5CB9-FF74-23F5-178E6358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09" y="2976562"/>
            <a:ext cx="9963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479F-11F3-2E79-7851-182305B4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applications: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1768-884A-9F29-BDDE-ABB5AC9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8F920-40CC-FFFA-585F-735207A0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498"/>
            <a:ext cx="8520272" cy="4360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0AA6C-2A83-9913-2A31-ADD6A7A6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49" y="1969974"/>
            <a:ext cx="7974951" cy="436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13FB-B099-A1C0-0930-7446FE80475F}"/>
              </a:ext>
            </a:extLst>
          </p:cNvPr>
          <p:cNvSpPr txBox="1"/>
          <p:nvPr/>
        </p:nvSpPr>
        <p:spPr>
          <a:xfrm>
            <a:off x="14822885" y="6716121"/>
            <a:ext cx="163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Klute</a:t>
            </a:r>
            <a:r>
              <a:rPr lang="en-US" sz="1400" dirty="0"/>
              <a:t> et al. 2024</a:t>
            </a:r>
          </a:p>
        </p:txBody>
      </p:sp>
    </p:spTree>
    <p:extLst>
      <p:ext uri="{BB962C8B-B14F-4D97-AF65-F5344CB8AC3E}">
        <p14:creationId xmlns:p14="http://schemas.microsoft.com/office/powerpoint/2010/main" val="207801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6BAC-69D9-83E4-D089-5490308A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</a:t>
            </a:r>
            <a:r>
              <a:rPr lang="en-US" dirty="0"/>
              <a:t>the catch?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1727-BA7A-67BA-D1B4-32FCD41F6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Unfavorable electricity / fossil-fuel price ratio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To be competitive: US: $10/</a:t>
            </a:r>
            <a:r>
              <a:rPr lang="en-US" sz="3200" dirty="0" err="1"/>
              <a:t>MWhe</a:t>
            </a:r>
            <a:r>
              <a:rPr lang="en-US" sz="3200" dirty="0"/>
              <a:t>, EU: $24/</a:t>
            </a:r>
            <a:r>
              <a:rPr lang="en-US" sz="3200" dirty="0" err="1"/>
              <a:t>MWhe</a:t>
            </a:r>
            <a:r>
              <a:rPr lang="en-US" sz="32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BloombergNEF</a:t>
            </a:r>
            <a:r>
              <a:rPr lang="en-US" sz="1600" dirty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Large variability!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Insufficient grid capacity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Storage solutions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Projected growth similar as between 1990 and 2007 </a:t>
            </a:r>
            <a:r>
              <a:rPr lang="en-US" sz="1400" dirty="0"/>
              <a:t>[Transformation of Europe’s power system until 2050, McKinsey]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technology readiness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Technology status and perspectives, Jonas Lundstedt Poulsen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Insubstantial policy incentives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2FA83-950B-658E-3372-FB77A3F3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45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2244-8F45-9311-7050-366C380C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/ fossil-fuel price ratio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B0562-76BF-E1E3-53B5-B41BF404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278AD-AD12-C096-4702-384CDCCF92EE}"/>
              </a:ext>
            </a:extLst>
          </p:cNvPr>
          <p:cNvSpPr txBox="1"/>
          <p:nvPr/>
        </p:nvSpPr>
        <p:spPr>
          <a:xfrm>
            <a:off x="7411213" y="8356423"/>
            <a:ext cx="4046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Deep Dive Application Potential by C. Arpagaus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EEEE8-60D4-9EC6-214D-F51BEDE4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"/>
          <a:stretch/>
        </p:blipFill>
        <p:spPr>
          <a:xfrm>
            <a:off x="6161730" y="1322962"/>
            <a:ext cx="6453220" cy="66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4EC1-B32E-7FBB-0D77-7EF8E329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/ fossil-fuel price ratio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60457-0AC4-2EBC-4428-E9C6FEEF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6C58E9-6524-852B-2022-27B3850F8B4D}"/>
                  </a:ext>
                </a:extLst>
              </p:cNvPr>
              <p:cNvSpPr txBox="1"/>
              <p:nvPr/>
            </p:nvSpPr>
            <p:spPr>
              <a:xfrm>
                <a:off x="11222285" y="3740273"/>
                <a:ext cx="4829175" cy="28575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/>
                  <a:t>HTF: Heat transformer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/>
                  <a:t>VCHP: </a:t>
                </a:r>
                <a:r>
                  <a:rPr lang="en-US" sz="1600" dirty="0" err="1"/>
                  <a:t>Vapour</a:t>
                </a:r>
                <a:r>
                  <a:rPr lang="en-US" sz="1600" dirty="0"/>
                  <a:t> compression heat pump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/>
                  <a:t>NGB: Natural gas boiler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/>
                  <a:t>EGPR: Electricity to gas price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𝑛𝑔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20000"/>
                  </a:lnSpc>
                </a:pPr>
                <a:r>
                  <a:rPr lang="en-US" sz="1600" dirty="0"/>
                  <a:t>WHR: Waste heat ratio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BE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𝑟𝑒𝑠𝑖𝑑𝑢𝑎𝑙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B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BE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𝑝𝑟𝑜𝑐𝑒𝑠𝑠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20000"/>
                  </a:lnSpc>
                </a:pPr>
                <a:r>
                  <a:rPr lang="en-US" sz="1600" dirty="0"/>
                  <a:t>Study considers electric heater when not sufficient waste heat available</a:t>
                </a:r>
              </a:p>
              <a:p>
                <a:pPr algn="l">
                  <a:lnSpc>
                    <a:spcPct val="120000"/>
                  </a:lnSpc>
                </a:pPr>
                <a:endParaRPr lang="en-BE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6C58E9-6524-852B-2022-27B3850F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85" y="3740273"/>
                <a:ext cx="4829175" cy="2857514"/>
              </a:xfrm>
              <a:prstGeom prst="rect">
                <a:avLst/>
              </a:prstGeom>
              <a:blipFill>
                <a:blip r:embed="rId2"/>
                <a:stretch>
                  <a:fillRect l="-6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1283137-F02F-68F0-E48C-91595E404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04" y="971103"/>
            <a:ext cx="9393681" cy="8078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29CB0-D6B9-60B7-0E42-9F7DBDFF1B10}"/>
              </a:ext>
            </a:extLst>
          </p:cNvPr>
          <p:cNvSpPr txBox="1"/>
          <p:nvPr/>
        </p:nvSpPr>
        <p:spPr>
          <a:xfrm>
            <a:off x="4427686" y="9208347"/>
            <a:ext cx="5985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Vieren et al. (2023), accepted for International Congress of Refrigeration</a:t>
            </a:r>
          </a:p>
        </p:txBody>
      </p:sp>
    </p:spTree>
    <p:extLst>
      <p:ext uri="{BB962C8B-B14F-4D97-AF65-F5344CB8AC3E}">
        <p14:creationId xmlns:p14="http://schemas.microsoft.com/office/powerpoint/2010/main" val="342296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1F5A-6041-AEF8-8BBA-0F9F2532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capacity and RE availability</a:t>
            </a:r>
          </a:p>
        </p:txBody>
      </p:sp>
      <p:pic>
        <p:nvPicPr>
          <p:cNvPr id="6" name="Content Placeholder 5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AF02020E-FC3E-4FFF-2472-4709B8C12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0" y="2449005"/>
            <a:ext cx="8035290" cy="6696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82081-22C8-E94C-D108-A2541E7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C2F5E-CD91-E5F7-3E11-5007E84960B5}"/>
              </a:ext>
            </a:extLst>
          </p:cNvPr>
          <p:cNvSpPr txBox="1"/>
          <p:nvPr/>
        </p:nvSpPr>
        <p:spPr>
          <a:xfrm>
            <a:off x="8005864" y="1351461"/>
            <a:ext cx="89744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Installed grid-scale battery storage capacity in the Net Zero Scenario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FC43C-F41A-50C5-1F5B-3860D7F64E32}"/>
              </a:ext>
            </a:extLst>
          </p:cNvPr>
          <p:cNvSpPr txBox="1"/>
          <p:nvPr/>
        </p:nvSpPr>
        <p:spPr>
          <a:xfrm>
            <a:off x="14756060" y="8948703"/>
            <a:ext cx="119380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/>
              <a:t>IEA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3C7D4-C19B-8039-4813-9B7194A98D96}"/>
              </a:ext>
            </a:extLst>
          </p:cNvPr>
          <p:cNvSpPr txBox="1"/>
          <p:nvPr/>
        </p:nvSpPr>
        <p:spPr>
          <a:xfrm>
            <a:off x="8261597" y="1938832"/>
            <a:ext cx="59824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/>
              <a:t>GW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C2CBA-0C28-8765-EB07-72D6682F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0" y="2102370"/>
            <a:ext cx="7277100" cy="5876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935F39-0347-1D00-4ACB-F40819EA3D1C}"/>
              </a:ext>
            </a:extLst>
          </p:cNvPr>
          <p:cNvSpPr txBox="1"/>
          <p:nvPr/>
        </p:nvSpPr>
        <p:spPr>
          <a:xfrm>
            <a:off x="5713784" y="7979295"/>
            <a:ext cx="214764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 err="1"/>
              <a:t>Powerbarometer</a:t>
            </a:r>
            <a:r>
              <a:rPr lang="en-US" sz="1400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12308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2363-687C-C9A8-B591-04FADE26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802D8-54B0-9015-D203-69C90899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87E60-6FC8-3D36-DE0A-9AD44CCC2F09}"/>
              </a:ext>
            </a:extLst>
          </p:cNvPr>
          <p:cNvSpPr txBox="1"/>
          <p:nvPr/>
        </p:nvSpPr>
        <p:spPr>
          <a:xfrm>
            <a:off x="12159574" y="7939087"/>
            <a:ext cx="556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3849-BDDC-4550-A32E-F3D874CA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7" y="1154310"/>
            <a:ext cx="9723438" cy="83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63A4-1822-DD83-FC09-683D328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Market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8C5C2-4F75-3272-7550-378F22D3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DD5C-5F09-5370-E90B-17A199F6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413804"/>
            <a:ext cx="15190608" cy="6307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E67AF-1DE5-922C-B327-267CC4768AF3}"/>
              </a:ext>
            </a:extLst>
          </p:cNvPr>
          <p:cNvSpPr txBox="1"/>
          <p:nvPr/>
        </p:nvSpPr>
        <p:spPr>
          <a:xfrm>
            <a:off x="10286234" y="7856171"/>
            <a:ext cx="5997844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/>
              <a:t>Wolf et al (2017, 2020), Deep Dive Application Potential by C. Arpagaus </a:t>
            </a:r>
          </a:p>
        </p:txBody>
      </p:sp>
    </p:spTree>
    <p:extLst>
      <p:ext uri="{BB962C8B-B14F-4D97-AF65-F5344CB8AC3E}">
        <p14:creationId xmlns:p14="http://schemas.microsoft.com/office/powerpoint/2010/main" val="307052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658C65-0DE2-037A-6FA9-7B61620F0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700" dirty="0"/>
              <a:t>EU RED III: art. 22: </a:t>
            </a:r>
          </a:p>
          <a:p>
            <a:pPr marL="720000" lvl="1" indent="0">
              <a:buNone/>
            </a:pPr>
            <a:r>
              <a:rPr lang="en-US" sz="4700" dirty="0"/>
              <a:t>Increase alternatives to fossil-fuel based energy use in industry</a:t>
            </a:r>
          </a:p>
          <a:p>
            <a:pPr marL="720000" lvl="1" indent="0">
              <a:buNone/>
            </a:pPr>
            <a:r>
              <a:rPr lang="en-US" sz="4700" dirty="0"/>
              <a:t>End fossil fuel use for processes up to 200°C by 2027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700" dirty="0"/>
              <a:t>EU EED: Member States shall remove regulatory barriers </a:t>
            </a:r>
          </a:p>
          <a:p>
            <a:pPr marL="720000" lvl="1" indent="0">
              <a:buNone/>
            </a:pPr>
            <a:r>
              <a:rPr lang="en-US" sz="4700" dirty="0"/>
              <a:t>for waste heat utilization and data centers with a total </a:t>
            </a:r>
          </a:p>
          <a:p>
            <a:pPr marL="720000" lvl="1" indent="0">
              <a:buNone/>
            </a:pPr>
            <a:r>
              <a:rPr lang="en-US" sz="4700" dirty="0"/>
              <a:t>rated energy input exceeding 100 kW shall use waste heat </a:t>
            </a:r>
          </a:p>
          <a:p>
            <a:pPr marL="720000" lvl="1" indent="0">
              <a:buNone/>
            </a:pPr>
            <a:r>
              <a:rPr lang="en-US" sz="4700" dirty="0"/>
              <a:t>or waste heat recovery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700" dirty="0"/>
              <a:t>EU EED 2022, art. 23: heating and cooling plans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01B5A-743D-52C0-FF12-6DB587EB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CD5D-4170-488E-6DCF-666313B7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03E630-67FA-A74A-49C5-5779B144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0" y="1766885"/>
            <a:ext cx="10210800" cy="2562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EE3FE-9F63-5458-1C3F-D2257AA9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8" y="2419348"/>
            <a:ext cx="38576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4A51-A429-1808-1114-C344164B8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8000" dirty="0"/>
              <a:t>De volgende stap in warmtepompen</a:t>
            </a:r>
            <a:br>
              <a:rPr lang="nl-NL" sz="8000" dirty="0"/>
            </a:br>
            <a:endParaRPr lang="en-GB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9CC96-6B8D-6355-8276-0B3EBF108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solidFill>
                  <a:srgbClr val="FFC000"/>
                </a:solidFill>
              </a:rPr>
              <a:t>Steven Lecompte, Elias Vieren, Kenny Couvreur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AB4776-7092-DFB8-55E3-7DC90D0A9D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91AF94-DD10-6177-4188-F1C396F075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3A6539F-771D-A516-2164-97B5EB68FA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93283B-2C06-E7D1-B353-4532C5AFE4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2F4-F9DF-533F-E925-D9075632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E5A7-65C4-834F-657D-8CC224F3C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 algn="ctr">
              <a:buNone/>
            </a:pPr>
            <a:endParaRPr lang="en-US" dirty="0"/>
          </a:p>
          <a:p>
            <a:pPr marL="86400" indent="0" algn="ctr">
              <a:buNone/>
            </a:pPr>
            <a:endParaRPr lang="en-US" dirty="0"/>
          </a:p>
          <a:p>
            <a:pPr marL="86400" indent="0" algn="ctr">
              <a:buNone/>
            </a:pPr>
            <a:r>
              <a:rPr lang="en-US" dirty="0"/>
              <a:t>‘There is a huge potential, but that it requires an immediate, common and interdisciplinary effort to exploit the full potential’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E57F-6DEB-BDC7-D544-1EAFF38F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576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Steven Lecompte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cap="all" dirty="0"/>
              <a:t>DEPARTMENT OF electromechanical, </a:t>
            </a:r>
            <a:br>
              <a:rPr lang="en-GB" cap="all" dirty="0"/>
            </a:br>
            <a:r>
              <a:rPr lang="en-GB" cap="all" dirty="0"/>
              <a:t>systems and metal engineering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	steven.lecompte@ugent.be</a:t>
            </a:r>
            <a:br>
              <a:rPr lang="en-GB" dirty="0"/>
            </a:br>
            <a:r>
              <a:rPr lang="en-GB" dirty="0"/>
              <a:t>T	+32 9 264 33 55</a:t>
            </a:r>
            <a:br>
              <a:rPr lang="en-GB" dirty="0"/>
            </a:br>
            <a:r>
              <a:rPr lang="en-GB" dirty="0"/>
              <a:t>M	+32 470 04 55 24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ugent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28D-7B25-BECB-BCE4-A87D6D7A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potential EU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9D1-57F8-0D6A-E33D-0225FB90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4FD1C-4FEB-A6FE-1ED7-35921B3A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87" y="2247900"/>
            <a:ext cx="132207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BCCE7-4077-5438-13A4-DCD71A1E2B49}"/>
              </a:ext>
            </a:extLst>
          </p:cNvPr>
          <p:cNvSpPr txBox="1"/>
          <p:nvPr/>
        </p:nvSpPr>
        <p:spPr>
          <a:xfrm>
            <a:off x="8923281" y="6740723"/>
            <a:ext cx="6127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An estimation of the EU industrial heat pump market potential, TNO, 2022</a:t>
            </a:r>
          </a:p>
        </p:txBody>
      </p:sp>
    </p:spTree>
    <p:extLst>
      <p:ext uri="{BB962C8B-B14F-4D97-AF65-F5344CB8AC3E}">
        <p14:creationId xmlns:p14="http://schemas.microsoft.com/office/powerpoint/2010/main" val="67914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4037-6FC6-49ED-A57C-2BA1F180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final energy use 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ED655-5D5D-4253-8444-CD6F8E84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72" y="1498600"/>
            <a:ext cx="15995530" cy="6232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3BB2D-0A6D-425A-AE57-292DC0AD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12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5D54-AA67-42AF-AF5C-5DE434C0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BAA5-BD32-463D-864B-E54CAE1B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C4C-62E8-4259-A61D-BBD27960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24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E9A98-DF9B-4373-9B02-13FC9226E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1220147"/>
            <a:ext cx="5783797" cy="30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6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DE6B-A5B4-402F-AC44-EDE47BAC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5083A-3251-4B77-91B6-A7E2370D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16C69-E901-4209-9225-60EFB91FA86E}"/>
              </a:ext>
            </a:extLst>
          </p:cNvPr>
          <p:cNvSpPr/>
          <p:nvPr/>
        </p:nvSpPr>
        <p:spPr>
          <a:xfrm>
            <a:off x="830118" y="1348112"/>
            <a:ext cx="866775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decarbonize industry: we must decarbonize heat.</a:t>
            </a:r>
          </a:p>
          <a:p>
            <a:r>
              <a:rPr lang="en-US" dirty="0"/>
              <a:t>Pathways to decarbonize heat</a:t>
            </a:r>
          </a:p>
          <a:p>
            <a:pPr marL="514350" indent="-514350">
              <a:buAutoNum type="arabicParenBoth"/>
            </a:pPr>
            <a:r>
              <a:rPr lang="en-BE" dirty="0"/>
              <a:t>zero-carbon fuels, 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BE" dirty="0"/>
              <a:t>zero-carbon heat sources,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BE" dirty="0"/>
              <a:t>electrification of heat, 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BE" dirty="0"/>
              <a:t>better heat management.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5753D-6951-4D10-849C-7FD15764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20" y="2741665"/>
            <a:ext cx="10727947" cy="56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0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96F0-930E-40C5-B18D-11C0B5B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B2E3-C1EB-4E84-B986-1C28ED48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4370A-0F83-4C46-8E13-E3B4AAA1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F5B81-CFAD-4C68-8AFE-C5A3E7D7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53" y="2937164"/>
            <a:ext cx="11204104" cy="42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4A45-1B36-4B02-952A-E4219A44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C2335-3392-4131-8B53-1F2D44AE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F7FAE-333C-4AA6-A299-9CC02CAE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27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28C57-30B8-4ED4-B8A0-9DFA6285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87" y="666750"/>
            <a:ext cx="8801100" cy="8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CFC2-0FDC-4F95-99D1-7B624BDC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F4B0-23E9-4638-8D24-EF2B7809D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362C0-8D5D-474E-BCE8-E0664000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28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D0C11-98E6-403B-8714-C463CFF0B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1" y="1115693"/>
            <a:ext cx="13782675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325B-3313-C643-1F83-96EC2941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9F5E-C4D4-5929-A789-DA20D99E7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BB08-2749-DA9E-08E2-79DBDF36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29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E9532-3B95-440C-4950-5FB2F894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37" y="2166937"/>
            <a:ext cx="102870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6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15B0-E290-519F-43D0-58AEE38E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energy demand in </a:t>
            </a:r>
            <a:r>
              <a:rPr lang="en-US" dirty="0" err="1"/>
              <a:t>europe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009D9-97BC-9AA0-82FC-9174A833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ACD63-70B0-1F51-B40F-0A0F0FCF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5" y="1792782"/>
            <a:ext cx="12823825" cy="6168036"/>
          </a:xfrm>
          <a:prstGeom prst="rect">
            <a:avLst/>
          </a:prstGeom>
        </p:spPr>
      </p:pic>
      <p:sp>
        <p:nvSpPr>
          <p:cNvPr id="6" name="Partial Circle 5">
            <a:extLst>
              <a:ext uri="{FF2B5EF4-FFF2-40B4-BE49-F238E27FC236}">
                <a16:creationId xmlns:a16="http://schemas.microsoft.com/office/drawing/2014/main" id="{DD1194BE-B3A4-F64D-0B76-27332E1D519B}"/>
              </a:ext>
            </a:extLst>
          </p:cNvPr>
          <p:cNvSpPr/>
          <p:nvPr/>
        </p:nvSpPr>
        <p:spPr>
          <a:xfrm rot="13565566">
            <a:off x="3670542" y="2730002"/>
            <a:ext cx="4463352" cy="4375888"/>
          </a:xfrm>
          <a:prstGeom prst="pie">
            <a:avLst>
              <a:gd name="adj1" fmla="val 879697"/>
              <a:gd name="adj2" fmla="val 15098525"/>
            </a:avLst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5392F-7FC0-20E0-1C22-3C35E0D539E3}"/>
              </a:ext>
            </a:extLst>
          </p:cNvPr>
          <p:cNvSpPr txBox="1"/>
          <p:nvPr/>
        </p:nvSpPr>
        <p:spPr>
          <a:xfrm>
            <a:off x="11173202" y="7960818"/>
            <a:ext cx="2192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 Boer et al. (2020)</a:t>
            </a:r>
          </a:p>
          <a:p>
            <a:r>
              <a:rPr lang="en-US" sz="1400" dirty="0" err="1"/>
              <a:t>HeatRoadMap</a:t>
            </a:r>
            <a:r>
              <a:rPr lang="en-US" sz="1400" dirty="0"/>
              <a:t> (EU 2015)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151A8-3430-457F-BA76-F481DBEC5ADA}"/>
              </a:ext>
            </a:extLst>
          </p:cNvPr>
          <p:cNvSpPr/>
          <p:nvPr/>
        </p:nvSpPr>
        <p:spPr>
          <a:xfrm>
            <a:off x="8610599" y="5581649"/>
            <a:ext cx="1485901" cy="18779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690B-5D7B-4E9B-8AFF-1E4E26AA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Matching cooling (residual heat) and heating</a:t>
            </a:r>
            <a:endParaRPr lang="en-BE" sz="40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1BC7CF5-8E03-460B-AEC2-124A2AEF4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59" y="3077421"/>
            <a:ext cx="8043398" cy="3934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C5A92-249D-4CAA-9339-B4A8F419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6DF31-34C0-4729-9BC6-265EFC687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0" y="3229785"/>
            <a:ext cx="7414089" cy="36301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C08620-F19F-4BC0-B483-EF4EFB87E81B}"/>
              </a:ext>
            </a:extLst>
          </p:cNvPr>
          <p:cNvSpPr/>
          <p:nvPr/>
        </p:nvSpPr>
        <p:spPr>
          <a:xfrm>
            <a:off x="1820271" y="3445663"/>
            <a:ext cx="2719449" cy="280257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3A9ECA-90F7-4832-AB28-6434DF77686B}"/>
              </a:ext>
            </a:extLst>
          </p:cNvPr>
          <p:cNvSpPr/>
          <p:nvPr/>
        </p:nvSpPr>
        <p:spPr>
          <a:xfrm>
            <a:off x="12908479" y="3326910"/>
            <a:ext cx="3418114" cy="300445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7DA1DAA-7051-4E6A-A61E-700F4EABD2B0}"/>
              </a:ext>
            </a:extLst>
          </p:cNvPr>
          <p:cNvCxnSpPr>
            <a:endCxn id="21" idx="0"/>
          </p:cNvCxnSpPr>
          <p:nvPr/>
        </p:nvCxnSpPr>
        <p:spPr>
          <a:xfrm flipV="1">
            <a:off x="3467595" y="3326910"/>
            <a:ext cx="11149941" cy="118753"/>
          </a:xfrm>
          <a:prstGeom prst="bentConnector4">
            <a:avLst>
              <a:gd name="adj1" fmla="val -2183"/>
              <a:gd name="adj2" fmla="val 542501"/>
            </a:avLst>
          </a:prstGeom>
          <a:ln w="31750">
            <a:solidFill>
              <a:srgbClr val="FF0000"/>
            </a:solidFill>
            <a:prstDash val="sys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3ACF7C-9E6A-4F41-B8E2-09DF9A7809A0}"/>
              </a:ext>
            </a:extLst>
          </p:cNvPr>
          <p:cNvSpPr txBox="1"/>
          <p:nvPr/>
        </p:nvSpPr>
        <p:spPr>
          <a:xfrm>
            <a:off x="6478340" y="2257206"/>
            <a:ext cx="4381994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FF0000"/>
                </a:solidFill>
              </a:rPr>
              <a:t>Heat pump technologies</a:t>
            </a:r>
            <a:endParaRPr lang="en-BE" sz="25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00308-7DCA-0E84-A9A2-1EB016353E46}"/>
              </a:ext>
            </a:extLst>
          </p:cNvPr>
          <p:cNvSpPr txBox="1"/>
          <p:nvPr/>
        </p:nvSpPr>
        <p:spPr>
          <a:xfrm>
            <a:off x="13517350" y="9181441"/>
            <a:ext cx="561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Marina et al.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53E1-052F-45C4-82D5-9D686F5F63F5}"/>
              </a:ext>
            </a:extLst>
          </p:cNvPr>
          <p:cNvSpPr txBox="1"/>
          <p:nvPr/>
        </p:nvSpPr>
        <p:spPr>
          <a:xfrm>
            <a:off x="2702297" y="6606863"/>
            <a:ext cx="4071938" cy="93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/>
              <a:t>Waste heat temperature (°C)</a:t>
            </a:r>
            <a:endParaRPr lang="en-BE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DE451-E7F4-44C7-BE74-F3BF633590AC}"/>
              </a:ext>
            </a:extLst>
          </p:cNvPr>
          <p:cNvSpPr txBox="1"/>
          <p:nvPr/>
        </p:nvSpPr>
        <p:spPr>
          <a:xfrm>
            <a:off x="1187318" y="6259217"/>
            <a:ext cx="7393131" cy="511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0    20    40   60   80  100 120 140 160 180 200</a:t>
            </a:r>
            <a:endParaRPr lang="en-BE"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F4045-EB63-4500-9938-910132A8E14D}"/>
              </a:ext>
            </a:extLst>
          </p:cNvPr>
          <p:cNvSpPr txBox="1"/>
          <p:nvPr/>
        </p:nvSpPr>
        <p:spPr>
          <a:xfrm>
            <a:off x="10786401" y="6739030"/>
            <a:ext cx="4071938" cy="93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/>
              <a:t>Demand heat temperature (°C)</a:t>
            </a:r>
            <a:endParaRPr lang="en-BE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9D512-7C6E-40CE-BF3C-253C3EB98BD1}"/>
              </a:ext>
            </a:extLst>
          </p:cNvPr>
          <p:cNvSpPr txBox="1"/>
          <p:nvPr/>
        </p:nvSpPr>
        <p:spPr>
          <a:xfrm>
            <a:off x="9283322" y="6362356"/>
            <a:ext cx="7381232" cy="511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 0    20    40   60    80   100  120  140 160 180  200</a:t>
            </a:r>
            <a:endParaRPr lang="en-BE" sz="2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327B96-DFCC-476B-BC8C-44EA5FCAD787}"/>
              </a:ext>
            </a:extLst>
          </p:cNvPr>
          <p:cNvSpPr/>
          <p:nvPr/>
        </p:nvSpPr>
        <p:spPr>
          <a:xfrm>
            <a:off x="7720932" y="3014569"/>
            <a:ext cx="291458" cy="3293369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FBC99-8988-48AB-8722-5F6398CA678A}"/>
              </a:ext>
            </a:extLst>
          </p:cNvPr>
          <p:cNvSpPr txBox="1"/>
          <p:nvPr/>
        </p:nvSpPr>
        <p:spPr>
          <a:xfrm rot="16200000">
            <a:off x="-1439357" y="4211372"/>
            <a:ext cx="3840302" cy="97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Cumulative Process heat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(PJ\a)</a:t>
            </a:r>
            <a:endParaRPr lang="en-BE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47D846-EA5D-4B0B-8AE1-32235F26B73D}"/>
              </a:ext>
            </a:extLst>
          </p:cNvPr>
          <p:cNvSpPr/>
          <p:nvPr/>
        </p:nvSpPr>
        <p:spPr>
          <a:xfrm>
            <a:off x="7873332" y="3166969"/>
            <a:ext cx="291458" cy="3293369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0352E3-728E-4A40-800E-89601BB4BE13}"/>
              </a:ext>
            </a:extLst>
          </p:cNvPr>
          <p:cNvSpPr/>
          <p:nvPr/>
        </p:nvSpPr>
        <p:spPr>
          <a:xfrm>
            <a:off x="1010844" y="3043530"/>
            <a:ext cx="291458" cy="3293369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66B558-B92D-4307-9177-2B93947340EA}"/>
              </a:ext>
            </a:extLst>
          </p:cNvPr>
          <p:cNvSpPr/>
          <p:nvPr/>
        </p:nvSpPr>
        <p:spPr>
          <a:xfrm>
            <a:off x="16389671" y="2777862"/>
            <a:ext cx="333994" cy="3672336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498CB-A9A6-42B0-95CF-375B67056E90}"/>
              </a:ext>
            </a:extLst>
          </p:cNvPr>
          <p:cNvSpPr txBox="1"/>
          <p:nvPr/>
        </p:nvSpPr>
        <p:spPr>
          <a:xfrm>
            <a:off x="16264860" y="2954734"/>
            <a:ext cx="169702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1200</a:t>
            </a:r>
            <a:endParaRPr lang="en-BE" sz="2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92EE30-69ED-471C-A591-5127587CEF74}"/>
              </a:ext>
            </a:extLst>
          </p:cNvPr>
          <p:cNvSpPr txBox="1"/>
          <p:nvPr/>
        </p:nvSpPr>
        <p:spPr>
          <a:xfrm>
            <a:off x="530987" y="3059738"/>
            <a:ext cx="169702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1200</a:t>
            </a:r>
            <a:endParaRPr lang="en-BE" sz="2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078C31-A5A4-4F67-A098-27211562C641}"/>
              </a:ext>
            </a:extLst>
          </p:cNvPr>
          <p:cNvSpPr txBox="1"/>
          <p:nvPr/>
        </p:nvSpPr>
        <p:spPr>
          <a:xfrm>
            <a:off x="965050" y="5926440"/>
            <a:ext cx="169702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0</a:t>
            </a:r>
            <a:endParaRPr lang="en-BE" sz="25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572005-DB6E-4900-BA4D-702C1DE1EB5F}"/>
              </a:ext>
            </a:extLst>
          </p:cNvPr>
          <p:cNvSpPr txBox="1"/>
          <p:nvPr/>
        </p:nvSpPr>
        <p:spPr>
          <a:xfrm>
            <a:off x="16326592" y="6075559"/>
            <a:ext cx="169702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/>
              <a:t>0</a:t>
            </a:r>
            <a:endParaRPr lang="en-BE" sz="2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428D6-4BC0-411F-86A6-7AD62490D7EF}"/>
              </a:ext>
            </a:extLst>
          </p:cNvPr>
          <p:cNvSpPr/>
          <p:nvPr/>
        </p:nvSpPr>
        <p:spPr>
          <a:xfrm>
            <a:off x="9042565" y="3043530"/>
            <a:ext cx="371664" cy="37823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1B71D-3A83-4EDD-AD37-898B21A47DEC}"/>
              </a:ext>
            </a:extLst>
          </p:cNvPr>
          <p:cNvSpPr txBox="1"/>
          <p:nvPr/>
        </p:nvSpPr>
        <p:spPr>
          <a:xfrm rot="16200000">
            <a:off x="6828434" y="4390160"/>
            <a:ext cx="3840302" cy="97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Cumulative Process heat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(PJ\a)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5122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  <p:bldP spid="5" grpId="0"/>
      <p:bldP spid="3" grpId="0" animBg="1"/>
      <p:bldP spid="6" grpId="0" animBg="1"/>
      <p:bldP spid="14" grpId="0" animBg="1"/>
      <p:bldP spid="16" grpId="0" animBg="1"/>
      <p:bldP spid="24" grpId="0" animBg="1"/>
      <p:bldP spid="13" grpId="0"/>
      <p:bldP spid="29" grpId="0"/>
      <p:bldP spid="30" grpId="0"/>
      <p:bldP spid="3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AEFE5-1178-44E8-9FEA-3E75E525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6" y="2080316"/>
            <a:ext cx="8709775" cy="3068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DA9FC-02C0-412F-95DC-1F456A72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pump technologies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7FE3-6CD4-4B8E-A9DF-776B148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BB4AA-1A58-40DD-8E7E-0FC531B65725}"/>
              </a:ext>
            </a:extLst>
          </p:cNvPr>
          <p:cNvSpPr txBox="1"/>
          <p:nvPr/>
        </p:nvSpPr>
        <p:spPr>
          <a:xfrm>
            <a:off x="1365225" y="1480123"/>
            <a:ext cx="581825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 err="1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Vapour</a:t>
            </a:r>
            <a:r>
              <a:rPr kumimoji="0" lang="en-US" sz="20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 compression hea</a:t>
            </a:r>
            <a:r>
              <a:rPr lang="en-US" sz="2000" b="1" u="sng" dirty="0"/>
              <a:t>t pump (CAPEX: $$$)</a:t>
            </a:r>
            <a:endParaRPr kumimoji="0" lang="en-BE" sz="2000" b="1" i="0" u="sng" strike="noStrike" cap="none" spc="0" normalizeH="0" baseline="0" dirty="0">
              <a:ln>
                <a:noFill/>
              </a:ln>
              <a:effectLst/>
              <a:uFillTx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B775B-10A6-48D2-9796-1F5430AAEB4B}"/>
              </a:ext>
            </a:extLst>
          </p:cNvPr>
          <p:cNvSpPr txBox="1"/>
          <p:nvPr/>
        </p:nvSpPr>
        <p:spPr>
          <a:xfrm>
            <a:off x="10445523" y="1368699"/>
            <a:ext cx="456391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Heat transformer (CAPEX: $$$$)</a:t>
            </a:r>
            <a:endParaRPr kumimoji="0" lang="en-BE" sz="2000" b="1" i="0" u="sng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1E14C-309B-42F5-8896-F4118089C93F}"/>
              </a:ext>
            </a:extLst>
          </p:cNvPr>
          <p:cNvSpPr txBox="1"/>
          <p:nvPr/>
        </p:nvSpPr>
        <p:spPr>
          <a:xfrm>
            <a:off x="2765364" y="5414039"/>
            <a:ext cx="332169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Electric </a:t>
            </a:r>
            <a:r>
              <a:rPr kumimoji="0" lang="en-US" sz="20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boiler</a:t>
            </a:r>
            <a:r>
              <a:rPr kumimoji="0" lang="en-US" sz="18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 (CAPEX: $)</a:t>
            </a:r>
            <a:endParaRPr kumimoji="0" lang="en-BE" sz="1800" b="1" i="0" u="sng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6D884-2F72-4ACB-96C6-AB6C54A931D4}"/>
              </a:ext>
            </a:extLst>
          </p:cNvPr>
          <p:cNvSpPr txBox="1"/>
          <p:nvPr/>
        </p:nvSpPr>
        <p:spPr>
          <a:xfrm>
            <a:off x="10445523" y="5471287"/>
            <a:ext cx="40219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Calibri"/>
              </a:rPr>
              <a:t>Hydrogen boiler (CAPEX: $$)</a:t>
            </a:r>
            <a:endParaRPr kumimoji="0" lang="en-BE" sz="2000" b="1" i="0" u="sng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64C7A2-6962-475B-B4B6-4048CCC9D92D}"/>
              </a:ext>
            </a:extLst>
          </p:cNvPr>
          <p:cNvCxnSpPr/>
          <p:nvPr/>
        </p:nvCxnSpPr>
        <p:spPr>
          <a:xfrm>
            <a:off x="8116866" y="1480123"/>
            <a:ext cx="0" cy="762629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6211D-7ECD-48EB-ACAA-C3A494A724CD}"/>
              </a:ext>
            </a:extLst>
          </p:cNvPr>
          <p:cNvCxnSpPr>
            <a:cxnSpLocks/>
          </p:cNvCxnSpPr>
          <p:nvPr/>
        </p:nvCxnSpPr>
        <p:spPr>
          <a:xfrm>
            <a:off x="1077437" y="5293272"/>
            <a:ext cx="152850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30FC6D-2F71-483C-9383-6A96F589CC5B}"/>
              </a:ext>
            </a:extLst>
          </p:cNvPr>
          <p:cNvSpPr/>
          <p:nvPr/>
        </p:nvSpPr>
        <p:spPr>
          <a:xfrm>
            <a:off x="8191500" y="1778000"/>
            <a:ext cx="6629400" cy="2135579"/>
          </a:xfrm>
          <a:custGeom>
            <a:avLst/>
            <a:gdLst>
              <a:gd name="connsiteX0" fmla="*/ 0 w 6629400"/>
              <a:gd name="connsiteY0" fmla="*/ 533400 h 2135579"/>
              <a:gd name="connsiteX1" fmla="*/ 0 w 6629400"/>
              <a:gd name="connsiteY1" fmla="*/ 533400 h 2135579"/>
              <a:gd name="connsiteX2" fmla="*/ 12700 w 6629400"/>
              <a:gd name="connsiteY2" fmla="*/ 673100 h 2135579"/>
              <a:gd name="connsiteX3" fmla="*/ 50800 w 6629400"/>
              <a:gd name="connsiteY3" fmla="*/ 774700 h 2135579"/>
              <a:gd name="connsiteX4" fmla="*/ 63500 w 6629400"/>
              <a:gd name="connsiteY4" fmla="*/ 850900 h 2135579"/>
              <a:gd name="connsiteX5" fmla="*/ 38100 w 6629400"/>
              <a:gd name="connsiteY5" fmla="*/ 1739900 h 2135579"/>
              <a:gd name="connsiteX6" fmla="*/ 50800 w 6629400"/>
              <a:gd name="connsiteY6" fmla="*/ 1968500 h 2135579"/>
              <a:gd name="connsiteX7" fmla="*/ 127000 w 6629400"/>
              <a:gd name="connsiteY7" fmla="*/ 2006600 h 2135579"/>
              <a:gd name="connsiteX8" fmla="*/ 342900 w 6629400"/>
              <a:gd name="connsiteY8" fmla="*/ 2019300 h 2135579"/>
              <a:gd name="connsiteX9" fmla="*/ 393700 w 6629400"/>
              <a:gd name="connsiteY9" fmla="*/ 2032000 h 2135579"/>
              <a:gd name="connsiteX10" fmla="*/ 469900 w 6629400"/>
              <a:gd name="connsiteY10" fmla="*/ 2057400 h 2135579"/>
              <a:gd name="connsiteX11" fmla="*/ 596900 w 6629400"/>
              <a:gd name="connsiteY11" fmla="*/ 2070100 h 2135579"/>
              <a:gd name="connsiteX12" fmla="*/ 635000 w 6629400"/>
              <a:gd name="connsiteY12" fmla="*/ 2082800 h 2135579"/>
              <a:gd name="connsiteX13" fmla="*/ 1104900 w 6629400"/>
              <a:gd name="connsiteY13" fmla="*/ 2057400 h 2135579"/>
              <a:gd name="connsiteX14" fmla="*/ 1371600 w 6629400"/>
              <a:gd name="connsiteY14" fmla="*/ 2108200 h 2135579"/>
              <a:gd name="connsiteX15" fmla="*/ 1511300 w 6629400"/>
              <a:gd name="connsiteY15" fmla="*/ 2133600 h 2135579"/>
              <a:gd name="connsiteX16" fmla="*/ 1587500 w 6629400"/>
              <a:gd name="connsiteY16" fmla="*/ 2120900 h 2135579"/>
              <a:gd name="connsiteX17" fmla="*/ 1625600 w 6629400"/>
              <a:gd name="connsiteY17" fmla="*/ 2095500 h 2135579"/>
              <a:gd name="connsiteX18" fmla="*/ 1663700 w 6629400"/>
              <a:gd name="connsiteY18" fmla="*/ 2082800 h 2135579"/>
              <a:gd name="connsiteX19" fmla="*/ 2235200 w 6629400"/>
              <a:gd name="connsiteY19" fmla="*/ 2120900 h 2135579"/>
              <a:gd name="connsiteX20" fmla="*/ 2273300 w 6629400"/>
              <a:gd name="connsiteY20" fmla="*/ 2095500 h 2135579"/>
              <a:gd name="connsiteX21" fmla="*/ 2336800 w 6629400"/>
              <a:gd name="connsiteY21" fmla="*/ 2044700 h 2135579"/>
              <a:gd name="connsiteX22" fmla="*/ 2400300 w 6629400"/>
              <a:gd name="connsiteY22" fmla="*/ 1993900 h 2135579"/>
              <a:gd name="connsiteX23" fmla="*/ 2451100 w 6629400"/>
              <a:gd name="connsiteY23" fmla="*/ 1917700 h 2135579"/>
              <a:gd name="connsiteX24" fmla="*/ 2476500 w 6629400"/>
              <a:gd name="connsiteY24" fmla="*/ 1879600 h 2135579"/>
              <a:gd name="connsiteX25" fmla="*/ 2501900 w 6629400"/>
              <a:gd name="connsiteY25" fmla="*/ 1803400 h 2135579"/>
              <a:gd name="connsiteX26" fmla="*/ 2514600 w 6629400"/>
              <a:gd name="connsiteY26" fmla="*/ 1625600 h 2135579"/>
              <a:gd name="connsiteX27" fmla="*/ 2527300 w 6629400"/>
              <a:gd name="connsiteY27" fmla="*/ 1358900 h 2135579"/>
              <a:gd name="connsiteX28" fmla="*/ 2552700 w 6629400"/>
              <a:gd name="connsiteY28" fmla="*/ 1282700 h 2135579"/>
              <a:gd name="connsiteX29" fmla="*/ 2603500 w 6629400"/>
              <a:gd name="connsiteY29" fmla="*/ 1219200 h 2135579"/>
              <a:gd name="connsiteX30" fmla="*/ 2628900 w 6629400"/>
              <a:gd name="connsiteY30" fmla="*/ 1181100 h 2135579"/>
              <a:gd name="connsiteX31" fmla="*/ 2679700 w 6629400"/>
              <a:gd name="connsiteY31" fmla="*/ 1168400 h 2135579"/>
              <a:gd name="connsiteX32" fmla="*/ 2832100 w 6629400"/>
              <a:gd name="connsiteY32" fmla="*/ 1143000 h 2135579"/>
              <a:gd name="connsiteX33" fmla="*/ 3619500 w 6629400"/>
              <a:gd name="connsiteY33" fmla="*/ 1155700 h 2135579"/>
              <a:gd name="connsiteX34" fmla="*/ 3670300 w 6629400"/>
              <a:gd name="connsiteY34" fmla="*/ 1181100 h 2135579"/>
              <a:gd name="connsiteX35" fmla="*/ 3835400 w 6629400"/>
              <a:gd name="connsiteY35" fmla="*/ 1193800 h 2135579"/>
              <a:gd name="connsiteX36" fmla="*/ 4000500 w 6629400"/>
              <a:gd name="connsiteY36" fmla="*/ 1231900 h 2135579"/>
              <a:gd name="connsiteX37" fmla="*/ 4038600 w 6629400"/>
              <a:gd name="connsiteY37" fmla="*/ 1244600 h 2135579"/>
              <a:gd name="connsiteX38" fmla="*/ 4432300 w 6629400"/>
              <a:gd name="connsiteY38" fmla="*/ 1219200 h 2135579"/>
              <a:gd name="connsiteX39" fmla="*/ 4470400 w 6629400"/>
              <a:gd name="connsiteY39" fmla="*/ 1193800 h 2135579"/>
              <a:gd name="connsiteX40" fmla="*/ 4546600 w 6629400"/>
              <a:gd name="connsiteY40" fmla="*/ 1168400 h 2135579"/>
              <a:gd name="connsiteX41" fmla="*/ 4584700 w 6629400"/>
              <a:gd name="connsiteY41" fmla="*/ 1143000 h 2135579"/>
              <a:gd name="connsiteX42" fmla="*/ 4622800 w 6629400"/>
              <a:gd name="connsiteY42" fmla="*/ 1104900 h 2135579"/>
              <a:gd name="connsiteX43" fmla="*/ 4686300 w 6629400"/>
              <a:gd name="connsiteY43" fmla="*/ 1092200 h 2135579"/>
              <a:gd name="connsiteX44" fmla="*/ 5181600 w 6629400"/>
              <a:gd name="connsiteY44" fmla="*/ 1104900 h 2135579"/>
              <a:gd name="connsiteX45" fmla="*/ 5257800 w 6629400"/>
              <a:gd name="connsiteY45" fmla="*/ 1117600 h 2135579"/>
              <a:gd name="connsiteX46" fmla="*/ 5346700 w 6629400"/>
              <a:gd name="connsiteY46" fmla="*/ 1193800 h 2135579"/>
              <a:gd name="connsiteX47" fmla="*/ 5448300 w 6629400"/>
              <a:gd name="connsiteY47" fmla="*/ 1270000 h 2135579"/>
              <a:gd name="connsiteX48" fmla="*/ 5575300 w 6629400"/>
              <a:gd name="connsiteY48" fmla="*/ 1346200 h 2135579"/>
              <a:gd name="connsiteX49" fmla="*/ 5626100 w 6629400"/>
              <a:gd name="connsiteY49" fmla="*/ 1358900 h 2135579"/>
              <a:gd name="connsiteX50" fmla="*/ 5664200 w 6629400"/>
              <a:gd name="connsiteY50" fmla="*/ 1397000 h 2135579"/>
              <a:gd name="connsiteX51" fmla="*/ 5702300 w 6629400"/>
              <a:gd name="connsiteY51" fmla="*/ 1409700 h 2135579"/>
              <a:gd name="connsiteX52" fmla="*/ 5765800 w 6629400"/>
              <a:gd name="connsiteY52" fmla="*/ 1498600 h 2135579"/>
              <a:gd name="connsiteX53" fmla="*/ 5803900 w 6629400"/>
              <a:gd name="connsiteY53" fmla="*/ 1511300 h 2135579"/>
              <a:gd name="connsiteX54" fmla="*/ 5905500 w 6629400"/>
              <a:gd name="connsiteY54" fmla="*/ 1562100 h 2135579"/>
              <a:gd name="connsiteX55" fmla="*/ 5994400 w 6629400"/>
              <a:gd name="connsiteY55" fmla="*/ 1587500 h 2135579"/>
              <a:gd name="connsiteX56" fmla="*/ 6350000 w 6629400"/>
              <a:gd name="connsiteY56" fmla="*/ 1562100 h 2135579"/>
              <a:gd name="connsiteX57" fmla="*/ 6426200 w 6629400"/>
              <a:gd name="connsiteY57" fmla="*/ 1536700 h 2135579"/>
              <a:gd name="connsiteX58" fmla="*/ 6464300 w 6629400"/>
              <a:gd name="connsiteY58" fmla="*/ 1498600 h 2135579"/>
              <a:gd name="connsiteX59" fmla="*/ 6502400 w 6629400"/>
              <a:gd name="connsiteY59" fmla="*/ 1409700 h 2135579"/>
              <a:gd name="connsiteX60" fmla="*/ 6527800 w 6629400"/>
              <a:gd name="connsiteY60" fmla="*/ 1371600 h 2135579"/>
              <a:gd name="connsiteX61" fmla="*/ 6540500 w 6629400"/>
              <a:gd name="connsiteY61" fmla="*/ 1320800 h 2135579"/>
              <a:gd name="connsiteX62" fmla="*/ 6565900 w 6629400"/>
              <a:gd name="connsiteY62" fmla="*/ 1282700 h 2135579"/>
              <a:gd name="connsiteX63" fmla="*/ 6578600 w 6629400"/>
              <a:gd name="connsiteY63" fmla="*/ 1168400 h 2135579"/>
              <a:gd name="connsiteX64" fmla="*/ 6604000 w 6629400"/>
              <a:gd name="connsiteY64" fmla="*/ 1104900 h 2135579"/>
              <a:gd name="connsiteX65" fmla="*/ 6629400 w 6629400"/>
              <a:gd name="connsiteY65" fmla="*/ 1016000 h 2135579"/>
              <a:gd name="connsiteX66" fmla="*/ 6616700 w 6629400"/>
              <a:gd name="connsiteY66" fmla="*/ 635000 h 2135579"/>
              <a:gd name="connsiteX67" fmla="*/ 6604000 w 6629400"/>
              <a:gd name="connsiteY67" fmla="*/ 596900 h 2135579"/>
              <a:gd name="connsiteX68" fmla="*/ 6591300 w 6629400"/>
              <a:gd name="connsiteY68" fmla="*/ 520700 h 2135579"/>
              <a:gd name="connsiteX69" fmla="*/ 6565900 w 6629400"/>
              <a:gd name="connsiteY69" fmla="*/ 482600 h 2135579"/>
              <a:gd name="connsiteX70" fmla="*/ 6451600 w 6629400"/>
              <a:gd name="connsiteY70" fmla="*/ 381000 h 2135579"/>
              <a:gd name="connsiteX71" fmla="*/ 6350000 w 6629400"/>
              <a:gd name="connsiteY71" fmla="*/ 304800 h 2135579"/>
              <a:gd name="connsiteX72" fmla="*/ 6210300 w 6629400"/>
              <a:gd name="connsiteY72" fmla="*/ 228600 h 2135579"/>
              <a:gd name="connsiteX73" fmla="*/ 6159500 w 6629400"/>
              <a:gd name="connsiteY73" fmla="*/ 215900 h 2135579"/>
              <a:gd name="connsiteX74" fmla="*/ 6121400 w 6629400"/>
              <a:gd name="connsiteY74" fmla="*/ 203200 h 2135579"/>
              <a:gd name="connsiteX75" fmla="*/ 5803900 w 6629400"/>
              <a:gd name="connsiteY75" fmla="*/ 152400 h 2135579"/>
              <a:gd name="connsiteX76" fmla="*/ 5664200 w 6629400"/>
              <a:gd name="connsiteY76" fmla="*/ 114300 h 2135579"/>
              <a:gd name="connsiteX77" fmla="*/ 5537200 w 6629400"/>
              <a:gd name="connsiteY77" fmla="*/ 101600 h 2135579"/>
              <a:gd name="connsiteX78" fmla="*/ 5346700 w 6629400"/>
              <a:gd name="connsiteY78" fmla="*/ 76200 h 2135579"/>
              <a:gd name="connsiteX79" fmla="*/ 5207000 w 6629400"/>
              <a:gd name="connsiteY79" fmla="*/ 50800 h 2135579"/>
              <a:gd name="connsiteX80" fmla="*/ 5092700 w 6629400"/>
              <a:gd name="connsiteY80" fmla="*/ 25400 h 2135579"/>
              <a:gd name="connsiteX81" fmla="*/ 4965700 w 6629400"/>
              <a:gd name="connsiteY81" fmla="*/ 12700 h 2135579"/>
              <a:gd name="connsiteX82" fmla="*/ 4864100 w 6629400"/>
              <a:gd name="connsiteY82" fmla="*/ 0 h 2135579"/>
              <a:gd name="connsiteX83" fmla="*/ 4749800 w 6629400"/>
              <a:gd name="connsiteY83" fmla="*/ 25400 h 2135579"/>
              <a:gd name="connsiteX84" fmla="*/ 4622800 w 6629400"/>
              <a:gd name="connsiteY84" fmla="*/ 127000 h 2135579"/>
              <a:gd name="connsiteX85" fmla="*/ 4572000 w 6629400"/>
              <a:gd name="connsiteY85" fmla="*/ 139700 h 2135579"/>
              <a:gd name="connsiteX86" fmla="*/ 4533900 w 6629400"/>
              <a:gd name="connsiteY86" fmla="*/ 152400 h 2135579"/>
              <a:gd name="connsiteX87" fmla="*/ 4457700 w 6629400"/>
              <a:gd name="connsiteY87" fmla="*/ 165100 h 2135579"/>
              <a:gd name="connsiteX88" fmla="*/ 4419600 w 6629400"/>
              <a:gd name="connsiteY88" fmla="*/ 177800 h 2135579"/>
              <a:gd name="connsiteX89" fmla="*/ 4305300 w 6629400"/>
              <a:gd name="connsiteY89" fmla="*/ 190500 h 2135579"/>
              <a:gd name="connsiteX90" fmla="*/ 4178300 w 6629400"/>
              <a:gd name="connsiteY90" fmla="*/ 215900 h 2135579"/>
              <a:gd name="connsiteX91" fmla="*/ 4064000 w 6629400"/>
              <a:gd name="connsiteY91" fmla="*/ 241300 h 2135579"/>
              <a:gd name="connsiteX92" fmla="*/ 2667000 w 6629400"/>
              <a:gd name="connsiteY92" fmla="*/ 215900 h 2135579"/>
              <a:gd name="connsiteX93" fmla="*/ 2514600 w 6629400"/>
              <a:gd name="connsiteY93" fmla="*/ 190500 h 2135579"/>
              <a:gd name="connsiteX94" fmla="*/ 2413000 w 6629400"/>
              <a:gd name="connsiteY94" fmla="*/ 177800 h 2135579"/>
              <a:gd name="connsiteX95" fmla="*/ 2349500 w 6629400"/>
              <a:gd name="connsiteY95" fmla="*/ 165100 h 2135579"/>
              <a:gd name="connsiteX96" fmla="*/ 2159000 w 6629400"/>
              <a:gd name="connsiteY96" fmla="*/ 152400 h 2135579"/>
              <a:gd name="connsiteX97" fmla="*/ 2108200 w 6629400"/>
              <a:gd name="connsiteY97" fmla="*/ 139700 h 2135579"/>
              <a:gd name="connsiteX98" fmla="*/ 838200 w 6629400"/>
              <a:gd name="connsiteY98" fmla="*/ 139700 h 2135579"/>
              <a:gd name="connsiteX99" fmla="*/ 787400 w 6629400"/>
              <a:gd name="connsiteY99" fmla="*/ 152400 h 2135579"/>
              <a:gd name="connsiteX100" fmla="*/ 647700 w 6629400"/>
              <a:gd name="connsiteY100" fmla="*/ 203200 h 2135579"/>
              <a:gd name="connsiteX101" fmla="*/ 419100 w 6629400"/>
              <a:gd name="connsiteY101" fmla="*/ 215900 h 2135579"/>
              <a:gd name="connsiteX102" fmla="*/ 292100 w 6629400"/>
              <a:gd name="connsiteY102" fmla="*/ 279400 h 2135579"/>
              <a:gd name="connsiteX103" fmla="*/ 254000 w 6629400"/>
              <a:gd name="connsiteY103" fmla="*/ 304800 h 2135579"/>
              <a:gd name="connsiteX104" fmla="*/ 215900 w 6629400"/>
              <a:gd name="connsiteY104" fmla="*/ 342900 h 2135579"/>
              <a:gd name="connsiteX105" fmla="*/ 165100 w 6629400"/>
              <a:gd name="connsiteY105" fmla="*/ 355600 h 2135579"/>
              <a:gd name="connsiteX106" fmla="*/ 139700 w 6629400"/>
              <a:gd name="connsiteY106" fmla="*/ 393700 h 2135579"/>
              <a:gd name="connsiteX107" fmla="*/ 114300 w 6629400"/>
              <a:gd name="connsiteY107" fmla="*/ 520700 h 2135579"/>
              <a:gd name="connsiteX108" fmla="*/ 38100 w 6629400"/>
              <a:gd name="connsiteY108" fmla="*/ 584200 h 2135579"/>
              <a:gd name="connsiteX109" fmla="*/ 25400 w 6629400"/>
              <a:gd name="connsiteY109" fmla="*/ 609600 h 213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29400" h="2135579">
                <a:moveTo>
                  <a:pt x="0" y="533400"/>
                </a:moveTo>
                <a:lnTo>
                  <a:pt x="0" y="533400"/>
                </a:lnTo>
                <a:cubicBezTo>
                  <a:pt x="4233" y="579967"/>
                  <a:pt x="3067" y="627344"/>
                  <a:pt x="12700" y="673100"/>
                </a:cubicBezTo>
                <a:cubicBezTo>
                  <a:pt x="20151" y="708494"/>
                  <a:pt x="40863" y="739922"/>
                  <a:pt x="50800" y="774700"/>
                </a:cubicBezTo>
                <a:cubicBezTo>
                  <a:pt x="57874" y="799460"/>
                  <a:pt x="59267" y="825500"/>
                  <a:pt x="63500" y="850900"/>
                </a:cubicBezTo>
                <a:cubicBezTo>
                  <a:pt x="55033" y="1147233"/>
                  <a:pt x="41469" y="1443465"/>
                  <a:pt x="38100" y="1739900"/>
                </a:cubicBezTo>
                <a:cubicBezTo>
                  <a:pt x="37233" y="1816213"/>
                  <a:pt x="35833" y="1893665"/>
                  <a:pt x="50800" y="1968500"/>
                </a:cubicBezTo>
                <a:cubicBezTo>
                  <a:pt x="53639" y="1982697"/>
                  <a:pt x="115115" y="2005411"/>
                  <a:pt x="127000" y="2006600"/>
                </a:cubicBezTo>
                <a:cubicBezTo>
                  <a:pt x="198733" y="2013773"/>
                  <a:pt x="270933" y="2015067"/>
                  <a:pt x="342900" y="2019300"/>
                </a:cubicBezTo>
                <a:cubicBezTo>
                  <a:pt x="359833" y="2023533"/>
                  <a:pt x="376982" y="2026984"/>
                  <a:pt x="393700" y="2032000"/>
                </a:cubicBezTo>
                <a:cubicBezTo>
                  <a:pt x="419345" y="2039693"/>
                  <a:pt x="443585" y="2052466"/>
                  <a:pt x="469900" y="2057400"/>
                </a:cubicBezTo>
                <a:cubicBezTo>
                  <a:pt x="511716" y="2065240"/>
                  <a:pt x="554567" y="2065867"/>
                  <a:pt x="596900" y="2070100"/>
                </a:cubicBezTo>
                <a:cubicBezTo>
                  <a:pt x="609600" y="2074333"/>
                  <a:pt x="621613" y="2082800"/>
                  <a:pt x="635000" y="2082800"/>
                </a:cubicBezTo>
                <a:cubicBezTo>
                  <a:pt x="1040900" y="2082800"/>
                  <a:pt x="933846" y="2114418"/>
                  <a:pt x="1104900" y="2057400"/>
                </a:cubicBezTo>
                <a:lnTo>
                  <a:pt x="1371600" y="2108200"/>
                </a:lnTo>
                <a:cubicBezTo>
                  <a:pt x="1520333" y="2133844"/>
                  <a:pt x="1427544" y="2105681"/>
                  <a:pt x="1511300" y="2133600"/>
                </a:cubicBezTo>
                <a:cubicBezTo>
                  <a:pt x="1536700" y="2129367"/>
                  <a:pt x="1563071" y="2129043"/>
                  <a:pt x="1587500" y="2120900"/>
                </a:cubicBezTo>
                <a:cubicBezTo>
                  <a:pt x="1601980" y="2116073"/>
                  <a:pt x="1611948" y="2102326"/>
                  <a:pt x="1625600" y="2095500"/>
                </a:cubicBezTo>
                <a:cubicBezTo>
                  <a:pt x="1637574" y="2089513"/>
                  <a:pt x="1651000" y="2087033"/>
                  <a:pt x="1663700" y="2082800"/>
                </a:cubicBezTo>
                <a:cubicBezTo>
                  <a:pt x="1932888" y="2124214"/>
                  <a:pt x="1984399" y="2155100"/>
                  <a:pt x="2235200" y="2120900"/>
                </a:cubicBezTo>
                <a:cubicBezTo>
                  <a:pt x="2250324" y="2118838"/>
                  <a:pt x="2260600" y="2103967"/>
                  <a:pt x="2273300" y="2095500"/>
                </a:cubicBezTo>
                <a:cubicBezTo>
                  <a:pt x="2346093" y="1986311"/>
                  <a:pt x="2249166" y="2114807"/>
                  <a:pt x="2336800" y="2044700"/>
                </a:cubicBezTo>
                <a:cubicBezTo>
                  <a:pt x="2418864" y="1979048"/>
                  <a:pt x="2304535" y="2025822"/>
                  <a:pt x="2400300" y="1993900"/>
                </a:cubicBezTo>
                <a:lnTo>
                  <a:pt x="2451100" y="1917700"/>
                </a:lnTo>
                <a:cubicBezTo>
                  <a:pt x="2459567" y="1905000"/>
                  <a:pt x="2471673" y="1894080"/>
                  <a:pt x="2476500" y="1879600"/>
                </a:cubicBezTo>
                <a:lnTo>
                  <a:pt x="2501900" y="1803400"/>
                </a:lnTo>
                <a:cubicBezTo>
                  <a:pt x="2506133" y="1744133"/>
                  <a:pt x="2511210" y="1684921"/>
                  <a:pt x="2514600" y="1625600"/>
                </a:cubicBezTo>
                <a:cubicBezTo>
                  <a:pt x="2519677" y="1536744"/>
                  <a:pt x="2517472" y="1447356"/>
                  <a:pt x="2527300" y="1358900"/>
                </a:cubicBezTo>
                <a:cubicBezTo>
                  <a:pt x="2530257" y="1332290"/>
                  <a:pt x="2544233" y="1308100"/>
                  <a:pt x="2552700" y="1282700"/>
                </a:cubicBezTo>
                <a:cubicBezTo>
                  <a:pt x="2570227" y="1230120"/>
                  <a:pt x="2554261" y="1252026"/>
                  <a:pt x="2603500" y="1219200"/>
                </a:cubicBezTo>
                <a:cubicBezTo>
                  <a:pt x="2611967" y="1206500"/>
                  <a:pt x="2616200" y="1189567"/>
                  <a:pt x="2628900" y="1181100"/>
                </a:cubicBezTo>
                <a:cubicBezTo>
                  <a:pt x="2643423" y="1171418"/>
                  <a:pt x="2662483" y="1171269"/>
                  <a:pt x="2679700" y="1168400"/>
                </a:cubicBezTo>
                <a:cubicBezTo>
                  <a:pt x="2858080" y="1138670"/>
                  <a:pt x="2717781" y="1171580"/>
                  <a:pt x="2832100" y="1143000"/>
                </a:cubicBezTo>
                <a:cubicBezTo>
                  <a:pt x="3094567" y="1147233"/>
                  <a:pt x="3357270" y="1143780"/>
                  <a:pt x="3619500" y="1155700"/>
                </a:cubicBezTo>
                <a:cubicBezTo>
                  <a:pt x="3638413" y="1156560"/>
                  <a:pt x="3651656" y="1177810"/>
                  <a:pt x="3670300" y="1181100"/>
                </a:cubicBezTo>
                <a:cubicBezTo>
                  <a:pt x="3724656" y="1190692"/>
                  <a:pt x="3780367" y="1189567"/>
                  <a:pt x="3835400" y="1193800"/>
                </a:cubicBezTo>
                <a:cubicBezTo>
                  <a:pt x="3885773" y="1203875"/>
                  <a:pt x="3954547" y="1216582"/>
                  <a:pt x="4000500" y="1231900"/>
                </a:cubicBezTo>
                <a:lnTo>
                  <a:pt x="4038600" y="1244600"/>
                </a:lnTo>
                <a:cubicBezTo>
                  <a:pt x="4169833" y="1236133"/>
                  <a:pt x="4301695" y="1234565"/>
                  <a:pt x="4432300" y="1219200"/>
                </a:cubicBezTo>
                <a:cubicBezTo>
                  <a:pt x="4447459" y="1217417"/>
                  <a:pt x="4456452" y="1199999"/>
                  <a:pt x="4470400" y="1193800"/>
                </a:cubicBezTo>
                <a:cubicBezTo>
                  <a:pt x="4494866" y="1182926"/>
                  <a:pt x="4524323" y="1183252"/>
                  <a:pt x="4546600" y="1168400"/>
                </a:cubicBezTo>
                <a:cubicBezTo>
                  <a:pt x="4559300" y="1159933"/>
                  <a:pt x="4572974" y="1152771"/>
                  <a:pt x="4584700" y="1143000"/>
                </a:cubicBezTo>
                <a:cubicBezTo>
                  <a:pt x="4598498" y="1131502"/>
                  <a:pt x="4606736" y="1112932"/>
                  <a:pt x="4622800" y="1104900"/>
                </a:cubicBezTo>
                <a:cubicBezTo>
                  <a:pt x="4642107" y="1095247"/>
                  <a:pt x="4665133" y="1096433"/>
                  <a:pt x="4686300" y="1092200"/>
                </a:cubicBezTo>
                <a:lnTo>
                  <a:pt x="5181600" y="1104900"/>
                </a:lnTo>
                <a:cubicBezTo>
                  <a:pt x="5207325" y="1106043"/>
                  <a:pt x="5233891" y="1108037"/>
                  <a:pt x="5257800" y="1117600"/>
                </a:cubicBezTo>
                <a:cubicBezTo>
                  <a:pt x="5295617" y="1132727"/>
                  <a:pt x="5316842" y="1169370"/>
                  <a:pt x="5346700" y="1193800"/>
                </a:cubicBezTo>
                <a:cubicBezTo>
                  <a:pt x="5379464" y="1220607"/>
                  <a:pt x="5413077" y="1246518"/>
                  <a:pt x="5448300" y="1270000"/>
                </a:cubicBezTo>
                <a:cubicBezTo>
                  <a:pt x="5486278" y="1295319"/>
                  <a:pt x="5530669" y="1329463"/>
                  <a:pt x="5575300" y="1346200"/>
                </a:cubicBezTo>
                <a:cubicBezTo>
                  <a:pt x="5591643" y="1352329"/>
                  <a:pt x="5609167" y="1354667"/>
                  <a:pt x="5626100" y="1358900"/>
                </a:cubicBezTo>
                <a:cubicBezTo>
                  <a:pt x="5638800" y="1371600"/>
                  <a:pt x="5649256" y="1387037"/>
                  <a:pt x="5664200" y="1397000"/>
                </a:cubicBezTo>
                <a:cubicBezTo>
                  <a:pt x="5675339" y="1404426"/>
                  <a:pt x="5692834" y="1400234"/>
                  <a:pt x="5702300" y="1409700"/>
                </a:cubicBezTo>
                <a:cubicBezTo>
                  <a:pt x="5781757" y="1489157"/>
                  <a:pt x="5670650" y="1435167"/>
                  <a:pt x="5765800" y="1498600"/>
                </a:cubicBezTo>
                <a:cubicBezTo>
                  <a:pt x="5776939" y="1506026"/>
                  <a:pt x="5791713" y="1505760"/>
                  <a:pt x="5803900" y="1511300"/>
                </a:cubicBezTo>
                <a:cubicBezTo>
                  <a:pt x="5838370" y="1526968"/>
                  <a:pt x="5868766" y="1552917"/>
                  <a:pt x="5905500" y="1562100"/>
                </a:cubicBezTo>
                <a:cubicBezTo>
                  <a:pt x="5969287" y="1578047"/>
                  <a:pt x="5939741" y="1569280"/>
                  <a:pt x="5994400" y="1587500"/>
                </a:cubicBezTo>
                <a:cubicBezTo>
                  <a:pt x="6112933" y="1579033"/>
                  <a:pt x="6231979" y="1575985"/>
                  <a:pt x="6350000" y="1562100"/>
                </a:cubicBezTo>
                <a:cubicBezTo>
                  <a:pt x="6376591" y="1558972"/>
                  <a:pt x="6426200" y="1536700"/>
                  <a:pt x="6426200" y="1536700"/>
                </a:cubicBezTo>
                <a:cubicBezTo>
                  <a:pt x="6438900" y="1524000"/>
                  <a:pt x="6453861" y="1513215"/>
                  <a:pt x="6464300" y="1498600"/>
                </a:cubicBezTo>
                <a:cubicBezTo>
                  <a:pt x="6508345" y="1436937"/>
                  <a:pt x="6474762" y="1464975"/>
                  <a:pt x="6502400" y="1409700"/>
                </a:cubicBezTo>
                <a:cubicBezTo>
                  <a:pt x="6509226" y="1396048"/>
                  <a:pt x="6519333" y="1384300"/>
                  <a:pt x="6527800" y="1371600"/>
                </a:cubicBezTo>
                <a:cubicBezTo>
                  <a:pt x="6532033" y="1354667"/>
                  <a:pt x="6533624" y="1336843"/>
                  <a:pt x="6540500" y="1320800"/>
                </a:cubicBezTo>
                <a:cubicBezTo>
                  <a:pt x="6546513" y="1306771"/>
                  <a:pt x="6562198" y="1297508"/>
                  <a:pt x="6565900" y="1282700"/>
                </a:cubicBezTo>
                <a:cubicBezTo>
                  <a:pt x="6575197" y="1245510"/>
                  <a:pt x="6570568" y="1205884"/>
                  <a:pt x="6578600" y="1168400"/>
                </a:cubicBezTo>
                <a:cubicBezTo>
                  <a:pt x="6583377" y="1146109"/>
                  <a:pt x="6595995" y="1126246"/>
                  <a:pt x="6604000" y="1104900"/>
                </a:cubicBezTo>
                <a:cubicBezTo>
                  <a:pt x="6617665" y="1068461"/>
                  <a:pt x="6619392" y="1056032"/>
                  <a:pt x="6629400" y="1016000"/>
                </a:cubicBezTo>
                <a:cubicBezTo>
                  <a:pt x="6625167" y="889000"/>
                  <a:pt x="6624387" y="761838"/>
                  <a:pt x="6616700" y="635000"/>
                </a:cubicBezTo>
                <a:cubicBezTo>
                  <a:pt x="6615890" y="621638"/>
                  <a:pt x="6606904" y="609968"/>
                  <a:pt x="6604000" y="596900"/>
                </a:cubicBezTo>
                <a:cubicBezTo>
                  <a:pt x="6598414" y="571763"/>
                  <a:pt x="6599443" y="545129"/>
                  <a:pt x="6591300" y="520700"/>
                </a:cubicBezTo>
                <a:cubicBezTo>
                  <a:pt x="6586473" y="506220"/>
                  <a:pt x="6575058" y="494811"/>
                  <a:pt x="6565900" y="482600"/>
                </a:cubicBezTo>
                <a:cubicBezTo>
                  <a:pt x="6494572" y="387496"/>
                  <a:pt x="6542995" y="444274"/>
                  <a:pt x="6451600" y="381000"/>
                </a:cubicBezTo>
                <a:cubicBezTo>
                  <a:pt x="6416794" y="356903"/>
                  <a:pt x="6386301" y="326580"/>
                  <a:pt x="6350000" y="304800"/>
                </a:cubicBezTo>
                <a:cubicBezTo>
                  <a:pt x="6304862" y="277717"/>
                  <a:pt x="6259439" y="248256"/>
                  <a:pt x="6210300" y="228600"/>
                </a:cubicBezTo>
                <a:cubicBezTo>
                  <a:pt x="6194094" y="222118"/>
                  <a:pt x="6176283" y="220695"/>
                  <a:pt x="6159500" y="215900"/>
                </a:cubicBezTo>
                <a:cubicBezTo>
                  <a:pt x="6146628" y="212222"/>
                  <a:pt x="6134500" y="205958"/>
                  <a:pt x="6121400" y="203200"/>
                </a:cubicBezTo>
                <a:cubicBezTo>
                  <a:pt x="5936314" y="164234"/>
                  <a:pt x="5955657" y="169262"/>
                  <a:pt x="5803900" y="152400"/>
                </a:cubicBezTo>
                <a:cubicBezTo>
                  <a:pt x="5757333" y="139700"/>
                  <a:pt x="5711615" y="123331"/>
                  <a:pt x="5664200" y="114300"/>
                </a:cubicBezTo>
                <a:cubicBezTo>
                  <a:pt x="5622407" y="106339"/>
                  <a:pt x="5579441" y="106669"/>
                  <a:pt x="5537200" y="101600"/>
                </a:cubicBezTo>
                <a:cubicBezTo>
                  <a:pt x="5473594" y="93967"/>
                  <a:pt x="5410017" y="85941"/>
                  <a:pt x="5346700" y="76200"/>
                </a:cubicBezTo>
                <a:cubicBezTo>
                  <a:pt x="5299920" y="69003"/>
                  <a:pt x="5253411" y="60082"/>
                  <a:pt x="5207000" y="50800"/>
                </a:cubicBezTo>
                <a:cubicBezTo>
                  <a:pt x="5168729" y="43146"/>
                  <a:pt x="5131252" y="31487"/>
                  <a:pt x="5092700" y="25400"/>
                </a:cubicBezTo>
                <a:cubicBezTo>
                  <a:pt x="5050676" y="18765"/>
                  <a:pt x="5007984" y="17398"/>
                  <a:pt x="4965700" y="12700"/>
                </a:cubicBezTo>
                <a:cubicBezTo>
                  <a:pt x="4931779" y="8931"/>
                  <a:pt x="4897967" y="4233"/>
                  <a:pt x="4864100" y="0"/>
                </a:cubicBezTo>
                <a:cubicBezTo>
                  <a:pt x="4858366" y="956"/>
                  <a:pt x="4768831" y="11807"/>
                  <a:pt x="4749800" y="25400"/>
                </a:cubicBezTo>
                <a:cubicBezTo>
                  <a:pt x="4700542" y="60584"/>
                  <a:pt x="4689443" y="110339"/>
                  <a:pt x="4622800" y="127000"/>
                </a:cubicBezTo>
                <a:cubicBezTo>
                  <a:pt x="4605867" y="131233"/>
                  <a:pt x="4588783" y="134905"/>
                  <a:pt x="4572000" y="139700"/>
                </a:cubicBezTo>
                <a:cubicBezTo>
                  <a:pt x="4559128" y="143378"/>
                  <a:pt x="4546968" y="149496"/>
                  <a:pt x="4533900" y="152400"/>
                </a:cubicBezTo>
                <a:cubicBezTo>
                  <a:pt x="4508763" y="157986"/>
                  <a:pt x="4482837" y="159514"/>
                  <a:pt x="4457700" y="165100"/>
                </a:cubicBezTo>
                <a:cubicBezTo>
                  <a:pt x="4444632" y="168004"/>
                  <a:pt x="4432805" y="175599"/>
                  <a:pt x="4419600" y="177800"/>
                </a:cubicBezTo>
                <a:cubicBezTo>
                  <a:pt x="4381787" y="184102"/>
                  <a:pt x="4343400" y="186267"/>
                  <a:pt x="4305300" y="190500"/>
                </a:cubicBezTo>
                <a:cubicBezTo>
                  <a:pt x="4232276" y="214841"/>
                  <a:pt x="4295046" y="196442"/>
                  <a:pt x="4178300" y="215900"/>
                </a:cubicBezTo>
                <a:cubicBezTo>
                  <a:pt x="4129931" y="223962"/>
                  <a:pt x="4109667" y="229883"/>
                  <a:pt x="4064000" y="241300"/>
                </a:cubicBezTo>
                <a:cubicBezTo>
                  <a:pt x="3884317" y="239109"/>
                  <a:pt x="3034607" y="236906"/>
                  <a:pt x="2667000" y="215900"/>
                </a:cubicBezTo>
                <a:cubicBezTo>
                  <a:pt x="2593014" y="211672"/>
                  <a:pt x="2581289" y="200760"/>
                  <a:pt x="2514600" y="190500"/>
                </a:cubicBezTo>
                <a:cubicBezTo>
                  <a:pt x="2480867" y="185310"/>
                  <a:pt x="2446733" y="182990"/>
                  <a:pt x="2413000" y="177800"/>
                </a:cubicBezTo>
                <a:cubicBezTo>
                  <a:pt x="2391665" y="174518"/>
                  <a:pt x="2370979" y="167248"/>
                  <a:pt x="2349500" y="165100"/>
                </a:cubicBezTo>
                <a:cubicBezTo>
                  <a:pt x="2286175" y="158767"/>
                  <a:pt x="2222500" y="156633"/>
                  <a:pt x="2159000" y="152400"/>
                </a:cubicBezTo>
                <a:cubicBezTo>
                  <a:pt x="2142067" y="148167"/>
                  <a:pt x="2125583" y="141280"/>
                  <a:pt x="2108200" y="139700"/>
                </a:cubicBezTo>
                <a:cubicBezTo>
                  <a:pt x="1730215" y="105338"/>
                  <a:pt x="1058693" y="137011"/>
                  <a:pt x="838200" y="139700"/>
                </a:cubicBezTo>
                <a:cubicBezTo>
                  <a:pt x="821267" y="143933"/>
                  <a:pt x="803443" y="145524"/>
                  <a:pt x="787400" y="152400"/>
                </a:cubicBezTo>
                <a:cubicBezTo>
                  <a:pt x="703927" y="188174"/>
                  <a:pt x="801450" y="194658"/>
                  <a:pt x="647700" y="203200"/>
                </a:cubicBezTo>
                <a:lnTo>
                  <a:pt x="419100" y="215900"/>
                </a:lnTo>
                <a:cubicBezTo>
                  <a:pt x="338684" y="236004"/>
                  <a:pt x="382823" y="218918"/>
                  <a:pt x="292100" y="279400"/>
                </a:cubicBezTo>
                <a:cubicBezTo>
                  <a:pt x="279400" y="287867"/>
                  <a:pt x="264793" y="294007"/>
                  <a:pt x="254000" y="304800"/>
                </a:cubicBezTo>
                <a:cubicBezTo>
                  <a:pt x="241300" y="317500"/>
                  <a:pt x="231494" y="333989"/>
                  <a:pt x="215900" y="342900"/>
                </a:cubicBezTo>
                <a:cubicBezTo>
                  <a:pt x="200745" y="351560"/>
                  <a:pt x="182033" y="351367"/>
                  <a:pt x="165100" y="355600"/>
                </a:cubicBezTo>
                <a:cubicBezTo>
                  <a:pt x="156633" y="368300"/>
                  <a:pt x="144086" y="379080"/>
                  <a:pt x="139700" y="393700"/>
                </a:cubicBezTo>
                <a:cubicBezTo>
                  <a:pt x="136473" y="404456"/>
                  <a:pt x="131383" y="495076"/>
                  <a:pt x="114300" y="520700"/>
                </a:cubicBezTo>
                <a:cubicBezTo>
                  <a:pt x="72689" y="583117"/>
                  <a:pt x="84956" y="537344"/>
                  <a:pt x="38100" y="584200"/>
                </a:cubicBezTo>
                <a:cubicBezTo>
                  <a:pt x="31407" y="590893"/>
                  <a:pt x="29633" y="601133"/>
                  <a:pt x="25400" y="60960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932CC-2100-49F1-B06E-EDD7BC2B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0" y="5814147"/>
            <a:ext cx="6550353" cy="2870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64DDD2-409F-49B5-8980-0C7FCE0DA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0" y="2433292"/>
            <a:ext cx="6334125" cy="2495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E6C1D9-3FBF-4D21-BCC8-57D7039FE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29" y="5871395"/>
            <a:ext cx="8877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A9FC-02C0-412F-95DC-1F456A72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MVR and Cascaded systems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7FE3-6CD4-4B8E-A9DF-776B148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BB4AA-1A58-40DD-8E7E-0FC531B65725}"/>
              </a:ext>
            </a:extLst>
          </p:cNvPr>
          <p:cNvSpPr txBox="1"/>
          <p:nvPr/>
        </p:nvSpPr>
        <p:spPr>
          <a:xfrm>
            <a:off x="1365224" y="1480122"/>
            <a:ext cx="116449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u="sng" dirty="0"/>
              <a:t>Mechanical </a:t>
            </a:r>
            <a:r>
              <a:rPr lang="en-US" sz="2000" b="1" u="sng" dirty="0" err="1"/>
              <a:t>vapour</a:t>
            </a:r>
            <a:r>
              <a:rPr lang="en-US" sz="2000" b="1" u="sng" dirty="0"/>
              <a:t> recompression (MVR)</a:t>
            </a:r>
            <a:endParaRPr kumimoji="0" lang="en-BE" sz="2000" b="1" i="0" u="sng" strike="noStrike" cap="none" spc="0" normalizeH="0" baseline="0" dirty="0">
              <a:ln>
                <a:noFill/>
              </a:ln>
              <a:effectLst/>
              <a:uFillTx/>
              <a:sym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30FC6D-2F71-483C-9383-6A96F589CC5B}"/>
              </a:ext>
            </a:extLst>
          </p:cNvPr>
          <p:cNvSpPr/>
          <p:nvPr/>
        </p:nvSpPr>
        <p:spPr>
          <a:xfrm>
            <a:off x="8191500" y="1778000"/>
            <a:ext cx="6629400" cy="2135579"/>
          </a:xfrm>
          <a:custGeom>
            <a:avLst/>
            <a:gdLst>
              <a:gd name="connsiteX0" fmla="*/ 0 w 6629400"/>
              <a:gd name="connsiteY0" fmla="*/ 533400 h 2135579"/>
              <a:gd name="connsiteX1" fmla="*/ 0 w 6629400"/>
              <a:gd name="connsiteY1" fmla="*/ 533400 h 2135579"/>
              <a:gd name="connsiteX2" fmla="*/ 12700 w 6629400"/>
              <a:gd name="connsiteY2" fmla="*/ 673100 h 2135579"/>
              <a:gd name="connsiteX3" fmla="*/ 50800 w 6629400"/>
              <a:gd name="connsiteY3" fmla="*/ 774700 h 2135579"/>
              <a:gd name="connsiteX4" fmla="*/ 63500 w 6629400"/>
              <a:gd name="connsiteY4" fmla="*/ 850900 h 2135579"/>
              <a:gd name="connsiteX5" fmla="*/ 38100 w 6629400"/>
              <a:gd name="connsiteY5" fmla="*/ 1739900 h 2135579"/>
              <a:gd name="connsiteX6" fmla="*/ 50800 w 6629400"/>
              <a:gd name="connsiteY6" fmla="*/ 1968500 h 2135579"/>
              <a:gd name="connsiteX7" fmla="*/ 127000 w 6629400"/>
              <a:gd name="connsiteY7" fmla="*/ 2006600 h 2135579"/>
              <a:gd name="connsiteX8" fmla="*/ 342900 w 6629400"/>
              <a:gd name="connsiteY8" fmla="*/ 2019300 h 2135579"/>
              <a:gd name="connsiteX9" fmla="*/ 393700 w 6629400"/>
              <a:gd name="connsiteY9" fmla="*/ 2032000 h 2135579"/>
              <a:gd name="connsiteX10" fmla="*/ 469900 w 6629400"/>
              <a:gd name="connsiteY10" fmla="*/ 2057400 h 2135579"/>
              <a:gd name="connsiteX11" fmla="*/ 596900 w 6629400"/>
              <a:gd name="connsiteY11" fmla="*/ 2070100 h 2135579"/>
              <a:gd name="connsiteX12" fmla="*/ 635000 w 6629400"/>
              <a:gd name="connsiteY12" fmla="*/ 2082800 h 2135579"/>
              <a:gd name="connsiteX13" fmla="*/ 1104900 w 6629400"/>
              <a:gd name="connsiteY13" fmla="*/ 2057400 h 2135579"/>
              <a:gd name="connsiteX14" fmla="*/ 1371600 w 6629400"/>
              <a:gd name="connsiteY14" fmla="*/ 2108200 h 2135579"/>
              <a:gd name="connsiteX15" fmla="*/ 1511300 w 6629400"/>
              <a:gd name="connsiteY15" fmla="*/ 2133600 h 2135579"/>
              <a:gd name="connsiteX16" fmla="*/ 1587500 w 6629400"/>
              <a:gd name="connsiteY16" fmla="*/ 2120900 h 2135579"/>
              <a:gd name="connsiteX17" fmla="*/ 1625600 w 6629400"/>
              <a:gd name="connsiteY17" fmla="*/ 2095500 h 2135579"/>
              <a:gd name="connsiteX18" fmla="*/ 1663700 w 6629400"/>
              <a:gd name="connsiteY18" fmla="*/ 2082800 h 2135579"/>
              <a:gd name="connsiteX19" fmla="*/ 2235200 w 6629400"/>
              <a:gd name="connsiteY19" fmla="*/ 2120900 h 2135579"/>
              <a:gd name="connsiteX20" fmla="*/ 2273300 w 6629400"/>
              <a:gd name="connsiteY20" fmla="*/ 2095500 h 2135579"/>
              <a:gd name="connsiteX21" fmla="*/ 2336800 w 6629400"/>
              <a:gd name="connsiteY21" fmla="*/ 2044700 h 2135579"/>
              <a:gd name="connsiteX22" fmla="*/ 2400300 w 6629400"/>
              <a:gd name="connsiteY22" fmla="*/ 1993900 h 2135579"/>
              <a:gd name="connsiteX23" fmla="*/ 2451100 w 6629400"/>
              <a:gd name="connsiteY23" fmla="*/ 1917700 h 2135579"/>
              <a:gd name="connsiteX24" fmla="*/ 2476500 w 6629400"/>
              <a:gd name="connsiteY24" fmla="*/ 1879600 h 2135579"/>
              <a:gd name="connsiteX25" fmla="*/ 2501900 w 6629400"/>
              <a:gd name="connsiteY25" fmla="*/ 1803400 h 2135579"/>
              <a:gd name="connsiteX26" fmla="*/ 2514600 w 6629400"/>
              <a:gd name="connsiteY26" fmla="*/ 1625600 h 2135579"/>
              <a:gd name="connsiteX27" fmla="*/ 2527300 w 6629400"/>
              <a:gd name="connsiteY27" fmla="*/ 1358900 h 2135579"/>
              <a:gd name="connsiteX28" fmla="*/ 2552700 w 6629400"/>
              <a:gd name="connsiteY28" fmla="*/ 1282700 h 2135579"/>
              <a:gd name="connsiteX29" fmla="*/ 2603500 w 6629400"/>
              <a:gd name="connsiteY29" fmla="*/ 1219200 h 2135579"/>
              <a:gd name="connsiteX30" fmla="*/ 2628900 w 6629400"/>
              <a:gd name="connsiteY30" fmla="*/ 1181100 h 2135579"/>
              <a:gd name="connsiteX31" fmla="*/ 2679700 w 6629400"/>
              <a:gd name="connsiteY31" fmla="*/ 1168400 h 2135579"/>
              <a:gd name="connsiteX32" fmla="*/ 2832100 w 6629400"/>
              <a:gd name="connsiteY32" fmla="*/ 1143000 h 2135579"/>
              <a:gd name="connsiteX33" fmla="*/ 3619500 w 6629400"/>
              <a:gd name="connsiteY33" fmla="*/ 1155700 h 2135579"/>
              <a:gd name="connsiteX34" fmla="*/ 3670300 w 6629400"/>
              <a:gd name="connsiteY34" fmla="*/ 1181100 h 2135579"/>
              <a:gd name="connsiteX35" fmla="*/ 3835400 w 6629400"/>
              <a:gd name="connsiteY35" fmla="*/ 1193800 h 2135579"/>
              <a:gd name="connsiteX36" fmla="*/ 4000500 w 6629400"/>
              <a:gd name="connsiteY36" fmla="*/ 1231900 h 2135579"/>
              <a:gd name="connsiteX37" fmla="*/ 4038600 w 6629400"/>
              <a:gd name="connsiteY37" fmla="*/ 1244600 h 2135579"/>
              <a:gd name="connsiteX38" fmla="*/ 4432300 w 6629400"/>
              <a:gd name="connsiteY38" fmla="*/ 1219200 h 2135579"/>
              <a:gd name="connsiteX39" fmla="*/ 4470400 w 6629400"/>
              <a:gd name="connsiteY39" fmla="*/ 1193800 h 2135579"/>
              <a:gd name="connsiteX40" fmla="*/ 4546600 w 6629400"/>
              <a:gd name="connsiteY40" fmla="*/ 1168400 h 2135579"/>
              <a:gd name="connsiteX41" fmla="*/ 4584700 w 6629400"/>
              <a:gd name="connsiteY41" fmla="*/ 1143000 h 2135579"/>
              <a:gd name="connsiteX42" fmla="*/ 4622800 w 6629400"/>
              <a:gd name="connsiteY42" fmla="*/ 1104900 h 2135579"/>
              <a:gd name="connsiteX43" fmla="*/ 4686300 w 6629400"/>
              <a:gd name="connsiteY43" fmla="*/ 1092200 h 2135579"/>
              <a:gd name="connsiteX44" fmla="*/ 5181600 w 6629400"/>
              <a:gd name="connsiteY44" fmla="*/ 1104900 h 2135579"/>
              <a:gd name="connsiteX45" fmla="*/ 5257800 w 6629400"/>
              <a:gd name="connsiteY45" fmla="*/ 1117600 h 2135579"/>
              <a:gd name="connsiteX46" fmla="*/ 5346700 w 6629400"/>
              <a:gd name="connsiteY46" fmla="*/ 1193800 h 2135579"/>
              <a:gd name="connsiteX47" fmla="*/ 5448300 w 6629400"/>
              <a:gd name="connsiteY47" fmla="*/ 1270000 h 2135579"/>
              <a:gd name="connsiteX48" fmla="*/ 5575300 w 6629400"/>
              <a:gd name="connsiteY48" fmla="*/ 1346200 h 2135579"/>
              <a:gd name="connsiteX49" fmla="*/ 5626100 w 6629400"/>
              <a:gd name="connsiteY49" fmla="*/ 1358900 h 2135579"/>
              <a:gd name="connsiteX50" fmla="*/ 5664200 w 6629400"/>
              <a:gd name="connsiteY50" fmla="*/ 1397000 h 2135579"/>
              <a:gd name="connsiteX51" fmla="*/ 5702300 w 6629400"/>
              <a:gd name="connsiteY51" fmla="*/ 1409700 h 2135579"/>
              <a:gd name="connsiteX52" fmla="*/ 5765800 w 6629400"/>
              <a:gd name="connsiteY52" fmla="*/ 1498600 h 2135579"/>
              <a:gd name="connsiteX53" fmla="*/ 5803900 w 6629400"/>
              <a:gd name="connsiteY53" fmla="*/ 1511300 h 2135579"/>
              <a:gd name="connsiteX54" fmla="*/ 5905500 w 6629400"/>
              <a:gd name="connsiteY54" fmla="*/ 1562100 h 2135579"/>
              <a:gd name="connsiteX55" fmla="*/ 5994400 w 6629400"/>
              <a:gd name="connsiteY55" fmla="*/ 1587500 h 2135579"/>
              <a:gd name="connsiteX56" fmla="*/ 6350000 w 6629400"/>
              <a:gd name="connsiteY56" fmla="*/ 1562100 h 2135579"/>
              <a:gd name="connsiteX57" fmla="*/ 6426200 w 6629400"/>
              <a:gd name="connsiteY57" fmla="*/ 1536700 h 2135579"/>
              <a:gd name="connsiteX58" fmla="*/ 6464300 w 6629400"/>
              <a:gd name="connsiteY58" fmla="*/ 1498600 h 2135579"/>
              <a:gd name="connsiteX59" fmla="*/ 6502400 w 6629400"/>
              <a:gd name="connsiteY59" fmla="*/ 1409700 h 2135579"/>
              <a:gd name="connsiteX60" fmla="*/ 6527800 w 6629400"/>
              <a:gd name="connsiteY60" fmla="*/ 1371600 h 2135579"/>
              <a:gd name="connsiteX61" fmla="*/ 6540500 w 6629400"/>
              <a:gd name="connsiteY61" fmla="*/ 1320800 h 2135579"/>
              <a:gd name="connsiteX62" fmla="*/ 6565900 w 6629400"/>
              <a:gd name="connsiteY62" fmla="*/ 1282700 h 2135579"/>
              <a:gd name="connsiteX63" fmla="*/ 6578600 w 6629400"/>
              <a:gd name="connsiteY63" fmla="*/ 1168400 h 2135579"/>
              <a:gd name="connsiteX64" fmla="*/ 6604000 w 6629400"/>
              <a:gd name="connsiteY64" fmla="*/ 1104900 h 2135579"/>
              <a:gd name="connsiteX65" fmla="*/ 6629400 w 6629400"/>
              <a:gd name="connsiteY65" fmla="*/ 1016000 h 2135579"/>
              <a:gd name="connsiteX66" fmla="*/ 6616700 w 6629400"/>
              <a:gd name="connsiteY66" fmla="*/ 635000 h 2135579"/>
              <a:gd name="connsiteX67" fmla="*/ 6604000 w 6629400"/>
              <a:gd name="connsiteY67" fmla="*/ 596900 h 2135579"/>
              <a:gd name="connsiteX68" fmla="*/ 6591300 w 6629400"/>
              <a:gd name="connsiteY68" fmla="*/ 520700 h 2135579"/>
              <a:gd name="connsiteX69" fmla="*/ 6565900 w 6629400"/>
              <a:gd name="connsiteY69" fmla="*/ 482600 h 2135579"/>
              <a:gd name="connsiteX70" fmla="*/ 6451600 w 6629400"/>
              <a:gd name="connsiteY70" fmla="*/ 381000 h 2135579"/>
              <a:gd name="connsiteX71" fmla="*/ 6350000 w 6629400"/>
              <a:gd name="connsiteY71" fmla="*/ 304800 h 2135579"/>
              <a:gd name="connsiteX72" fmla="*/ 6210300 w 6629400"/>
              <a:gd name="connsiteY72" fmla="*/ 228600 h 2135579"/>
              <a:gd name="connsiteX73" fmla="*/ 6159500 w 6629400"/>
              <a:gd name="connsiteY73" fmla="*/ 215900 h 2135579"/>
              <a:gd name="connsiteX74" fmla="*/ 6121400 w 6629400"/>
              <a:gd name="connsiteY74" fmla="*/ 203200 h 2135579"/>
              <a:gd name="connsiteX75" fmla="*/ 5803900 w 6629400"/>
              <a:gd name="connsiteY75" fmla="*/ 152400 h 2135579"/>
              <a:gd name="connsiteX76" fmla="*/ 5664200 w 6629400"/>
              <a:gd name="connsiteY76" fmla="*/ 114300 h 2135579"/>
              <a:gd name="connsiteX77" fmla="*/ 5537200 w 6629400"/>
              <a:gd name="connsiteY77" fmla="*/ 101600 h 2135579"/>
              <a:gd name="connsiteX78" fmla="*/ 5346700 w 6629400"/>
              <a:gd name="connsiteY78" fmla="*/ 76200 h 2135579"/>
              <a:gd name="connsiteX79" fmla="*/ 5207000 w 6629400"/>
              <a:gd name="connsiteY79" fmla="*/ 50800 h 2135579"/>
              <a:gd name="connsiteX80" fmla="*/ 5092700 w 6629400"/>
              <a:gd name="connsiteY80" fmla="*/ 25400 h 2135579"/>
              <a:gd name="connsiteX81" fmla="*/ 4965700 w 6629400"/>
              <a:gd name="connsiteY81" fmla="*/ 12700 h 2135579"/>
              <a:gd name="connsiteX82" fmla="*/ 4864100 w 6629400"/>
              <a:gd name="connsiteY82" fmla="*/ 0 h 2135579"/>
              <a:gd name="connsiteX83" fmla="*/ 4749800 w 6629400"/>
              <a:gd name="connsiteY83" fmla="*/ 25400 h 2135579"/>
              <a:gd name="connsiteX84" fmla="*/ 4622800 w 6629400"/>
              <a:gd name="connsiteY84" fmla="*/ 127000 h 2135579"/>
              <a:gd name="connsiteX85" fmla="*/ 4572000 w 6629400"/>
              <a:gd name="connsiteY85" fmla="*/ 139700 h 2135579"/>
              <a:gd name="connsiteX86" fmla="*/ 4533900 w 6629400"/>
              <a:gd name="connsiteY86" fmla="*/ 152400 h 2135579"/>
              <a:gd name="connsiteX87" fmla="*/ 4457700 w 6629400"/>
              <a:gd name="connsiteY87" fmla="*/ 165100 h 2135579"/>
              <a:gd name="connsiteX88" fmla="*/ 4419600 w 6629400"/>
              <a:gd name="connsiteY88" fmla="*/ 177800 h 2135579"/>
              <a:gd name="connsiteX89" fmla="*/ 4305300 w 6629400"/>
              <a:gd name="connsiteY89" fmla="*/ 190500 h 2135579"/>
              <a:gd name="connsiteX90" fmla="*/ 4178300 w 6629400"/>
              <a:gd name="connsiteY90" fmla="*/ 215900 h 2135579"/>
              <a:gd name="connsiteX91" fmla="*/ 4064000 w 6629400"/>
              <a:gd name="connsiteY91" fmla="*/ 241300 h 2135579"/>
              <a:gd name="connsiteX92" fmla="*/ 2667000 w 6629400"/>
              <a:gd name="connsiteY92" fmla="*/ 215900 h 2135579"/>
              <a:gd name="connsiteX93" fmla="*/ 2514600 w 6629400"/>
              <a:gd name="connsiteY93" fmla="*/ 190500 h 2135579"/>
              <a:gd name="connsiteX94" fmla="*/ 2413000 w 6629400"/>
              <a:gd name="connsiteY94" fmla="*/ 177800 h 2135579"/>
              <a:gd name="connsiteX95" fmla="*/ 2349500 w 6629400"/>
              <a:gd name="connsiteY95" fmla="*/ 165100 h 2135579"/>
              <a:gd name="connsiteX96" fmla="*/ 2159000 w 6629400"/>
              <a:gd name="connsiteY96" fmla="*/ 152400 h 2135579"/>
              <a:gd name="connsiteX97" fmla="*/ 2108200 w 6629400"/>
              <a:gd name="connsiteY97" fmla="*/ 139700 h 2135579"/>
              <a:gd name="connsiteX98" fmla="*/ 838200 w 6629400"/>
              <a:gd name="connsiteY98" fmla="*/ 139700 h 2135579"/>
              <a:gd name="connsiteX99" fmla="*/ 787400 w 6629400"/>
              <a:gd name="connsiteY99" fmla="*/ 152400 h 2135579"/>
              <a:gd name="connsiteX100" fmla="*/ 647700 w 6629400"/>
              <a:gd name="connsiteY100" fmla="*/ 203200 h 2135579"/>
              <a:gd name="connsiteX101" fmla="*/ 419100 w 6629400"/>
              <a:gd name="connsiteY101" fmla="*/ 215900 h 2135579"/>
              <a:gd name="connsiteX102" fmla="*/ 292100 w 6629400"/>
              <a:gd name="connsiteY102" fmla="*/ 279400 h 2135579"/>
              <a:gd name="connsiteX103" fmla="*/ 254000 w 6629400"/>
              <a:gd name="connsiteY103" fmla="*/ 304800 h 2135579"/>
              <a:gd name="connsiteX104" fmla="*/ 215900 w 6629400"/>
              <a:gd name="connsiteY104" fmla="*/ 342900 h 2135579"/>
              <a:gd name="connsiteX105" fmla="*/ 165100 w 6629400"/>
              <a:gd name="connsiteY105" fmla="*/ 355600 h 2135579"/>
              <a:gd name="connsiteX106" fmla="*/ 139700 w 6629400"/>
              <a:gd name="connsiteY106" fmla="*/ 393700 h 2135579"/>
              <a:gd name="connsiteX107" fmla="*/ 114300 w 6629400"/>
              <a:gd name="connsiteY107" fmla="*/ 520700 h 2135579"/>
              <a:gd name="connsiteX108" fmla="*/ 38100 w 6629400"/>
              <a:gd name="connsiteY108" fmla="*/ 584200 h 2135579"/>
              <a:gd name="connsiteX109" fmla="*/ 25400 w 6629400"/>
              <a:gd name="connsiteY109" fmla="*/ 609600 h 213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29400" h="2135579">
                <a:moveTo>
                  <a:pt x="0" y="533400"/>
                </a:moveTo>
                <a:lnTo>
                  <a:pt x="0" y="533400"/>
                </a:lnTo>
                <a:cubicBezTo>
                  <a:pt x="4233" y="579967"/>
                  <a:pt x="3067" y="627344"/>
                  <a:pt x="12700" y="673100"/>
                </a:cubicBezTo>
                <a:cubicBezTo>
                  <a:pt x="20151" y="708494"/>
                  <a:pt x="40863" y="739922"/>
                  <a:pt x="50800" y="774700"/>
                </a:cubicBezTo>
                <a:cubicBezTo>
                  <a:pt x="57874" y="799460"/>
                  <a:pt x="59267" y="825500"/>
                  <a:pt x="63500" y="850900"/>
                </a:cubicBezTo>
                <a:cubicBezTo>
                  <a:pt x="55033" y="1147233"/>
                  <a:pt x="41469" y="1443465"/>
                  <a:pt x="38100" y="1739900"/>
                </a:cubicBezTo>
                <a:cubicBezTo>
                  <a:pt x="37233" y="1816213"/>
                  <a:pt x="35833" y="1893665"/>
                  <a:pt x="50800" y="1968500"/>
                </a:cubicBezTo>
                <a:cubicBezTo>
                  <a:pt x="53639" y="1982697"/>
                  <a:pt x="115115" y="2005411"/>
                  <a:pt x="127000" y="2006600"/>
                </a:cubicBezTo>
                <a:cubicBezTo>
                  <a:pt x="198733" y="2013773"/>
                  <a:pt x="270933" y="2015067"/>
                  <a:pt x="342900" y="2019300"/>
                </a:cubicBezTo>
                <a:cubicBezTo>
                  <a:pt x="359833" y="2023533"/>
                  <a:pt x="376982" y="2026984"/>
                  <a:pt x="393700" y="2032000"/>
                </a:cubicBezTo>
                <a:cubicBezTo>
                  <a:pt x="419345" y="2039693"/>
                  <a:pt x="443585" y="2052466"/>
                  <a:pt x="469900" y="2057400"/>
                </a:cubicBezTo>
                <a:cubicBezTo>
                  <a:pt x="511716" y="2065240"/>
                  <a:pt x="554567" y="2065867"/>
                  <a:pt x="596900" y="2070100"/>
                </a:cubicBezTo>
                <a:cubicBezTo>
                  <a:pt x="609600" y="2074333"/>
                  <a:pt x="621613" y="2082800"/>
                  <a:pt x="635000" y="2082800"/>
                </a:cubicBezTo>
                <a:cubicBezTo>
                  <a:pt x="1040900" y="2082800"/>
                  <a:pt x="933846" y="2114418"/>
                  <a:pt x="1104900" y="2057400"/>
                </a:cubicBezTo>
                <a:lnTo>
                  <a:pt x="1371600" y="2108200"/>
                </a:lnTo>
                <a:cubicBezTo>
                  <a:pt x="1520333" y="2133844"/>
                  <a:pt x="1427544" y="2105681"/>
                  <a:pt x="1511300" y="2133600"/>
                </a:cubicBezTo>
                <a:cubicBezTo>
                  <a:pt x="1536700" y="2129367"/>
                  <a:pt x="1563071" y="2129043"/>
                  <a:pt x="1587500" y="2120900"/>
                </a:cubicBezTo>
                <a:cubicBezTo>
                  <a:pt x="1601980" y="2116073"/>
                  <a:pt x="1611948" y="2102326"/>
                  <a:pt x="1625600" y="2095500"/>
                </a:cubicBezTo>
                <a:cubicBezTo>
                  <a:pt x="1637574" y="2089513"/>
                  <a:pt x="1651000" y="2087033"/>
                  <a:pt x="1663700" y="2082800"/>
                </a:cubicBezTo>
                <a:cubicBezTo>
                  <a:pt x="1932888" y="2124214"/>
                  <a:pt x="1984399" y="2155100"/>
                  <a:pt x="2235200" y="2120900"/>
                </a:cubicBezTo>
                <a:cubicBezTo>
                  <a:pt x="2250324" y="2118838"/>
                  <a:pt x="2260600" y="2103967"/>
                  <a:pt x="2273300" y="2095500"/>
                </a:cubicBezTo>
                <a:cubicBezTo>
                  <a:pt x="2346093" y="1986311"/>
                  <a:pt x="2249166" y="2114807"/>
                  <a:pt x="2336800" y="2044700"/>
                </a:cubicBezTo>
                <a:cubicBezTo>
                  <a:pt x="2418864" y="1979048"/>
                  <a:pt x="2304535" y="2025822"/>
                  <a:pt x="2400300" y="1993900"/>
                </a:cubicBezTo>
                <a:lnTo>
                  <a:pt x="2451100" y="1917700"/>
                </a:lnTo>
                <a:cubicBezTo>
                  <a:pt x="2459567" y="1905000"/>
                  <a:pt x="2471673" y="1894080"/>
                  <a:pt x="2476500" y="1879600"/>
                </a:cubicBezTo>
                <a:lnTo>
                  <a:pt x="2501900" y="1803400"/>
                </a:lnTo>
                <a:cubicBezTo>
                  <a:pt x="2506133" y="1744133"/>
                  <a:pt x="2511210" y="1684921"/>
                  <a:pt x="2514600" y="1625600"/>
                </a:cubicBezTo>
                <a:cubicBezTo>
                  <a:pt x="2519677" y="1536744"/>
                  <a:pt x="2517472" y="1447356"/>
                  <a:pt x="2527300" y="1358900"/>
                </a:cubicBezTo>
                <a:cubicBezTo>
                  <a:pt x="2530257" y="1332290"/>
                  <a:pt x="2544233" y="1308100"/>
                  <a:pt x="2552700" y="1282700"/>
                </a:cubicBezTo>
                <a:cubicBezTo>
                  <a:pt x="2570227" y="1230120"/>
                  <a:pt x="2554261" y="1252026"/>
                  <a:pt x="2603500" y="1219200"/>
                </a:cubicBezTo>
                <a:cubicBezTo>
                  <a:pt x="2611967" y="1206500"/>
                  <a:pt x="2616200" y="1189567"/>
                  <a:pt x="2628900" y="1181100"/>
                </a:cubicBezTo>
                <a:cubicBezTo>
                  <a:pt x="2643423" y="1171418"/>
                  <a:pt x="2662483" y="1171269"/>
                  <a:pt x="2679700" y="1168400"/>
                </a:cubicBezTo>
                <a:cubicBezTo>
                  <a:pt x="2858080" y="1138670"/>
                  <a:pt x="2717781" y="1171580"/>
                  <a:pt x="2832100" y="1143000"/>
                </a:cubicBezTo>
                <a:cubicBezTo>
                  <a:pt x="3094567" y="1147233"/>
                  <a:pt x="3357270" y="1143780"/>
                  <a:pt x="3619500" y="1155700"/>
                </a:cubicBezTo>
                <a:cubicBezTo>
                  <a:pt x="3638413" y="1156560"/>
                  <a:pt x="3651656" y="1177810"/>
                  <a:pt x="3670300" y="1181100"/>
                </a:cubicBezTo>
                <a:cubicBezTo>
                  <a:pt x="3724656" y="1190692"/>
                  <a:pt x="3780367" y="1189567"/>
                  <a:pt x="3835400" y="1193800"/>
                </a:cubicBezTo>
                <a:cubicBezTo>
                  <a:pt x="3885773" y="1203875"/>
                  <a:pt x="3954547" y="1216582"/>
                  <a:pt x="4000500" y="1231900"/>
                </a:cubicBezTo>
                <a:lnTo>
                  <a:pt x="4038600" y="1244600"/>
                </a:lnTo>
                <a:cubicBezTo>
                  <a:pt x="4169833" y="1236133"/>
                  <a:pt x="4301695" y="1234565"/>
                  <a:pt x="4432300" y="1219200"/>
                </a:cubicBezTo>
                <a:cubicBezTo>
                  <a:pt x="4447459" y="1217417"/>
                  <a:pt x="4456452" y="1199999"/>
                  <a:pt x="4470400" y="1193800"/>
                </a:cubicBezTo>
                <a:cubicBezTo>
                  <a:pt x="4494866" y="1182926"/>
                  <a:pt x="4524323" y="1183252"/>
                  <a:pt x="4546600" y="1168400"/>
                </a:cubicBezTo>
                <a:cubicBezTo>
                  <a:pt x="4559300" y="1159933"/>
                  <a:pt x="4572974" y="1152771"/>
                  <a:pt x="4584700" y="1143000"/>
                </a:cubicBezTo>
                <a:cubicBezTo>
                  <a:pt x="4598498" y="1131502"/>
                  <a:pt x="4606736" y="1112932"/>
                  <a:pt x="4622800" y="1104900"/>
                </a:cubicBezTo>
                <a:cubicBezTo>
                  <a:pt x="4642107" y="1095247"/>
                  <a:pt x="4665133" y="1096433"/>
                  <a:pt x="4686300" y="1092200"/>
                </a:cubicBezTo>
                <a:lnTo>
                  <a:pt x="5181600" y="1104900"/>
                </a:lnTo>
                <a:cubicBezTo>
                  <a:pt x="5207325" y="1106043"/>
                  <a:pt x="5233891" y="1108037"/>
                  <a:pt x="5257800" y="1117600"/>
                </a:cubicBezTo>
                <a:cubicBezTo>
                  <a:pt x="5295617" y="1132727"/>
                  <a:pt x="5316842" y="1169370"/>
                  <a:pt x="5346700" y="1193800"/>
                </a:cubicBezTo>
                <a:cubicBezTo>
                  <a:pt x="5379464" y="1220607"/>
                  <a:pt x="5413077" y="1246518"/>
                  <a:pt x="5448300" y="1270000"/>
                </a:cubicBezTo>
                <a:cubicBezTo>
                  <a:pt x="5486278" y="1295319"/>
                  <a:pt x="5530669" y="1329463"/>
                  <a:pt x="5575300" y="1346200"/>
                </a:cubicBezTo>
                <a:cubicBezTo>
                  <a:pt x="5591643" y="1352329"/>
                  <a:pt x="5609167" y="1354667"/>
                  <a:pt x="5626100" y="1358900"/>
                </a:cubicBezTo>
                <a:cubicBezTo>
                  <a:pt x="5638800" y="1371600"/>
                  <a:pt x="5649256" y="1387037"/>
                  <a:pt x="5664200" y="1397000"/>
                </a:cubicBezTo>
                <a:cubicBezTo>
                  <a:pt x="5675339" y="1404426"/>
                  <a:pt x="5692834" y="1400234"/>
                  <a:pt x="5702300" y="1409700"/>
                </a:cubicBezTo>
                <a:cubicBezTo>
                  <a:pt x="5781757" y="1489157"/>
                  <a:pt x="5670650" y="1435167"/>
                  <a:pt x="5765800" y="1498600"/>
                </a:cubicBezTo>
                <a:cubicBezTo>
                  <a:pt x="5776939" y="1506026"/>
                  <a:pt x="5791713" y="1505760"/>
                  <a:pt x="5803900" y="1511300"/>
                </a:cubicBezTo>
                <a:cubicBezTo>
                  <a:pt x="5838370" y="1526968"/>
                  <a:pt x="5868766" y="1552917"/>
                  <a:pt x="5905500" y="1562100"/>
                </a:cubicBezTo>
                <a:cubicBezTo>
                  <a:pt x="5969287" y="1578047"/>
                  <a:pt x="5939741" y="1569280"/>
                  <a:pt x="5994400" y="1587500"/>
                </a:cubicBezTo>
                <a:cubicBezTo>
                  <a:pt x="6112933" y="1579033"/>
                  <a:pt x="6231979" y="1575985"/>
                  <a:pt x="6350000" y="1562100"/>
                </a:cubicBezTo>
                <a:cubicBezTo>
                  <a:pt x="6376591" y="1558972"/>
                  <a:pt x="6426200" y="1536700"/>
                  <a:pt x="6426200" y="1536700"/>
                </a:cubicBezTo>
                <a:cubicBezTo>
                  <a:pt x="6438900" y="1524000"/>
                  <a:pt x="6453861" y="1513215"/>
                  <a:pt x="6464300" y="1498600"/>
                </a:cubicBezTo>
                <a:cubicBezTo>
                  <a:pt x="6508345" y="1436937"/>
                  <a:pt x="6474762" y="1464975"/>
                  <a:pt x="6502400" y="1409700"/>
                </a:cubicBezTo>
                <a:cubicBezTo>
                  <a:pt x="6509226" y="1396048"/>
                  <a:pt x="6519333" y="1384300"/>
                  <a:pt x="6527800" y="1371600"/>
                </a:cubicBezTo>
                <a:cubicBezTo>
                  <a:pt x="6532033" y="1354667"/>
                  <a:pt x="6533624" y="1336843"/>
                  <a:pt x="6540500" y="1320800"/>
                </a:cubicBezTo>
                <a:cubicBezTo>
                  <a:pt x="6546513" y="1306771"/>
                  <a:pt x="6562198" y="1297508"/>
                  <a:pt x="6565900" y="1282700"/>
                </a:cubicBezTo>
                <a:cubicBezTo>
                  <a:pt x="6575197" y="1245510"/>
                  <a:pt x="6570568" y="1205884"/>
                  <a:pt x="6578600" y="1168400"/>
                </a:cubicBezTo>
                <a:cubicBezTo>
                  <a:pt x="6583377" y="1146109"/>
                  <a:pt x="6595995" y="1126246"/>
                  <a:pt x="6604000" y="1104900"/>
                </a:cubicBezTo>
                <a:cubicBezTo>
                  <a:pt x="6617665" y="1068461"/>
                  <a:pt x="6619392" y="1056032"/>
                  <a:pt x="6629400" y="1016000"/>
                </a:cubicBezTo>
                <a:cubicBezTo>
                  <a:pt x="6625167" y="889000"/>
                  <a:pt x="6624387" y="761838"/>
                  <a:pt x="6616700" y="635000"/>
                </a:cubicBezTo>
                <a:cubicBezTo>
                  <a:pt x="6615890" y="621638"/>
                  <a:pt x="6606904" y="609968"/>
                  <a:pt x="6604000" y="596900"/>
                </a:cubicBezTo>
                <a:cubicBezTo>
                  <a:pt x="6598414" y="571763"/>
                  <a:pt x="6599443" y="545129"/>
                  <a:pt x="6591300" y="520700"/>
                </a:cubicBezTo>
                <a:cubicBezTo>
                  <a:pt x="6586473" y="506220"/>
                  <a:pt x="6575058" y="494811"/>
                  <a:pt x="6565900" y="482600"/>
                </a:cubicBezTo>
                <a:cubicBezTo>
                  <a:pt x="6494572" y="387496"/>
                  <a:pt x="6542995" y="444274"/>
                  <a:pt x="6451600" y="381000"/>
                </a:cubicBezTo>
                <a:cubicBezTo>
                  <a:pt x="6416794" y="356903"/>
                  <a:pt x="6386301" y="326580"/>
                  <a:pt x="6350000" y="304800"/>
                </a:cubicBezTo>
                <a:cubicBezTo>
                  <a:pt x="6304862" y="277717"/>
                  <a:pt x="6259439" y="248256"/>
                  <a:pt x="6210300" y="228600"/>
                </a:cubicBezTo>
                <a:cubicBezTo>
                  <a:pt x="6194094" y="222118"/>
                  <a:pt x="6176283" y="220695"/>
                  <a:pt x="6159500" y="215900"/>
                </a:cubicBezTo>
                <a:cubicBezTo>
                  <a:pt x="6146628" y="212222"/>
                  <a:pt x="6134500" y="205958"/>
                  <a:pt x="6121400" y="203200"/>
                </a:cubicBezTo>
                <a:cubicBezTo>
                  <a:pt x="5936314" y="164234"/>
                  <a:pt x="5955657" y="169262"/>
                  <a:pt x="5803900" y="152400"/>
                </a:cubicBezTo>
                <a:cubicBezTo>
                  <a:pt x="5757333" y="139700"/>
                  <a:pt x="5711615" y="123331"/>
                  <a:pt x="5664200" y="114300"/>
                </a:cubicBezTo>
                <a:cubicBezTo>
                  <a:pt x="5622407" y="106339"/>
                  <a:pt x="5579441" y="106669"/>
                  <a:pt x="5537200" y="101600"/>
                </a:cubicBezTo>
                <a:cubicBezTo>
                  <a:pt x="5473594" y="93967"/>
                  <a:pt x="5410017" y="85941"/>
                  <a:pt x="5346700" y="76200"/>
                </a:cubicBezTo>
                <a:cubicBezTo>
                  <a:pt x="5299920" y="69003"/>
                  <a:pt x="5253411" y="60082"/>
                  <a:pt x="5207000" y="50800"/>
                </a:cubicBezTo>
                <a:cubicBezTo>
                  <a:pt x="5168729" y="43146"/>
                  <a:pt x="5131252" y="31487"/>
                  <a:pt x="5092700" y="25400"/>
                </a:cubicBezTo>
                <a:cubicBezTo>
                  <a:pt x="5050676" y="18765"/>
                  <a:pt x="5007984" y="17398"/>
                  <a:pt x="4965700" y="12700"/>
                </a:cubicBezTo>
                <a:cubicBezTo>
                  <a:pt x="4931779" y="8931"/>
                  <a:pt x="4897967" y="4233"/>
                  <a:pt x="4864100" y="0"/>
                </a:cubicBezTo>
                <a:cubicBezTo>
                  <a:pt x="4858366" y="956"/>
                  <a:pt x="4768831" y="11807"/>
                  <a:pt x="4749800" y="25400"/>
                </a:cubicBezTo>
                <a:cubicBezTo>
                  <a:pt x="4700542" y="60584"/>
                  <a:pt x="4689443" y="110339"/>
                  <a:pt x="4622800" y="127000"/>
                </a:cubicBezTo>
                <a:cubicBezTo>
                  <a:pt x="4605867" y="131233"/>
                  <a:pt x="4588783" y="134905"/>
                  <a:pt x="4572000" y="139700"/>
                </a:cubicBezTo>
                <a:cubicBezTo>
                  <a:pt x="4559128" y="143378"/>
                  <a:pt x="4546968" y="149496"/>
                  <a:pt x="4533900" y="152400"/>
                </a:cubicBezTo>
                <a:cubicBezTo>
                  <a:pt x="4508763" y="157986"/>
                  <a:pt x="4482837" y="159514"/>
                  <a:pt x="4457700" y="165100"/>
                </a:cubicBezTo>
                <a:cubicBezTo>
                  <a:pt x="4444632" y="168004"/>
                  <a:pt x="4432805" y="175599"/>
                  <a:pt x="4419600" y="177800"/>
                </a:cubicBezTo>
                <a:cubicBezTo>
                  <a:pt x="4381787" y="184102"/>
                  <a:pt x="4343400" y="186267"/>
                  <a:pt x="4305300" y="190500"/>
                </a:cubicBezTo>
                <a:cubicBezTo>
                  <a:pt x="4232276" y="214841"/>
                  <a:pt x="4295046" y="196442"/>
                  <a:pt x="4178300" y="215900"/>
                </a:cubicBezTo>
                <a:cubicBezTo>
                  <a:pt x="4129931" y="223962"/>
                  <a:pt x="4109667" y="229883"/>
                  <a:pt x="4064000" y="241300"/>
                </a:cubicBezTo>
                <a:cubicBezTo>
                  <a:pt x="3884317" y="239109"/>
                  <a:pt x="3034607" y="236906"/>
                  <a:pt x="2667000" y="215900"/>
                </a:cubicBezTo>
                <a:cubicBezTo>
                  <a:pt x="2593014" y="211672"/>
                  <a:pt x="2581289" y="200760"/>
                  <a:pt x="2514600" y="190500"/>
                </a:cubicBezTo>
                <a:cubicBezTo>
                  <a:pt x="2480867" y="185310"/>
                  <a:pt x="2446733" y="182990"/>
                  <a:pt x="2413000" y="177800"/>
                </a:cubicBezTo>
                <a:cubicBezTo>
                  <a:pt x="2391665" y="174518"/>
                  <a:pt x="2370979" y="167248"/>
                  <a:pt x="2349500" y="165100"/>
                </a:cubicBezTo>
                <a:cubicBezTo>
                  <a:pt x="2286175" y="158767"/>
                  <a:pt x="2222500" y="156633"/>
                  <a:pt x="2159000" y="152400"/>
                </a:cubicBezTo>
                <a:cubicBezTo>
                  <a:pt x="2142067" y="148167"/>
                  <a:pt x="2125583" y="141280"/>
                  <a:pt x="2108200" y="139700"/>
                </a:cubicBezTo>
                <a:cubicBezTo>
                  <a:pt x="1730215" y="105338"/>
                  <a:pt x="1058693" y="137011"/>
                  <a:pt x="838200" y="139700"/>
                </a:cubicBezTo>
                <a:cubicBezTo>
                  <a:pt x="821267" y="143933"/>
                  <a:pt x="803443" y="145524"/>
                  <a:pt x="787400" y="152400"/>
                </a:cubicBezTo>
                <a:cubicBezTo>
                  <a:pt x="703927" y="188174"/>
                  <a:pt x="801450" y="194658"/>
                  <a:pt x="647700" y="203200"/>
                </a:cubicBezTo>
                <a:lnTo>
                  <a:pt x="419100" y="215900"/>
                </a:lnTo>
                <a:cubicBezTo>
                  <a:pt x="338684" y="236004"/>
                  <a:pt x="382823" y="218918"/>
                  <a:pt x="292100" y="279400"/>
                </a:cubicBezTo>
                <a:cubicBezTo>
                  <a:pt x="279400" y="287867"/>
                  <a:pt x="264793" y="294007"/>
                  <a:pt x="254000" y="304800"/>
                </a:cubicBezTo>
                <a:cubicBezTo>
                  <a:pt x="241300" y="317500"/>
                  <a:pt x="231494" y="333989"/>
                  <a:pt x="215900" y="342900"/>
                </a:cubicBezTo>
                <a:cubicBezTo>
                  <a:pt x="200745" y="351560"/>
                  <a:pt x="182033" y="351367"/>
                  <a:pt x="165100" y="355600"/>
                </a:cubicBezTo>
                <a:cubicBezTo>
                  <a:pt x="156633" y="368300"/>
                  <a:pt x="144086" y="379080"/>
                  <a:pt x="139700" y="393700"/>
                </a:cubicBezTo>
                <a:cubicBezTo>
                  <a:pt x="136473" y="404456"/>
                  <a:pt x="131383" y="495076"/>
                  <a:pt x="114300" y="520700"/>
                </a:cubicBezTo>
                <a:cubicBezTo>
                  <a:pt x="72689" y="583117"/>
                  <a:pt x="84956" y="537344"/>
                  <a:pt x="38100" y="584200"/>
                </a:cubicBezTo>
                <a:cubicBezTo>
                  <a:pt x="31407" y="590893"/>
                  <a:pt x="29633" y="601133"/>
                  <a:pt x="25400" y="609600"/>
                </a:cubicBezTo>
              </a:path>
            </a:pathLst>
          </a:cu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FC181-3F24-07F8-B28E-677DF4F7A1B6}"/>
              </a:ext>
            </a:extLst>
          </p:cNvPr>
          <p:cNvSpPr txBox="1"/>
          <p:nvPr/>
        </p:nvSpPr>
        <p:spPr>
          <a:xfrm>
            <a:off x="1365223" y="5001364"/>
            <a:ext cx="116449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u="sng" dirty="0" err="1">
                <a:sym typeface="Calibri"/>
              </a:rPr>
              <a:t>Vapour</a:t>
            </a:r>
            <a:r>
              <a:rPr lang="en-US" sz="2000" b="1" u="sng" dirty="0">
                <a:sym typeface="Calibri"/>
              </a:rPr>
              <a:t> compression heat pump + MVR</a:t>
            </a:r>
            <a:endParaRPr kumimoji="0" lang="en-BE" sz="2000" b="1" i="0" u="sng" strike="noStrike" cap="none" spc="0" normalizeH="0" baseline="0" dirty="0">
              <a:ln>
                <a:noFill/>
              </a:ln>
              <a:effectLst/>
              <a:uFillTx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B1406-82B6-7583-B282-D62A907D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456" y="1895507"/>
            <a:ext cx="6545161" cy="2842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469056-CD6D-BD61-EB9D-F7CA8E128A15}"/>
              </a:ext>
            </a:extLst>
          </p:cNvPr>
          <p:cNvSpPr txBox="1"/>
          <p:nvPr/>
        </p:nvSpPr>
        <p:spPr>
          <a:xfrm>
            <a:off x="13575305" y="3956385"/>
            <a:ext cx="561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Atlas Copco</a:t>
            </a:r>
          </a:p>
        </p:txBody>
      </p:sp>
      <p:pic>
        <p:nvPicPr>
          <p:cNvPr id="13" name="Picture 12" descr="Diagram of a steam generation process&#10;&#10;Description automatically generated">
            <a:extLst>
              <a:ext uri="{FF2B5EF4-FFF2-40B4-BE49-F238E27FC236}">
                <a16:creationId xmlns:a16="http://schemas.microsoft.com/office/drawing/2014/main" id="{1FD9C368-C0A5-F737-035B-330BF145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3" y="2034451"/>
            <a:ext cx="5138708" cy="2762400"/>
          </a:xfrm>
          <a:prstGeom prst="rect">
            <a:avLst/>
          </a:prstGeom>
        </p:spPr>
      </p:pic>
      <p:pic>
        <p:nvPicPr>
          <p:cNvPr id="15" name="Picture 14" descr="Diagram of a heat pump&#10;&#10;Description automatically generated">
            <a:extLst>
              <a:ext uri="{FF2B5EF4-FFF2-40B4-BE49-F238E27FC236}">
                <a16:creationId xmlns:a16="http://schemas.microsoft.com/office/drawing/2014/main" id="{2C438943-B98F-58BC-DF7C-A7C232832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62" y="5605985"/>
            <a:ext cx="5616966" cy="36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20B027-0526-1235-2822-D27E1DC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scenario (IEA)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2E04C-620B-D6C9-1B2A-EB29A589E8C6}"/>
              </a:ext>
            </a:extLst>
          </p:cNvPr>
          <p:cNvSpPr txBox="1"/>
          <p:nvPr/>
        </p:nvSpPr>
        <p:spPr>
          <a:xfrm>
            <a:off x="4143518" y="7753247"/>
            <a:ext cx="776614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dirty="0"/>
              <a:t>Additional 500 MW installed capacity each month over the next 30 years!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8EECCB-FB3A-DA3B-AD6D-1FD2B21A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14" y="1409850"/>
            <a:ext cx="11709449" cy="56516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FFDE7D-7A9A-2973-5EDF-CB9CCC14CC92}"/>
              </a:ext>
            </a:extLst>
          </p:cNvPr>
          <p:cNvSpPr/>
          <p:nvPr/>
        </p:nvSpPr>
        <p:spPr>
          <a:xfrm>
            <a:off x="9220102" y="2701924"/>
            <a:ext cx="1168498" cy="396876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6F1C0-DBA8-6DC1-C6AD-A9086CD9391D}"/>
              </a:ext>
            </a:extLst>
          </p:cNvPr>
          <p:cNvSpPr/>
          <p:nvPr/>
        </p:nvSpPr>
        <p:spPr>
          <a:xfrm>
            <a:off x="8026592" y="3240293"/>
            <a:ext cx="2362008" cy="440207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F2A0F-7F89-5E8E-BC30-A312F8750565}"/>
              </a:ext>
            </a:extLst>
          </p:cNvPr>
          <p:cNvSpPr txBox="1"/>
          <p:nvPr/>
        </p:nvSpPr>
        <p:spPr>
          <a:xfrm>
            <a:off x="7023292" y="7037577"/>
            <a:ext cx="200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Net Zero By 2050, IEA</a:t>
            </a:r>
          </a:p>
        </p:txBody>
      </p:sp>
    </p:spTree>
    <p:extLst>
      <p:ext uri="{BB962C8B-B14F-4D97-AF65-F5344CB8AC3E}">
        <p14:creationId xmlns:p14="http://schemas.microsoft.com/office/powerpoint/2010/main" val="22218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42BC-FCC3-2BB5-9E70-11938A59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76D4-04F1-6420-D782-A751FDB4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A9C7F-0520-267E-97CA-479A08AAB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"/>
          <a:stretch/>
        </p:blipFill>
        <p:spPr>
          <a:xfrm>
            <a:off x="1193368" y="2152650"/>
            <a:ext cx="7682343" cy="438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52E1F-9977-87B0-218A-B85F3BF9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184" y="2017766"/>
            <a:ext cx="6648450" cy="5191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7FEFB-1A8E-E272-C7D8-BF3B8D22D12C}"/>
              </a:ext>
            </a:extLst>
          </p:cNvPr>
          <p:cNvSpPr txBox="1"/>
          <p:nvPr/>
        </p:nvSpPr>
        <p:spPr>
          <a:xfrm>
            <a:off x="13650818" y="6673034"/>
            <a:ext cx="2263816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/>
              <a:t>Marina et al. (2021)</a:t>
            </a:r>
          </a:p>
        </p:txBody>
      </p:sp>
    </p:spTree>
    <p:extLst>
      <p:ext uri="{BB962C8B-B14F-4D97-AF65-F5344CB8AC3E}">
        <p14:creationId xmlns:p14="http://schemas.microsoft.com/office/powerpoint/2010/main" val="21206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BD5B-597D-ACD5-4E79-20434012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market potential?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F174-EF3A-697C-CB0D-1122DBA0B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 algn="ctr">
              <a:buNone/>
            </a:pPr>
            <a:endParaRPr lang="en-US" b="1" dirty="0"/>
          </a:p>
          <a:p>
            <a:pPr marL="86400" indent="0" algn="ctr">
              <a:buNone/>
            </a:pPr>
            <a:endParaRPr lang="en-US" b="1" dirty="0"/>
          </a:p>
          <a:p>
            <a:pPr marL="86400" indent="0" algn="ctr">
              <a:buNone/>
            </a:pPr>
            <a:endParaRPr lang="en-US" b="1" dirty="0"/>
          </a:p>
          <a:p>
            <a:pPr marL="86400" indent="0" algn="ctr">
              <a:buNone/>
            </a:pPr>
            <a:endParaRPr lang="en-US" b="1" dirty="0"/>
          </a:p>
          <a:p>
            <a:pPr marL="86400" indent="0" algn="ctr">
              <a:buNone/>
            </a:pPr>
            <a:endParaRPr lang="en-US" b="1" dirty="0"/>
          </a:p>
          <a:p>
            <a:pPr marL="86400" indent="0" algn="ctr">
              <a:buNone/>
            </a:pPr>
            <a:r>
              <a:rPr lang="en-US" b="1" dirty="0"/>
              <a:t>The Next Half-Trillion-Dollar Market</a:t>
            </a:r>
            <a:br>
              <a:rPr lang="en-US" b="1" dirty="0"/>
            </a:br>
            <a:r>
              <a:rPr lang="en-US" b="1" dirty="0"/>
              <a:t>  Electrification of Heat </a:t>
            </a:r>
            <a:br>
              <a:rPr lang="en-US" b="1" dirty="0"/>
            </a:br>
            <a:r>
              <a:rPr lang="en-US" sz="2000" b="1" i="1" dirty="0"/>
              <a:t>[</a:t>
            </a:r>
            <a:r>
              <a:rPr lang="en-US" sz="2000" b="1" i="1" dirty="0" err="1"/>
              <a:t>BloombergNEF</a:t>
            </a:r>
            <a:r>
              <a:rPr lang="en-US" sz="2000" b="1" i="1" dirty="0"/>
              <a:t>]</a:t>
            </a:r>
          </a:p>
          <a:p>
            <a:pPr marL="86400" indent="0" algn="ctr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720000" lvl="1" indent="0">
              <a:buNone/>
            </a:pPr>
            <a:endParaRPr lang="en-US" i="1" dirty="0"/>
          </a:p>
          <a:p>
            <a:pPr marL="720000" lvl="1" indent="0">
              <a:buNone/>
            </a:pPr>
            <a:endParaRPr lang="en-US" i="1" dirty="0"/>
          </a:p>
          <a:p>
            <a:pPr marL="720000" lvl="1" indent="0">
              <a:buNone/>
            </a:pPr>
            <a:endParaRPr lang="en-US" i="1" dirty="0"/>
          </a:p>
          <a:p>
            <a:pPr marL="720000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6C9B8-20E0-57AD-A22A-7592DFEF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50650-71B3-B5F7-49EF-F805CA2FB996}"/>
              </a:ext>
            </a:extLst>
          </p:cNvPr>
          <p:cNvSpPr txBox="1"/>
          <p:nvPr/>
        </p:nvSpPr>
        <p:spPr>
          <a:xfrm>
            <a:off x="7736609" y="8278325"/>
            <a:ext cx="1892300" cy="1015663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/>
              <a:t>2030</a:t>
            </a:r>
          </a:p>
        </p:txBody>
      </p:sp>
      <p:pic>
        <p:nvPicPr>
          <p:cNvPr id="7" name="Picture 6" descr="A picture containing text, screenshot, font, line">
            <a:extLst>
              <a:ext uri="{FF2B5EF4-FFF2-40B4-BE49-F238E27FC236}">
                <a16:creationId xmlns:a16="http://schemas.microsoft.com/office/drawing/2014/main" id="{4C933FA7-F398-7D6B-FC75-423CADA5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6"/>
          <a:stretch/>
        </p:blipFill>
        <p:spPr>
          <a:xfrm>
            <a:off x="4403602" y="1021257"/>
            <a:ext cx="9014936" cy="46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8BBEE8"/>
      </a:accent1>
      <a:accent2>
        <a:srgbClr val="99CCEF"/>
      </a:accent2>
      <a:accent3>
        <a:srgbClr val="A7DAF6"/>
      </a:accent3>
      <a:accent4>
        <a:srgbClr val="B5E8FD"/>
      </a:accent4>
      <a:accent5>
        <a:srgbClr val="C3F6FF"/>
      </a:accent5>
      <a:accent6>
        <a:srgbClr val="D1FFFF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FA8EA5F8-720D-4D8A-AF53-7ABCC615F791}" vid="{7F1ACACA-295D-4EDA-B8CA-A2BC5F382E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F840FFC8B5B48B2452B9CDEC3B9EB" ma:contentTypeVersion="14" ma:contentTypeDescription="Een nieuw document maken." ma:contentTypeScope="" ma:versionID="fd77fcf21ee8c67a234dcb2c34b40dac">
  <xsd:schema xmlns:xsd="http://www.w3.org/2001/XMLSchema" xmlns:xs="http://www.w3.org/2001/XMLSchema" xmlns:p="http://schemas.microsoft.com/office/2006/metadata/properties" xmlns:ns3="36e927fb-7804-48ac-999b-3fd4b63b2896" xmlns:ns4="0e90b267-9e27-4f7d-9b0e-63088cdbc429" targetNamespace="http://schemas.microsoft.com/office/2006/metadata/properties" ma:root="true" ma:fieldsID="fd2bb55b2a999d780fca9ac9249e126a" ns3:_="" ns4:_="">
    <xsd:import namespace="36e927fb-7804-48ac-999b-3fd4b63b2896"/>
    <xsd:import namespace="0e90b267-9e27-4f7d-9b0e-63088cdbc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927fb-7804-48ac-999b-3fd4b63b2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0b267-9e27-4f7d-9b0e-63088cdbc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e927fb-7804-48ac-999b-3fd4b63b2896" xsi:nil="true"/>
  </documentManagement>
</p:properties>
</file>

<file path=customXml/itemProps1.xml><?xml version="1.0" encoding="utf-8"?>
<ds:datastoreItem xmlns:ds="http://schemas.openxmlformats.org/officeDocument/2006/customXml" ds:itemID="{70FF74A9-866D-49F3-8331-E8F58229E4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64FAD-CAAE-43A4-8A27-F81C7602C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e927fb-7804-48ac-999b-3fd4b63b2896"/>
    <ds:schemaRef ds:uri="0e90b267-9e27-4f7d-9b0e-63088cdbc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9D8DEC-4646-4221-A9E1-FE06F737FB9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0e90b267-9e27-4f7d-9b0e-63088cdbc429"/>
    <ds:schemaRef ds:uri="http://schemas.openxmlformats.org/package/2006/metadata/core-properties"/>
    <ds:schemaRef ds:uri="36e927fb-7804-48ac-999b-3fd4b63b289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</Template>
  <TotalTime>0</TotalTime>
  <Words>667</Words>
  <Application>Microsoft Office PowerPoint</Application>
  <PresentationFormat>Aangepast</PresentationFormat>
  <Paragraphs>139</Paragraphs>
  <Slides>29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Kantoorthema</vt:lpstr>
      <vt:lpstr>PowerPoint-presentatie</vt:lpstr>
      <vt:lpstr>De volgende stap in warmtepompen </vt:lpstr>
      <vt:lpstr>Industrial energy demand in europe</vt:lpstr>
      <vt:lpstr>Matching cooling (residual heat) and heating</vt:lpstr>
      <vt:lpstr>Heat pump technologies</vt:lpstr>
      <vt:lpstr>MVR and Cascaded systems</vt:lpstr>
      <vt:lpstr>Possible scenario (IEA)</vt:lpstr>
      <vt:lpstr>Sale statistics</vt:lpstr>
      <vt:lpstr>What's the market potential?</vt:lpstr>
      <vt:lpstr>Zooming in on applications</vt:lpstr>
      <vt:lpstr>Steam applications: capacity</vt:lpstr>
      <vt:lpstr>Steam applications: cost</vt:lpstr>
      <vt:lpstr>What’s the catch?</vt:lpstr>
      <vt:lpstr>electricity / fossil-fuel price ratio </vt:lpstr>
      <vt:lpstr>electricity / fossil-fuel price ratio </vt:lpstr>
      <vt:lpstr>Grid capacity and RE availability</vt:lpstr>
      <vt:lpstr>technology readiness </vt:lpstr>
      <vt:lpstr>Other Market barriers</vt:lpstr>
      <vt:lpstr>POLICY</vt:lpstr>
      <vt:lpstr>conclusion</vt:lpstr>
      <vt:lpstr>Steven Lecompte   DEPARTMENT OF electromechanical,  systems and metal engineering  E steven.lecompte@ugent.be T +32 9 264 33 55 M +32 470 04 55 24  www.ugent.be </vt:lpstr>
      <vt:lpstr>Market potential EU</vt:lpstr>
      <vt:lpstr>Global final energy use 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Maité Goderis</dc:creator>
  <cp:keywords/>
  <dc:description/>
  <cp:lastModifiedBy>Jozef De Borger</cp:lastModifiedBy>
  <cp:revision>15</cp:revision>
  <dcterms:created xsi:type="dcterms:W3CDTF">2023-02-17T07:59:48Z</dcterms:created>
  <dcterms:modified xsi:type="dcterms:W3CDTF">2023-11-29T09:30:57Z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  <property fmtid="{D5CDD505-2E9C-101B-9397-08002B2CF9AE}" pid="6" name="ContentTypeId">
    <vt:lpwstr>0x0101006D6F840FFC8B5B48B2452B9CDEC3B9EB</vt:lpwstr>
  </property>
</Properties>
</file>