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8"/>
  </p:notesMasterIdLst>
  <p:sldIdLst>
    <p:sldId id="259" r:id="rId5"/>
    <p:sldId id="256" r:id="rId6"/>
    <p:sldId id="333" r:id="rId7"/>
    <p:sldId id="363" r:id="rId8"/>
    <p:sldId id="265" r:id="rId9"/>
    <p:sldId id="367" r:id="rId10"/>
    <p:sldId id="365" r:id="rId11"/>
    <p:sldId id="352" r:id="rId12"/>
    <p:sldId id="368" r:id="rId13"/>
    <p:sldId id="360" r:id="rId14"/>
    <p:sldId id="353" r:id="rId15"/>
    <p:sldId id="361" r:id="rId16"/>
    <p:sldId id="354" r:id="rId17"/>
    <p:sldId id="359" r:id="rId18"/>
    <p:sldId id="366" r:id="rId19"/>
    <p:sldId id="355" r:id="rId20"/>
    <p:sldId id="362" r:id="rId21"/>
    <p:sldId id="356" r:id="rId22"/>
    <p:sldId id="357" r:id="rId23"/>
    <p:sldId id="364" r:id="rId24"/>
    <p:sldId id="358" r:id="rId25"/>
    <p:sldId id="369" r:id="rId26"/>
    <p:sldId id="351" r:id="rId27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AD"/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844" autoAdjust="0"/>
  </p:normalViewPr>
  <p:slideViewPr>
    <p:cSldViewPr snapToGrid="0" showGuides="1">
      <p:cViewPr varScale="1">
        <p:scale>
          <a:sx n="48" d="100"/>
          <a:sy n="48" d="100"/>
        </p:scale>
        <p:origin x="1214" y="6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verenigde</a:t>
            </a:r>
            <a:r>
              <a:rPr lang="en-US" dirty="0"/>
              <a:t> </a:t>
            </a:r>
            <a:r>
              <a:rPr lang="en-US" dirty="0" err="1"/>
              <a:t>staten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in west Europa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aardgas</a:t>
            </a:r>
            <a:r>
              <a:rPr lang="en-US" dirty="0"/>
              <a:t> door </a:t>
            </a:r>
            <a:r>
              <a:rPr lang="en-US" dirty="0" err="1"/>
              <a:t>beste</a:t>
            </a:r>
            <a:r>
              <a:rPr lang="en-US" dirty="0"/>
              <a:t> CO2 </a:t>
            </a:r>
            <a:r>
              <a:rPr lang="en-US" dirty="0" err="1"/>
              <a:t>uitstoot</a:t>
            </a:r>
            <a:endParaRPr lang="en-US" dirty="0"/>
          </a:p>
          <a:p>
            <a:r>
              <a:rPr lang="en-US" dirty="0"/>
              <a:t>Maar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alternatieven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aardgas</a:t>
            </a:r>
            <a:r>
              <a:rPr lang="en-US" dirty="0"/>
              <a:t>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5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5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Vlakke plaat: installatie in Verdun, Fins bedrijf </a:t>
            </a:r>
            <a:r>
              <a:rPr lang="nl-BE" dirty="0" err="1"/>
              <a:t>Savosolar</a:t>
            </a:r>
            <a:r>
              <a:rPr lang="nl-BE" dirty="0"/>
              <a:t> – 10MW, 1500m²</a:t>
            </a:r>
          </a:p>
          <a:p>
            <a:r>
              <a:rPr lang="nl-BE" dirty="0"/>
              <a:t>CSP: </a:t>
            </a:r>
            <a:r>
              <a:rPr lang="nl-BE" dirty="0" err="1"/>
              <a:t>Azteq</a:t>
            </a:r>
            <a:r>
              <a:rPr lang="nl-BE" dirty="0"/>
              <a:t> bij ADPO – 1100m², vervangt 500MWh/jaar aan gas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Vlakke plaat: installatie in Verdun, Fins bedrijf </a:t>
            </a:r>
            <a:r>
              <a:rPr lang="nl-BE" dirty="0" err="1"/>
              <a:t>Savosolar</a:t>
            </a:r>
            <a:r>
              <a:rPr lang="nl-BE" dirty="0"/>
              <a:t> – 10MW, 1500m²</a:t>
            </a:r>
          </a:p>
          <a:p>
            <a:r>
              <a:rPr lang="nl-BE" dirty="0"/>
              <a:t>CSP: </a:t>
            </a:r>
            <a:r>
              <a:rPr lang="nl-BE" dirty="0" err="1"/>
              <a:t>Azteq</a:t>
            </a:r>
            <a:r>
              <a:rPr lang="nl-BE" dirty="0"/>
              <a:t> bij ADPO – 1100m², vervangt 500MWh/jaar aan gas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5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5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MDR-installatie in Terneuzen: 14 ton/h, stoom van 3,5 naar 12 barg, COP=12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3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2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1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24/11/2023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/>
              <a:t>Department</a:t>
            </a:r>
            <a:r>
              <a:rPr lang="nl-BE" dirty="0"/>
              <a:t> of Flow, Heat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Combustion</a:t>
            </a:r>
            <a:r>
              <a:rPr lang="nl-BE" dirty="0"/>
              <a:t> </a:t>
            </a:r>
            <a:r>
              <a:rPr lang="nl-BE" dirty="0" err="1"/>
              <a:t>Mechanics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24/11/2023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/>
              <a:t>Department</a:t>
            </a:r>
            <a:r>
              <a:rPr lang="nl-BE" dirty="0"/>
              <a:t> of Flow, Heat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Combustion</a:t>
            </a:r>
            <a:r>
              <a:rPr lang="nl-BE" dirty="0"/>
              <a:t> </a:t>
            </a:r>
            <a:r>
              <a:rPr lang="nl-BE" dirty="0" err="1"/>
              <a:t>Mechanics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24/11/2023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/>
              <a:t>Department</a:t>
            </a:r>
            <a:r>
              <a:rPr lang="nl-BE" dirty="0"/>
              <a:t> of Flow, Heat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Combustion</a:t>
            </a:r>
            <a:r>
              <a:rPr lang="nl-BE" dirty="0"/>
              <a:t> </a:t>
            </a:r>
            <a:r>
              <a:rPr lang="nl-BE" dirty="0" err="1"/>
              <a:t>Mechanics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24-11-2023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9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24/11/2023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err="1"/>
              <a:t>Department</a:t>
            </a:r>
            <a:r>
              <a:rPr lang="nl-BE" dirty="0"/>
              <a:t> of Flow, Heat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Combustion</a:t>
            </a:r>
            <a:r>
              <a:rPr lang="nl-BE" dirty="0"/>
              <a:t> </a:t>
            </a:r>
            <a:r>
              <a:rPr lang="nl-BE" dirty="0" err="1"/>
              <a:t>Mechanics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77" r:id="rId9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9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F657-AA1C-D10C-1E63-3DF82B86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E-FUELS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726A-B02D-E537-F258-E761F36D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C1BB6-FA54-BC8E-DCA8-5EC00D143AC3}"/>
              </a:ext>
            </a:extLst>
          </p:cNvPr>
          <p:cNvSpPr txBox="1"/>
          <p:nvPr/>
        </p:nvSpPr>
        <p:spPr>
          <a:xfrm>
            <a:off x="559629" y="6911426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Beperkte aanpassingen klassieke stoomketel</a:t>
            </a:r>
            <a:endParaRPr lang="nl-BE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9B39F-D25C-395A-866A-8FD1E1D941AC}"/>
              </a:ext>
            </a:extLst>
          </p:cNvPr>
          <p:cNvSpPr txBox="1"/>
          <p:nvPr/>
        </p:nvSpPr>
        <p:spPr>
          <a:xfrm>
            <a:off x="559629" y="5912874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Geen fossiele brandstof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3B91D-CDA1-F151-34C3-E58211AD167A}"/>
              </a:ext>
            </a:extLst>
          </p:cNvPr>
          <p:cNvSpPr txBox="1"/>
          <p:nvPr/>
        </p:nvSpPr>
        <p:spPr>
          <a:xfrm>
            <a:off x="559629" y="7909978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Mogelijkheid tot CO2-neutraliteit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EBE1E-92B2-E66C-FCD9-13C0BE296A0D}"/>
              </a:ext>
            </a:extLst>
          </p:cNvPr>
          <p:cNvSpPr txBox="1"/>
          <p:nvPr/>
        </p:nvSpPr>
        <p:spPr>
          <a:xfrm>
            <a:off x="8961516" y="5888416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Laag </a:t>
            </a:r>
            <a:r>
              <a:rPr lang="nl-BE" sz="3000" dirty="0" err="1">
                <a:sym typeface="Wingdings" panose="05000000000000000000" pitchFamily="2" charset="2"/>
              </a:rPr>
              <a:t>global</a:t>
            </a:r>
            <a:r>
              <a:rPr lang="nl-BE" sz="3000" dirty="0">
                <a:sym typeface="Wingdings" panose="05000000000000000000" pitchFamily="2" charset="2"/>
              </a:rPr>
              <a:t> omzettingsrendement</a:t>
            </a:r>
            <a:endParaRPr lang="nl-BE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D3329-78B2-7B87-6B0A-9CAF46622812}"/>
              </a:ext>
            </a:extLst>
          </p:cNvPr>
          <p:cNvSpPr txBox="1"/>
          <p:nvPr/>
        </p:nvSpPr>
        <p:spPr>
          <a:xfrm>
            <a:off x="8961516" y="6911426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Hoge productiekost</a:t>
            </a:r>
            <a:endParaRPr lang="nl-BE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75F32-A915-8FA1-6C34-E01BD6D4CDDC}"/>
              </a:ext>
            </a:extLst>
          </p:cNvPr>
          <p:cNvSpPr txBox="1"/>
          <p:nvPr/>
        </p:nvSpPr>
        <p:spPr>
          <a:xfrm>
            <a:off x="8961516" y="7934436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Technologie nog in ontwikkeling</a:t>
            </a:r>
            <a:endParaRPr lang="nl-BE" sz="3000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58948EE6-E475-0671-888D-EE506FF8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49" y="999718"/>
            <a:ext cx="14617020" cy="44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0838-AF70-ED89-02E5-F81E07E7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ELEKTRISCHE BOILERS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99BB-93F9-5694-7900-72F0A88F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DD8AC-305E-DA25-4CB3-3783D5A8219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12601"/>
          <a:stretch/>
        </p:blipFill>
        <p:spPr>
          <a:xfrm>
            <a:off x="9172575" y="614363"/>
            <a:ext cx="7951787" cy="8003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1E9CFE-C736-EBAA-C550-2113B8A384AC}"/>
                  </a:ext>
                </a:extLst>
              </p:cNvPr>
              <p:cNvSpPr txBox="1"/>
              <p:nvPr/>
            </p:nvSpPr>
            <p:spPr>
              <a:xfrm>
                <a:off x="658667" y="3227076"/>
                <a:ext cx="7839219" cy="11493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dirty="0"/>
                  <a:t>Maximum </a:t>
                </a:r>
                <a:r>
                  <a:rPr lang="nl-BE" sz="3000" dirty="0"/>
                  <a:t>capaciteit</a:t>
                </a:r>
                <a:r>
                  <a:rPr lang="en-US" sz="3000" dirty="0"/>
                  <a:t>: 	90 ton/h (55MW)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 dirty="0"/>
                  <a:t>Maximum </a:t>
                </a:r>
                <a:r>
                  <a:rPr lang="nl-BE" sz="3000" dirty="0"/>
                  <a:t>druk</a:t>
                </a:r>
                <a:r>
                  <a:rPr lang="en-US" sz="3000" dirty="0"/>
                  <a:t>: 	34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=240°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1E9CFE-C736-EBAA-C550-2113B8A38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67" y="3227076"/>
                <a:ext cx="7839219" cy="1149354"/>
              </a:xfrm>
              <a:prstGeom prst="rect">
                <a:avLst/>
              </a:prstGeom>
              <a:blipFill>
                <a:blip r:embed="rId3"/>
                <a:stretch>
                  <a:fillRect l="-1788" t="-3175" b="-15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07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0838-AF70-ED89-02E5-F81E07E7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ELEKTRISCHE BOILERS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99BB-93F9-5694-7900-72F0A88F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DD8AC-305E-DA25-4CB3-3783D5A8219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12601"/>
          <a:stretch/>
        </p:blipFill>
        <p:spPr>
          <a:xfrm>
            <a:off x="12804800" y="0"/>
            <a:ext cx="4151312" cy="4178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C27B4B-E884-F575-DB7D-FE1E1D600C3C}"/>
              </a:ext>
            </a:extLst>
          </p:cNvPr>
          <p:cNvSpPr txBox="1"/>
          <p:nvPr/>
        </p:nvSpPr>
        <p:spPr>
          <a:xfrm>
            <a:off x="634225" y="5337375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Compact en geluidsarm</a:t>
            </a:r>
            <a:endParaRPr lang="nl-BE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C6204-D5C7-A6E3-401D-A4DF9BD75855}"/>
              </a:ext>
            </a:extLst>
          </p:cNvPr>
          <p:cNvSpPr txBox="1"/>
          <p:nvPr/>
        </p:nvSpPr>
        <p:spPr>
          <a:xfrm>
            <a:off x="634225" y="4338823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Zeer hoge efficiëntie (99.9%)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4B4CB-A43B-875D-7681-26055A3C7FE0}"/>
              </a:ext>
            </a:extLst>
          </p:cNvPr>
          <p:cNvSpPr txBox="1"/>
          <p:nvPr/>
        </p:nvSpPr>
        <p:spPr>
          <a:xfrm>
            <a:off x="634225" y="7383396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 err="1"/>
              <a:t>Mature</a:t>
            </a:r>
            <a:r>
              <a:rPr lang="nl-BE" sz="3000" dirty="0"/>
              <a:t> technologie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7EA50-CCAE-877E-7F80-C288C4681A21}"/>
              </a:ext>
            </a:extLst>
          </p:cNvPr>
          <p:cNvSpPr txBox="1"/>
          <p:nvPr/>
        </p:nvSpPr>
        <p:spPr>
          <a:xfrm>
            <a:off x="8975762" y="4314365"/>
            <a:ext cx="7920000" cy="1149354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Ho</a:t>
            </a:r>
            <a:r>
              <a:rPr lang="en-BE" sz="3000" dirty="0" err="1">
                <a:sym typeface="Wingdings" panose="05000000000000000000" pitchFamily="2" charset="2"/>
              </a:rPr>
              <a:t>og</a:t>
            </a:r>
            <a:r>
              <a:rPr lang="en-BE" sz="3000" dirty="0">
                <a:sym typeface="Wingdings" panose="05000000000000000000" pitchFamily="2" charset="2"/>
              </a:rPr>
              <a:t> </a:t>
            </a:r>
            <a:r>
              <a:rPr lang="en-BE" sz="3000" dirty="0" err="1">
                <a:sym typeface="Wingdings" panose="05000000000000000000" pitchFamily="2" charset="2"/>
              </a:rPr>
              <a:t>vermogen</a:t>
            </a:r>
            <a:r>
              <a:rPr lang="en-BE" sz="3000" dirty="0">
                <a:sym typeface="Wingdings" panose="05000000000000000000" pitchFamily="2" charset="2"/>
              </a:rPr>
              <a:t> </a:t>
            </a:r>
            <a:r>
              <a:rPr lang="nl-BE" sz="3000" dirty="0">
                <a:sym typeface="Wingdings" panose="05000000000000000000" pitchFamily="2" charset="2"/>
              </a:rPr>
              <a:t>netaansluiting nodig of vermogen is beperkt</a:t>
            </a:r>
            <a:endParaRPr lang="nl-BE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480C6-5DEE-94B2-6B43-628FA840CE40}"/>
              </a:ext>
            </a:extLst>
          </p:cNvPr>
          <p:cNvSpPr txBox="1"/>
          <p:nvPr/>
        </p:nvSpPr>
        <p:spPr>
          <a:xfrm>
            <a:off x="9036112" y="6360385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Hoge operationele kost</a:t>
            </a:r>
            <a:endParaRPr lang="nl-BE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E3996-538F-F93F-CEEF-FEB95D581A28}"/>
              </a:ext>
            </a:extLst>
          </p:cNvPr>
          <p:cNvSpPr txBox="1"/>
          <p:nvPr/>
        </p:nvSpPr>
        <p:spPr>
          <a:xfrm>
            <a:off x="9036112" y="7383396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(Elektrocutiegevaar)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85331-881B-1956-8900-05BA88477E19}"/>
              </a:ext>
            </a:extLst>
          </p:cNvPr>
          <p:cNvSpPr txBox="1"/>
          <p:nvPr/>
        </p:nvSpPr>
        <p:spPr>
          <a:xfrm>
            <a:off x="634225" y="6335927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Makkelijk te plaatsen</a:t>
            </a:r>
          </a:p>
        </p:txBody>
      </p:sp>
    </p:spTree>
    <p:extLst>
      <p:ext uri="{BB962C8B-B14F-4D97-AF65-F5344CB8AC3E}">
        <p14:creationId xmlns:p14="http://schemas.microsoft.com/office/powerpoint/2010/main" val="380056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B8E5-20B5-98C5-9827-87ABB349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BIOBRANDSTOFFEN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5CC7-28A6-80C6-A53E-D58295D9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66FA-36DE-91A5-850E-3FF4C185F4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" y="2049915"/>
            <a:ext cx="6416794" cy="4499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9C93D-44D1-7FE2-A651-CC407E0DDE52}"/>
              </a:ext>
            </a:extLst>
          </p:cNvPr>
          <p:cNvSpPr txBox="1"/>
          <p:nvPr/>
        </p:nvSpPr>
        <p:spPr>
          <a:xfrm>
            <a:off x="7899735" y="1213414"/>
            <a:ext cx="8430878" cy="11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b="1" dirty="0"/>
              <a:t>Biomassa</a:t>
            </a:r>
            <a:r>
              <a:rPr lang="nl-BE" sz="3000" dirty="0"/>
              <a:t> = materiaal van levende organismen: hout, palmolie…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69926-12CC-108B-62EE-0A6626451CA8}"/>
              </a:ext>
            </a:extLst>
          </p:cNvPr>
          <p:cNvSpPr txBox="1"/>
          <p:nvPr/>
        </p:nvSpPr>
        <p:spPr>
          <a:xfrm>
            <a:off x="7899735" y="5034042"/>
            <a:ext cx="843087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b="1" dirty="0"/>
              <a:t>Biobrandstoffen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5FC27D-1DA8-CB98-F3AC-F8655461696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2115174" y="2362768"/>
            <a:ext cx="0" cy="2671274"/>
          </a:xfrm>
          <a:prstGeom prst="straightConnector1">
            <a:avLst/>
          </a:prstGeom>
          <a:ln w="381000">
            <a:solidFill>
              <a:schemeClr val="accent5">
                <a:alpha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B3A96A-49B6-8495-5ABD-BB17BCF1B60F}"/>
              </a:ext>
            </a:extLst>
          </p:cNvPr>
          <p:cNvSpPr txBox="1"/>
          <p:nvPr/>
        </p:nvSpPr>
        <p:spPr>
          <a:xfrm>
            <a:off x="7899735" y="2739881"/>
            <a:ext cx="8430878" cy="11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b="1" dirty="0"/>
              <a:t>Conversieprocessen</a:t>
            </a:r>
            <a:r>
              <a:rPr lang="nl-BE" sz="3000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nl-BE" sz="3000" dirty="0"/>
              <a:t>(pyrolyse, vergassing, fermentatie…)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AF300-B783-58AF-C7A7-413D0B157B38}"/>
              </a:ext>
            </a:extLst>
          </p:cNvPr>
          <p:cNvSpPr txBox="1"/>
          <p:nvPr/>
        </p:nvSpPr>
        <p:spPr>
          <a:xfrm>
            <a:off x="11372851" y="5629398"/>
            <a:ext cx="2457449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Vast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Vloeibaar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Gas </a:t>
            </a:r>
          </a:p>
        </p:txBody>
      </p:sp>
    </p:spTree>
    <p:extLst>
      <p:ext uri="{BB962C8B-B14F-4D97-AF65-F5344CB8AC3E}">
        <p14:creationId xmlns:p14="http://schemas.microsoft.com/office/powerpoint/2010/main" val="14213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B8E5-20B5-98C5-9827-87ABB349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BIOBRANDSTOFFEN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5CC7-28A6-80C6-A53E-D58295D9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D3B62-4EC0-7646-42F5-B47B5B1E8F8D}"/>
              </a:ext>
            </a:extLst>
          </p:cNvPr>
          <p:cNvSpPr txBox="1"/>
          <p:nvPr/>
        </p:nvSpPr>
        <p:spPr>
          <a:xfrm>
            <a:off x="508394" y="3407129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Beperkte aanpassingen klassieke stoomketel</a:t>
            </a:r>
            <a:endParaRPr lang="nl-BE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BEB14-751B-2050-5401-EEFC93190761}"/>
              </a:ext>
            </a:extLst>
          </p:cNvPr>
          <p:cNvSpPr txBox="1"/>
          <p:nvPr/>
        </p:nvSpPr>
        <p:spPr>
          <a:xfrm>
            <a:off x="508394" y="2408577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 err="1"/>
              <a:t>Mature</a:t>
            </a:r>
            <a:r>
              <a:rPr lang="nl-BE" sz="3000" dirty="0"/>
              <a:t> technologie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45669-AD26-FD8D-193D-BAC850013AC0}"/>
              </a:ext>
            </a:extLst>
          </p:cNvPr>
          <p:cNvSpPr txBox="1"/>
          <p:nvPr/>
        </p:nvSpPr>
        <p:spPr>
          <a:xfrm>
            <a:off x="508394" y="5453150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Mogelijkheid tot CO2-neutraliteit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539C3-19E1-213C-9224-7694C8E1A558}"/>
              </a:ext>
            </a:extLst>
          </p:cNvPr>
          <p:cNvSpPr txBox="1"/>
          <p:nvPr/>
        </p:nvSpPr>
        <p:spPr>
          <a:xfrm>
            <a:off x="8910281" y="2384119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Lager ketelrendement</a:t>
            </a:r>
            <a:endParaRPr lang="nl-BE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DEF6B3-7E97-008E-B938-0DE619242417}"/>
              </a:ext>
            </a:extLst>
          </p:cNvPr>
          <p:cNvSpPr txBox="1"/>
          <p:nvPr/>
        </p:nvSpPr>
        <p:spPr>
          <a:xfrm>
            <a:off x="8910281" y="3407129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Meer onderhoud</a:t>
            </a:r>
            <a:endParaRPr lang="nl-BE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F87270-0518-AAB1-50F6-34657E8160D7}"/>
              </a:ext>
            </a:extLst>
          </p:cNvPr>
          <p:cNvSpPr txBox="1"/>
          <p:nvPr/>
        </p:nvSpPr>
        <p:spPr>
          <a:xfrm>
            <a:off x="8910281" y="4430139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Inertie ketel</a:t>
            </a:r>
            <a:endParaRPr lang="nl-BE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1E9E93-398F-E4D9-ABC2-43B75A7A9303}"/>
              </a:ext>
            </a:extLst>
          </p:cNvPr>
          <p:cNvSpPr txBox="1"/>
          <p:nvPr/>
        </p:nvSpPr>
        <p:spPr>
          <a:xfrm>
            <a:off x="8910281" y="545315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Brandstofopslag</a:t>
            </a:r>
            <a:endParaRPr lang="nl-BE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61145-F310-98D7-2CFA-4FA5E26C9E8F}"/>
              </a:ext>
            </a:extLst>
          </p:cNvPr>
          <p:cNvSpPr txBox="1"/>
          <p:nvPr/>
        </p:nvSpPr>
        <p:spPr>
          <a:xfrm>
            <a:off x="8910281" y="647616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Uitstoot andere schadelijke stoffen</a:t>
            </a:r>
            <a:endParaRPr lang="nl-BE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5F2FA-E71F-834C-20CA-A88E454BA253}"/>
              </a:ext>
            </a:extLst>
          </p:cNvPr>
          <p:cNvSpPr txBox="1"/>
          <p:nvPr/>
        </p:nvSpPr>
        <p:spPr>
          <a:xfrm>
            <a:off x="508394" y="4405681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Lagere operationele kost</a:t>
            </a:r>
          </a:p>
        </p:txBody>
      </p:sp>
    </p:spTree>
    <p:extLst>
      <p:ext uri="{BB962C8B-B14F-4D97-AF65-F5344CB8AC3E}">
        <p14:creationId xmlns:p14="http://schemas.microsoft.com/office/powerpoint/2010/main" val="335641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B8E5-20B5-98C5-9827-87ABB349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BIOBRANDSTOFFEN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5CC7-28A6-80C6-A53E-D58295D9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84AC40-A94E-CBA7-722C-5AD92474E34B}"/>
              </a:ext>
            </a:extLst>
          </p:cNvPr>
          <p:cNvSpPr/>
          <p:nvPr/>
        </p:nvSpPr>
        <p:spPr>
          <a:xfrm>
            <a:off x="1414346" y="999718"/>
            <a:ext cx="14536823" cy="8332688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/>
              <a:t>materiaal van levende</a:t>
            </a:r>
            <a:endParaRPr lang="nl-BE" sz="4000" dirty="0">
              <a:solidFill>
                <a:schemeClr val="tx1"/>
              </a:solidFill>
            </a:endParaRPr>
          </a:p>
        </p:txBody>
      </p:sp>
      <p:pic>
        <p:nvPicPr>
          <p:cNvPr id="9" name="Picture 8" descr="A large building next to a pile of dirt&#10;&#10;Description automatically generated">
            <a:extLst>
              <a:ext uri="{FF2B5EF4-FFF2-40B4-BE49-F238E27FC236}">
                <a16:creationId xmlns:a16="http://schemas.microsoft.com/office/drawing/2014/main" id="{79092F9E-9A0A-A74B-56D8-F57E972EF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50" y="2426433"/>
            <a:ext cx="7999413" cy="4439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867476-5D1D-04EC-585A-F2BA0042DE0E}"/>
              </a:ext>
            </a:extLst>
          </p:cNvPr>
          <p:cNvSpPr txBox="1"/>
          <p:nvPr/>
        </p:nvSpPr>
        <p:spPr>
          <a:xfrm>
            <a:off x="4335462" y="1685716"/>
            <a:ext cx="8667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000" dirty="0"/>
              <a:t>Bio Energy Base in Gentse haven</a:t>
            </a:r>
            <a:endParaRPr lang="en-GB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AB6F1-ED58-0506-98D3-C9A08154A5F3}"/>
              </a:ext>
            </a:extLst>
          </p:cNvPr>
          <p:cNvSpPr txBox="1"/>
          <p:nvPr/>
        </p:nvSpPr>
        <p:spPr>
          <a:xfrm>
            <a:off x="4335462" y="7052221"/>
            <a:ext cx="8667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000" dirty="0"/>
              <a:t>Biomassa uit België en Nederland</a:t>
            </a:r>
          </a:p>
          <a:p>
            <a:pPr algn="ctr"/>
            <a:r>
              <a:rPr lang="nl-BE" sz="3000" dirty="0"/>
              <a:t>Stoom: 91 ton/h, 425°C, 62 bar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111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21BB-2D0E-9119-CE7E-519C7776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DAMP COMPRESSIE WARMTEPOMPEN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F722-E607-B972-A242-39E9E158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B52D35-7A53-449B-75C3-2E9923D90B0C}"/>
                  </a:ext>
                </a:extLst>
              </p:cNvPr>
              <p:cNvSpPr txBox="1"/>
              <p:nvPr/>
            </p:nvSpPr>
            <p:spPr>
              <a:xfrm>
                <a:off x="4182470" y="7988461"/>
                <a:ext cx="7914045" cy="1219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/>
                  <a:t>Maximum </a:t>
                </a:r>
                <a:r>
                  <a:rPr lang="nl-BE" sz="3200" dirty="0"/>
                  <a:t>capaciteit</a:t>
                </a:r>
                <a:r>
                  <a:rPr lang="en-US" sz="3200" dirty="0"/>
                  <a:t>: 	6.5 ton/h (4MW)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Maximum </a:t>
                </a:r>
                <a:r>
                  <a:rPr lang="nl-BE" sz="3200" dirty="0"/>
                  <a:t>druk</a:t>
                </a:r>
                <a:r>
                  <a:rPr lang="en-US" sz="3200" dirty="0"/>
                  <a:t>: 	4 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B52D35-7A53-449B-75C3-2E9923D90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70" y="7988461"/>
                <a:ext cx="7914045" cy="1219886"/>
              </a:xfrm>
              <a:prstGeom prst="rect">
                <a:avLst/>
              </a:prstGeom>
              <a:blipFill>
                <a:blip r:embed="rId2"/>
                <a:stretch>
                  <a:fillRect l="-1926" t="-298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With up to 65% more efficiency, how do heat pumps work? | Powerpal">
            <a:extLst>
              <a:ext uri="{FF2B5EF4-FFF2-40B4-BE49-F238E27FC236}">
                <a16:creationId xmlns:a16="http://schemas.microsoft.com/office/drawing/2014/main" id="{BC182B63-4E9A-407F-5E5D-A16E84730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3152"/>
          <a:stretch/>
        </p:blipFill>
        <p:spPr bwMode="auto">
          <a:xfrm>
            <a:off x="3311112" y="1177714"/>
            <a:ext cx="9656762" cy="66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E0AEDE4-1B40-6279-64E6-0FF02FC84436}"/>
              </a:ext>
            </a:extLst>
          </p:cNvPr>
          <p:cNvSpPr/>
          <p:nvPr/>
        </p:nvSpPr>
        <p:spPr>
          <a:xfrm>
            <a:off x="11696286" y="6291618"/>
            <a:ext cx="5220113" cy="2066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2E74C-2CC8-A4D8-E9E2-FB0A966062D1}"/>
              </a:ext>
            </a:extLst>
          </p:cNvPr>
          <p:cNvSpPr txBox="1"/>
          <p:nvPr/>
        </p:nvSpPr>
        <p:spPr>
          <a:xfrm>
            <a:off x="225447" y="1614984"/>
            <a:ext cx="7914045" cy="1219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Lage T </a:t>
            </a:r>
            <a:r>
              <a:rPr lang="en-US" sz="3200" dirty="0" err="1"/>
              <a:t>bv</a:t>
            </a:r>
            <a:r>
              <a:rPr lang="en-US" sz="3200" dirty="0"/>
              <a:t>. </a:t>
            </a:r>
            <a:r>
              <a:rPr lang="en-US" sz="3200" dirty="0" err="1"/>
              <a:t>atmosfeer</a:t>
            </a: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Hoge T </a:t>
            </a:r>
            <a:r>
              <a:rPr lang="en-US" sz="3200" dirty="0" err="1"/>
              <a:t>bv</a:t>
            </a:r>
            <a:r>
              <a:rPr lang="en-US" sz="3200" dirty="0"/>
              <a:t>. 100°C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1D190-08BC-8E52-B396-2A4171F9C748}"/>
              </a:ext>
            </a:extLst>
          </p:cNvPr>
          <p:cNvSpPr txBox="1"/>
          <p:nvPr/>
        </p:nvSpPr>
        <p:spPr>
          <a:xfrm>
            <a:off x="3311112" y="3662043"/>
            <a:ext cx="1525583" cy="3291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1400" dirty="0">
                <a:latin typeface="Amasis MT Pro Black" panose="020F0502020204030204" pitchFamily="18" charset="0"/>
              </a:rPr>
              <a:t>HEAT SOURCE</a:t>
            </a:r>
            <a:endParaRPr lang="en-GB" sz="1400" dirty="0">
              <a:latin typeface="Amasis MT Pro Black" panose="020F0502020204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1D9C55-741A-8A44-A371-D58169F275CA}"/>
              </a:ext>
            </a:extLst>
          </p:cNvPr>
          <p:cNvSpPr/>
          <p:nvPr/>
        </p:nvSpPr>
        <p:spPr>
          <a:xfrm>
            <a:off x="3311113" y="2606722"/>
            <a:ext cx="2502834" cy="3507475"/>
          </a:xfrm>
          <a:prstGeom prst="ellipse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5EAC30-0B84-9CBE-1325-B9AF362505B7}"/>
              </a:ext>
            </a:extLst>
          </p:cNvPr>
          <p:cNvCxnSpPr>
            <a:stCxn id="10" idx="2"/>
          </p:cNvCxnSpPr>
          <p:nvPr/>
        </p:nvCxnSpPr>
        <p:spPr>
          <a:xfrm flipH="1" flipV="1">
            <a:off x="2298032" y="2834870"/>
            <a:ext cx="1013081" cy="1525590"/>
          </a:xfrm>
          <a:prstGeom prst="straightConnector1">
            <a:avLst/>
          </a:prstGeom>
          <a:ln w="76200">
            <a:solidFill>
              <a:srgbClr val="1E6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6DE2A3-5FBE-8111-5757-17EFAFA82DBE}"/>
                  </a:ext>
                </a:extLst>
              </p:cNvPr>
              <p:cNvSpPr txBox="1"/>
              <p:nvPr/>
            </p:nvSpPr>
            <p:spPr>
              <a:xfrm>
                <a:off x="11833191" y="6437256"/>
                <a:ext cx="4946301" cy="177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𝐶𝑂𝑃</m:t>
                      </m:r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𝑔𝑒𝑙𝑒𝑣𝑒𝑟𝑑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𝑒𝑙𝑒𝑘𝑡𝑟𝑖𝑠𝑐h</m:t>
                              </m:r>
                            </m:sub>
                          </m:sSub>
                        </m:den>
                      </m:f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 err="1"/>
                  <a:t>Typisch</a:t>
                </a:r>
                <a:r>
                  <a:rPr lang="en-GB" dirty="0"/>
                  <a:t> 2 - 5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6DE2A3-5FBE-8111-5757-17EFAFA82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191" y="6437256"/>
                <a:ext cx="4946301" cy="1775294"/>
              </a:xfrm>
              <a:prstGeom prst="rect">
                <a:avLst/>
              </a:prstGeom>
              <a:blipFill>
                <a:blip r:embed="rId4"/>
                <a:stretch>
                  <a:fillRect b="-7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5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FAD6-3D34-8543-9C18-70F8E018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DAMP COMPRESSIE WARMTEPOMPEN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70AEB-5D73-A411-C795-2EB2C96D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AC2A7-E485-6916-D8B1-27DDA0FB82F2}"/>
              </a:ext>
            </a:extLst>
          </p:cNvPr>
          <p:cNvSpPr txBox="1"/>
          <p:nvPr/>
        </p:nvSpPr>
        <p:spPr>
          <a:xfrm>
            <a:off x="508394" y="3407129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Compact</a:t>
            </a:r>
            <a:endParaRPr lang="nl-BE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B05AB-2A15-997F-A8CD-39BAF9C86F52}"/>
              </a:ext>
            </a:extLst>
          </p:cNvPr>
          <p:cNvSpPr txBox="1"/>
          <p:nvPr/>
        </p:nvSpPr>
        <p:spPr>
          <a:xfrm>
            <a:off x="508394" y="2408577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Zeer </a:t>
            </a:r>
            <a:r>
              <a:rPr lang="nl-BE" sz="3000" dirty="0" err="1"/>
              <a:t>efficient</a:t>
            </a:r>
            <a:r>
              <a:rPr lang="nl-BE" sz="3000" dirty="0"/>
              <a:t> (COP&gt;1)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265CC-F661-3BF1-CF16-456EE92E5ADF}"/>
              </a:ext>
            </a:extLst>
          </p:cNvPr>
          <p:cNvSpPr txBox="1"/>
          <p:nvPr/>
        </p:nvSpPr>
        <p:spPr>
          <a:xfrm>
            <a:off x="8910281" y="2384119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Nood aan restwarmte</a:t>
            </a:r>
            <a:endParaRPr lang="nl-BE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4FC57-9A61-5EA8-EE86-F4E787A5F835}"/>
              </a:ext>
            </a:extLst>
          </p:cNvPr>
          <p:cNvSpPr txBox="1"/>
          <p:nvPr/>
        </p:nvSpPr>
        <p:spPr>
          <a:xfrm>
            <a:off x="8910281" y="3407129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Lage drukken/temperaturen</a:t>
            </a:r>
            <a:endParaRPr lang="nl-BE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C601D-98CA-2894-3CF4-4D18495E8A67}"/>
              </a:ext>
            </a:extLst>
          </p:cNvPr>
          <p:cNvSpPr txBox="1"/>
          <p:nvPr/>
        </p:nvSpPr>
        <p:spPr>
          <a:xfrm>
            <a:off x="8910281" y="4430139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Lage capaciteiten</a:t>
            </a:r>
            <a:endParaRPr lang="nl-BE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13B19-1B0A-56CA-351E-D959EB6250E9}"/>
              </a:ext>
            </a:extLst>
          </p:cNvPr>
          <p:cNvSpPr txBox="1"/>
          <p:nvPr/>
        </p:nvSpPr>
        <p:spPr>
          <a:xfrm>
            <a:off x="8910281" y="545315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Volop in ontwikkeling</a:t>
            </a:r>
            <a:endParaRPr lang="nl-BE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422AE-4992-1334-D6C1-167913919E63}"/>
              </a:ext>
            </a:extLst>
          </p:cNvPr>
          <p:cNvSpPr txBox="1"/>
          <p:nvPr/>
        </p:nvSpPr>
        <p:spPr>
          <a:xfrm>
            <a:off x="508394" y="4405681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Valorisatie van restwarmte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1B39FF-44AA-40EE-EF7C-E39848BE779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2870281" y="6048698"/>
            <a:ext cx="0" cy="110934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5EA449-3D33-CE19-0985-48C0476977A8}"/>
              </a:ext>
            </a:extLst>
          </p:cNvPr>
          <p:cNvSpPr txBox="1"/>
          <p:nvPr/>
        </p:nvSpPr>
        <p:spPr>
          <a:xfrm>
            <a:off x="8910281" y="7158038"/>
            <a:ext cx="7920000" cy="170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Beschikbaar tot 95°C</a:t>
            </a:r>
          </a:p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Beperkt 120-150°C</a:t>
            </a:r>
          </a:p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In ontwikkeling tot 250°C</a:t>
            </a:r>
            <a:endParaRPr lang="nl-BE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8A146-80C9-EA34-4627-7046D2832FD6}"/>
              </a:ext>
            </a:extLst>
          </p:cNvPr>
          <p:cNvSpPr txBox="1"/>
          <p:nvPr/>
        </p:nvSpPr>
        <p:spPr>
          <a:xfrm>
            <a:off x="508394" y="5453150"/>
            <a:ext cx="7920000" cy="11493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BE" sz="3000" dirty="0" err="1"/>
              <a:t>Vermogen</a:t>
            </a:r>
            <a:r>
              <a:rPr lang="en-BE" sz="3000" dirty="0"/>
              <a:t> </a:t>
            </a:r>
            <a:r>
              <a:rPr lang="en-BE" sz="3000" dirty="0" err="1"/>
              <a:t>netaansluiting</a:t>
            </a:r>
            <a:r>
              <a:rPr lang="en-BE" sz="3000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BE" sz="3000" dirty="0"/>
              <a:t>&lt; </a:t>
            </a:r>
            <a:r>
              <a:rPr lang="en-BE" sz="3000" dirty="0" err="1"/>
              <a:t>elektrische</a:t>
            </a:r>
            <a:r>
              <a:rPr lang="en-BE" sz="3000" dirty="0"/>
              <a:t> </a:t>
            </a:r>
            <a:r>
              <a:rPr lang="en-BE" sz="3000" dirty="0" err="1"/>
              <a:t>stoomketel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2770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9387-8F07-0FC2-61E8-B5CAD11B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MECHANISCHE DAMP RECOMPRESSIE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579B-ECAE-A947-BBE0-A4A8B793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73244-D247-2B05-2215-E2DD1743AD67}"/>
              </a:ext>
            </a:extLst>
          </p:cNvPr>
          <p:cNvSpPr txBox="1"/>
          <p:nvPr/>
        </p:nvSpPr>
        <p:spPr>
          <a:xfrm>
            <a:off x="11212535" y="1150686"/>
            <a:ext cx="5615375" cy="595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“open </a:t>
            </a:r>
            <a:r>
              <a:rPr lang="en-US" sz="3000" dirty="0" err="1"/>
              <a:t>systeem</a:t>
            </a:r>
            <a:r>
              <a:rPr lang="en-US" sz="3000" dirty="0"/>
              <a:t> </a:t>
            </a:r>
            <a:r>
              <a:rPr lang="en-US" sz="3000" dirty="0" err="1"/>
              <a:t>warmtepomp</a:t>
            </a:r>
            <a:r>
              <a:rPr lang="en-US" sz="3000" dirty="0"/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08EAF-0BA7-F5E3-C950-B53D5B272198}"/>
              </a:ext>
            </a:extLst>
          </p:cNvPr>
          <p:cNvSpPr txBox="1"/>
          <p:nvPr/>
        </p:nvSpPr>
        <p:spPr>
          <a:xfrm>
            <a:off x="830118" y="1746042"/>
            <a:ext cx="11204566" cy="17033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/>
              <a:t>Residuele</a:t>
            </a:r>
            <a:r>
              <a:rPr lang="en-US" sz="3000" dirty="0"/>
              <a:t> </a:t>
            </a:r>
            <a:r>
              <a:rPr lang="en-US" sz="3000" dirty="0" err="1"/>
              <a:t>warmtestroom</a:t>
            </a:r>
            <a:r>
              <a:rPr lang="en-US" sz="3000" dirty="0"/>
              <a:t> </a:t>
            </a:r>
            <a:r>
              <a:rPr lang="en-US" sz="3000" dirty="0" err="1"/>
              <a:t>wordt</a:t>
            </a:r>
            <a:r>
              <a:rPr lang="en-US" sz="3000" dirty="0"/>
              <a:t> </a:t>
            </a:r>
            <a:r>
              <a:rPr lang="en-US" sz="3000" dirty="0" err="1"/>
              <a:t>onder</a:t>
            </a:r>
            <a:r>
              <a:rPr lang="en-US" sz="3000" dirty="0"/>
              <a:t> </a:t>
            </a:r>
            <a:r>
              <a:rPr lang="en-US" sz="3000" dirty="0" err="1"/>
              <a:t>druk</a:t>
            </a:r>
            <a:r>
              <a:rPr lang="en-US" sz="3000" dirty="0"/>
              <a:t> </a:t>
            </a:r>
            <a:r>
              <a:rPr lang="en-US" sz="3000" dirty="0" err="1"/>
              <a:t>gezet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en-US" sz="3000" dirty="0">
                <a:sym typeface="Wingdings" panose="05000000000000000000" pitchFamily="2" charset="2"/>
              </a:rPr>
              <a:t>	 </a:t>
            </a:r>
            <a:r>
              <a:rPr lang="en-US" sz="3000" dirty="0" err="1">
                <a:sym typeface="Wingdings" panose="05000000000000000000" pitchFamily="2" charset="2"/>
              </a:rPr>
              <a:t>Temperatuur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en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energiewaarde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stijgen</a:t>
            </a:r>
            <a:endParaRPr lang="en-US" sz="3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ym typeface="Wingdings" panose="05000000000000000000" pitchFamily="2" charset="2"/>
              </a:rPr>
              <a:t>	</a:t>
            </a:r>
            <a:r>
              <a:rPr lang="en-US" sz="3000" dirty="0" err="1">
                <a:sym typeface="Wingdings" panose="05000000000000000000" pitchFamily="2" charset="2"/>
              </a:rPr>
              <a:t>m.b.v</a:t>
            </a:r>
            <a:r>
              <a:rPr lang="en-US" sz="3000" dirty="0">
                <a:sym typeface="Wingdings" panose="05000000000000000000" pitchFamily="2" charset="2"/>
              </a:rPr>
              <a:t>. compressor = </a:t>
            </a:r>
            <a:r>
              <a:rPr lang="en-US" sz="3000" dirty="0" err="1">
                <a:sym typeface="Wingdings" panose="05000000000000000000" pitchFamily="2" charset="2"/>
              </a:rPr>
              <a:t>elektriciteit</a:t>
            </a:r>
            <a:endParaRPr lang="en-US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587D1-8AF8-8C09-C686-B09859998FFE}"/>
              </a:ext>
            </a:extLst>
          </p:cNvPr>
          <p:cNvSpPr/>
          <p:nvPr/>
        </p:nvSpPr>
        <p:spPr>
          <a:xfrm>
            <a:off x="830118" y="3586923"/>
            <a:ext cx="9725258" cy="1391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B5FF31-6AAC-EAED-DD8B-8B957E90BE0A}"/>
                  </a:ext>
                </a:extLst>
              </p:cNvPr>
              <p:cNvSpPr txBox="1"/>
              <p:nvPr/>
            </p:nvSpPr>
            <p:spPr>
              <a:xfrm>
                <a:off x="871649" y="3774955"/>
                <a:ext cx="9725258" cy="986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800" b="0" i="0" smtClean="0">
                          <a:latin typeface="Cambria Math" panose="02040503050406030204" pitchFamily="18" charset="0"/>
                        </a:rPr>
                        <m:t>COP</m:t>
                      </m:r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toegevoegde</m:t>
                          </m:r>
                          <m: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compressor</m:t>
                          </m:r>
                          <m: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energie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netto</m:t>
                          </m:r>
                          <m: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teruggewonnen</m:t>
                          </m:r>
                          <m: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warmte</m:t>
                          </m:r>
                        </m:den>
                      </m:f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=3,5−10 (</m:t>
                      </m:r>
                      <m:r>
                        <m:rPr>
                          <m:sty m:val="p"/>
                        </m:rPr>
                        <a:rPr lang="nl-BE" sz="28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800" b="0" i="0" smtClean="0">
                          <a:latin typeface="Cambria Math" panose="02040503050406030204" pitchFamily="18" charset="0"/>
                        </a:rPr>
                        <m:t>meer</m:t>
                      </m:r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B5FF31-6AAC-EAED-DD8B-8B957E90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49" y="3774955"/>
                <a:ext cx="9725258" cy="98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7B3DAC2-D8D4-2716-9123-54F55DE6857E}"/>
              </a:ext>
            </a:extLst>
          </p:cNvPr>
          <p:cNvSpPr txBox="1"/>
          <p:nvPr/>
        </p:nvSpPr>
        <p:spPr>
          <a:xfrm>
            <a:off x="8615400" y="550284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Hogere investeringskost dan klassieke WP</a:t>
            </a:r>
            <a:endParaRPr lang="nl-BE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F2670-CCE1-F610-0D78-6F594EAE8E27}"/>
              </a:ext>
            </a:extLst>
          </p:cNvPr>
          <p:cNvSpPr txBox="1"/>
          <p:nvPr/>
        </p:nvSpPr>
        <p:spPr>
          <a:xfrm>
            <a:off x="8615400" y="6525850"/>
            <a:ext cx="7920000" cy="11493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Kortere terugverdientijd door laag energiegebruik</a:t>
            </a:r>
            <a:endParaRPr lang="nl-BE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30495-86D7-BE7D-15C4-ADF2C8D64CC9}"/>
              </a:ext>
            </a:extLst>
          </p:cNvPr>
          <p:cNvSpPr txBox="1"/>
          <p:nvPr/>
        </p:nvSpPr>
        <p:spPr>
          <a:xfrm>
            <a:off x="2560148" y="7913554"/>
            <a:ext cx="9725258" cy="595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u="sng" dirty="0" err="1"/>
              <a:t>Toepassing</a:t>
            </a:r>
            <a:r>
              <a:rPr lang="en-US" sz="3000" dirty="0"/>
              <a:t>: </a:t>
            </a:r>
            <a:r>
              <a:rPr lang="en-US" sz="3000" dirty="0" err="1"/>
              <a:t>afvalverwerking</a:t>
            </a:r>
            <a:r>
              <a:rPr lang="en-US" sz="3000" dirty="0"/>
              <a:t>, </a:t>
            </a:r>
            <a:r>
              <a:rPr lang="en-US" sz="3000" dirty="0" err="1"/>
              <a:t>zuivelindustrie</a:t>
            </a:r>
            <a:r>
              <a:rPr lang="en-US" sz="3000" dirty="0"/>
              <a:t>, </a:t>
            </a:r>
            <a:r>
              <a:rPr lang="en-US" sz="3000" dirty="0" err="1"/>
              <a:t>chemie</a:t>
            </a:r>
            <a:r>
              <a:rPr lang="en-US" sz="3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932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058FE08-4BA3-0B4B-0638-1325707BA20A}"/>
              </a:ext>
            </a:extLst>
          </p:cNvPr>
          <p:cNvSpPr/>
          <p:nvPr/>
        </p:nvSpPr>
        <p:spPr>
          <a:xfrm>
            <a:off x="9856094" y="4608505"/>
            <a:ext cx="4626431" cy="1318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B8976-870A-5A27-1F41-EF89437C68C1}"/>
                  </a:ext>
                </a:extLst>
              </p:cNvPr>
              <p:cNvSpPr txBox="1"/>
              <p:nvPr/>
            </p:nvSpPr>
            <p:spPr>
              <a:xfrm>
                <a:off x="9775943" y="4781513"/>
                <a:ext cx="4626431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sSub>
                        <m:sSub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𝑡h𝑒𝑟𝑚</m:t>
                          </m:r>
                        </m:sub>
                      </m:sSub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=0,25−0,5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B8976-870A-5A27-1F41-EF89437C6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43" y="4781513"/>
                <a:ext cx="4626431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20FAD79-44CF-D025-D474-FFFB7F92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WARMTE-omvormers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BDA1D-43BA-6A7E-95F2-F4C7C817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BCB21-561E-3C5A-05EA-5C05C937422C}"/>
              </a:ext>
            </a:extLst>
          </p:cNvPr>
          <p:cNvSpPr txBox="1"/>
          <p:nvPr/>
        </p:nvSpPr>
        <p:spPr>
          <a:xfrm>
            <a:off x="9325450" y="2281087"/>
            <a:ext cx="7333776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/>
              <a:t>Residuele</a:t>
            </a:r>
            <a:r>
              <a:rPr lang="en-US" sz="2800" dirty="0"/>
              <a:t> </a:t>
            </a:r>
            <a:r>
              <a:rPr lang="en-US" sz="2800" dirty="0" err="1"/>
              <a:t>warmte</a:t>
            </a:r>
            <a:r>
              <a:rPr lang="en-US" sz="2800" dirty="0"/>
              <a:t> </a:t>
            </a:r>
            <a:r>
              <a:rPr lang="en-US" sz="2800" dirty="0" err="1"/>
              <a:t>vereist</a:t>
            </a:r>
            <a:r>
              <a:rPr lang="en-US" sz="2800" dirty="0"/>
              <a:t> (</a:t>
            </a:r>
            <a:r>
              <a:rPr lang="en-US" sz="2800" dirty="0" err="1"/>
              <a:t>vanaf</a:t>
            </a:r>
            <a:r>
              <a:rPr lang="en-US" sz="2800" dirty="0"/>
              <a:t> 80°C)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Maximum </a:t>
            </a:r>
            <a:r>
              <a:rPr lang="nl-BE" sz="2800" dirty="0"/>
              <a:t>temperatuur stoom</a:t>
            </a:r>
            <a:r>
              <a:rPr lang="en-US" sz="2800" dirty="0"/>
              <a:t>:  220°C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MW-</a:t>
            </a:r>
            <a:r>
              <a:rPr lang="en-US" sz="2800" dirty="0" err="1"/>
              <a:t>schaal</a:t>
            </a:r>
            <a:r>
              <a:rPr lang="en-US" sz="2800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A93C8D-63C9-F7F7-517A-E194E09616B0}"/>
              </a:ext>
            </a:extLst>
          </p:cNvPr>
          <p:cNvSpPr/>
          <p:nvPr/>
        </p:nvSpPr>
        <p:spPr>
          <a:xfrm>
            <a:off x="9858081" y="6461368"/>
            <a:ext cx="4626431" cy="1318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F30068-3D80-B1B0-B32D-F23810D2807A}"/>
                  </a:ext>
                </a:extLst>
              </p:cNvPr>
              <p:cNvSpPr txBox="1"/>
              <p:nvPr/>
            </p:nvSpPr>
            <p:spPr>
              <a:xfrm>
                <a:off x="9817011" y="6739950"/>
                <a:ext cx="4704595" cy="76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𝐶𝑂</m:t>
                    </m:r>
                    <m:sSub>
                      <m:sSubPr>
                        <m:ctrlPr>
                          <a:rPr lang="nl-B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800" b="0" i="1" smtClean="0">
                            <a:latin typeface="Cambria Math" panose="02040503050406030204" pitchFamily="18" charset="0"/>
                          </a:rPr>
                          <m:t>𝑒𝑙𝑒𝑘𝑡𝑟</m:t>
                        </m:r>
                      </m:sub>
                    </m:sSub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nl-B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BE" sz="2800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kan</a:t>
                </a:r>
                <a:r>
                  <a:rPr lang="en-GB" dirty="0"/>
                  <a:t> tot &gt;30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F30068-3D80-B1B0-B32D-F23810D28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011" y="6739950"/>
                <a:ext cx="4704595" cy="76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Content Placeholder 26" descr="A diagram of a heat transformer&#10;&#10;Description automatically generated">
            <a:extLst>
              <a:ext uri="{FF2B5EF4-FFF2-40B4-BE49-F238E27FC236}">
                <a16:creationId xmlns:a16="http://schemas.microsoft.com/office/drawing/2014/main" id="{CD1766D5-52D9-49E7-E431-CB0A0B17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4" y="2038881"/>
            <a:ext cx="7668688" cy="5675838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26C6034-8FEA-FC83-87F4-3B32C0883B7A}"/>
              </a:ext>
            </a:extLst>
          </p:cNvPr>
          <p:cNvSpPr/>
          <p:nvPr/>
        </p:nvSpPr>
        <p:spPr>
          <a:xfrm>
            <a:off x="5789194" y="3969038"/>
            <a:ext cx="10331662" cy="49796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BB95E-1A8E-5269-BD1B-0583A6CA1B28}"/>
              </a:ext>
            </a:extLst>
          </p:cNvPr>
          <p:cNvSpPr txBox="1"/>
          <p:nvPr/>
        </p:nvSpPr>
        <p:spPr>
          <a:xfrm>
            <a:off x="6180949" y="5563450"/>
            <a:ext cx="62510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000" dirty="0" err="1"/>
              <a:t>Qpinch</a:t>
            </a:r>
            <a:r>
              <a:rPr lang="nl-BE" sz="3000" dirty="0"/>
              <a:t> installatie bij </a:t>
            </a:r>
            <a:r>
              <a:rPr lang="nl-BE" sz="3000" dirty="0" err="1"/>
              <a:t>Borealis</a:t>
            </a:r>
            <a:endParaRPr lang="en-GB" sz="3000" dirty="0"/>
          </a:p>
        </p:txBody>
      </p:sp>
      <p:pic>
        <p:nvPicPr>
          <p:cNvPr id="14" name="Picture 13" descr="A large industrial building with stairs&#10;&#10;Description automatically generated">
            <a:extLst>
              <a:ext uri="{FF2B5EF4-FFF2-40B4-BE49-F238E27FC236}">
                <a16:creationId xmlns:a16="http://schemas.microsoft.com/office/drawing/2014/main" id="{E7101CDA-7939-850A-CB53-BBE5500CD3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048" y="3996046"/>
            <a:ext cx="3346082" cy="50191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7F8AED-E9B0-0010-074A-E1D8596F16A5}"/>
              </a:ext>
            </a:extLst>
          </p:cNvPr>
          <p:cNvSpPr txBox="1"/>
          <p:nvPr/>
        </p:nvSpPr>
        <p:spPr>
          <a:xfrm>
            <a:off x="6523564" y="6489006"/>
            <a:ext cx="6251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000" dirty="0"/>
              <a:t>Restwarmte 80-130°C</a:t>
            </a:r>
          </a:p>
          <a:p>
            <a:pPr algn="ctr"/>
            <a:r>
              <a:rPr lang="nl-BE" sz="3000" dirty="0"/>
              <a:t>Stoom 3-10 barg</a:t>
            </a:r>
          </a:p>
          <a:p>
            <a:pPr algn="ctr"/>
            <a:r>
              <a:rPr lang="nl-BE" sz="3000" dirty="0"/>
              <a:t>1.3 MW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256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9" grpId="0" animBg="1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1291074" y="2286000"/>
            <a:ext cx="15183366" cy="3947532"/>
          </a:xfrm>
        </p:spPr>
        <p:txBody>
          <a:bodyPr/>
          <a:lstStyle/>
          <a:p>
            <a:r>
              <a:rPr lang="nl-NL" sz="6000" dirty="0"/>
              <a:t>FOSSIELRIJE OPLOSSINGEN OM STOOM (OF WARMTE) AAN TE MAKEN</a:t>
            </a:r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1275754" y="6406365"/>
            <a:ext cx="15191026" cy="1299128"/>
          </a:xfrm>
        </p:spPr>
        <p:txBody>
          <a:bodyPr>
            <a:normAutofit/>
          </a:bodyPr>
          <a:lstStyle/>
          <a:p>
            <a:r>
              <a:rPr lang="nl-NL" dirty="0"/>
              <a:t>Michel De Paepe</a:t>
            </a:r>
            <a:r>
              <a:rPr lang="en-BE" dirty="0"/>
              <a:t>, Maité Goderis</a:t>
            </a:r>
            <a:endParaRPr lang="nl-NL" dirty="0"/>
          </a:p>
          <a:p>
            <a:r>
              <a:rPr lang="nl-NL" dirty="0"/>
              <a:t>30/11/2023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>
          <a:xfrm>
            <a:off x="9194135" y="395008"/>
            <a:ext cx="7313185" cy="540000"/>
          </a:xfrm>
        </p:spPr>
        <p:txBody>
          <a:bodyPr>
            <a:normAutofit/>
          </a:bodyPr>
          <a:lstStyle/>
          <a:p>
            <a:r>
              <a:rPr lang="en-GB" dirty="0"/>
              <a:t>department of Electromechanical, systems and metal engineering</a:t>
            </a:r>
          </a:p>
          <a:p>
            <a:pPr lvl="1"/>
            <a:r>
              <a:rPr lang="en-GB" dirty="0"/>
              <a:t>research group Sustainable Thermo-Fluid Energy Systems</a:t>
            </a:r>
          </a:p>
        </p:txBody>
      </p:sp>
      <p:pic>
        <p:nvPicPr>
          <p:cNvPr id="3" name="Picture 6" descr="https://stoomplatform.energik.be/decor/logo.png">
            <a:extLst>
              <a:ext uri="{FF2B5EF4-FFF2-40B4-BE49-F238E27FC236}">
                <a16:creationId xmlns:a16="http://schemas.microsoft.com/office/drawing/2014/main" id="{0FF451C7-1E34-4FEE-09C4-630D4D77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35" y="80510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EA97-C2D0-9DC9-2EDA-B2F85707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04DE-FFC7-656B-D452-03D8CF91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55142E-EBAC-68E8-2D9A-C76BFE4F9357}"/>
              </a:ext>
            </a:extLst>
          </p:cNvPr>
          <p:cNvSpPr txBox="1"/>
          <p:nvPr/>
        </p:nvSpPr>
        <p:spPr>
          <a:xfrm>
            <a:off x="3442903" y="416289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Elektrische boilers</a:t>
            </a:r>
            <a:endParaRPr lang="en-GB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1CAA8-6676-1DC7-F545-21E35611B94C}"/>
              </a:ext>
            </a:extLst>
          </p:cNvPr>
          <p:cNvSpPr txBox="1"/>
          <p:nvPr/>
        </p:nvSpPr>
        <p:spPr>
          <a:xfrm>
            <a:off x="3457303" y="3250834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E-</a:t>
            </a:r>
            <a:r>
              <a:rPr lang="nl-BE" sz="3000" dirty="0" err="1"/>
              <a:t>fuels</a:t>
            </a:r>
            <a:endParaRPr lang="en-GB" sz="3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CA2F0-E704-0130-6F1E-5229FE2E2323}"/>
              </a:ext>
            </a:extLst>
          </p:cNvPr>
          <p:cNvSpPr txBox="1"/>
          <p:nvPr/>
        </p:nvSpPr>
        <p:spPr>
          <a:xfrm>
            <a:off x="3442903" y="6002221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Warmtepompen</a:t>
            </a:r>
            <a:endParaRPr lang="en-GB" sz="3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A1A7A-E13D-82F7-433D-F2424A786C3C}"/>
              </a:ext>
            </a:extLst>
          </p:cNvPr>
          <p:cNvSpPr txBox="1"/>
          <p:nvPr/>
        </p:nvSpPr>
        <p:spPr>
          <a:xfrm>
            <a:off x="3442903" y="509049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Biobrandstoffen</a:t>
            </a:r>
            <a:endParaRPr lang="en-GB" sz="3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C22555-7B97-DC82-F056-CAA7E264CC4F}"/>
              </a:ext>
            </a:extLst>
          </p:cNvPr>
          <p:cNvSpPr txBox="1"/>
          <p:nvPr/>
        </p:nvSpPr>
        <p:spPr>
          <a:xfrm>
            <a:off x="3442903" y="1435753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Zonne-energie en thermische opslag</a:t>
            </a:r>
            <a:endParaRPr lang="en-GB" sz="3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CD0E5-7198-711C-63FF-6E4928BA80FA}"/>
              </a:ext>
            </a:extLst>
          </p:cNvPr>
          <p:cNvSpPr txBox="1"/>
          <p:nvPr/>
        </p:nvSpPr>
        <p:spPr>
          <a:xfrm>
            <a:off x="3450103" y="235844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Waterstof</a:t>
            </a:r>
            <a:endParaRPr lang="en-GB" sz="3000" dirty="0"/>
          </a:p>
        </p:txBody>
      </p:sp>
      <p:pic>
        <p:nvPicPr>
          <p:cNvPr id="12" name="Graphic 11" descr="Dim (Medium Sun) with solid fill">
            <a:extLst>
              <a:ext uri="{FF2B5EF4-FFF2-40B4-BE49-F238E27FC236}">
                <a16:creationId xmlns:a16="http://schemas.microsoft.com/office/drawing/2014/main" id="{7DB59C16-9FBD-2BFC-9562-86C580E9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2903" y="1330361"/>
            <a:ext cx="914400" cy="914400"/>
          </a:xfrm>
          <a:prstGeom prst="rect">
            <a:avLst/>
          </a:prstGeom>
        </p:spPr>
      </p:pic>
      <p:pic>
        <p:nvPicPr>
          <p:cNvPr id="1026" name="Picture 2" descr="Eco, heat, heat pump, heatpump, home, house, warmth icon - Download on  Iconfinder">
            <a:extLst>
              <a:ext uri="{FF2B5EF4-FFF2-40B4-BE49-F238E27FC236}">
                <a16:creationId xmlns:a16="http://schemas.microsoft.com/office/drawing/2014/main" id="{1B0696C4-844E-5E3E-B153-00383561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12" y="587845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mass - Free ecology and environment icons">
            <a:extLst>
              <a:ext uri="{FF2B5EF4-FFF2-40B4-BE49-F238E27FC236}">
                <a16:creationId xmlns:a16="http://schemas.microsoft.com/office/drawing/2014/main" id="{D51C8989-69A0-B187-D4FF-DB7AD8CF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03" y="500801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iler, electric, heater, heating icon - Download on Iconfinder">
            <a:extLst>
              <a:ext uri="{FF2B5EF4-FFF2-40B4-BE49-F238E27FC236}">
                <a16:creationId xmlns:a16="http://schemas.microsoft.com/office/drawing/2014/main" id="{5C12AE5C-3754-7FE7-BB83-E4131898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5" y="40602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-Fuels – the Power of the Future? - Opel POST">
            <a:extLst>
              <a:ext uri="{FF2B5EF4-FFF2-40B4-BE49-F238E27FC236}">
                <a16:creationId xmlns:a16="http://schemas.microsoft.com/office/drawing/2014/main" id="{E8EA88F2-05EE-66B1-E0AE-B1B828D0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04" b="92308" l="4004" r="92773">
                        <a14:foregroundMark x1="44336" y1="26618" x2="52148" y2="21245"/>
                        <a14:foregroundMark x1="14355" y1="23077" x2="16504" y2="7448"/>
                        <a14:foregroundMark x1="27930" y1="16361" x2="46484" y2="41270"/>
                        <a14:foregroundMark x1="38965" y1="38217" x2="40039" y2="57387"/>
                        <a14:foregroundMark x1="48926" y1="55067" x2="32227" y2="41758"/>
                        <a14:foregroundMark x1="31152" y1="72894" x2="46484" y2="78755"/>
                        <a14:foregroundMark x1="54297" y1="23443" x2="37500" y2="24786"/>
                        <a14:foregroundMark x1="14746" y1="42613" x2="28613" y2="61783"/>
                        <a14:foregroundMark x1="47852" y1="60073" x2="45020" y2="43590"/>
                        <a14:foregroundMark x1="36816" y1="23932" x2="56055" y2="23932"/>
                        <a14:foregroundMark x1="12207" y1="31502" x2="12207" y2="24786"/>
                        <a14:foregroundMark x1="6152" y1="28327" x2="10840" y2="24420"/>
                        <a14:foregroundMark x1="4004" y1="19902" x2="10449" y2="20391"/>
                        <a14:foregroundMark x1="8301" y1="12332" x2="11523" y2="20391"/>
                        <a14:foregroundMark x1="17188" y1="16361" x2="25098" y2="18193"/>
                        <a14:foregroundMark x1="20117" y1="11477" x2="20801" y2="9280"/>
                        <a14:foregroundMark x1="20801" y1="28327" x2="15820" y2="21734"/>
                        <a14:foregroundMark x1="62500" y1="76923" x2="61426" y2="68987"/>
                        <a14:foregroundMark x1="62793" y1="75214" x2="88184" y2="73871"/>
                        <a14:foregroundMark x1="65723" y1="92308" x2="82129" y2="91941"/>
                        <a14:foregroundMark x1="87793" y1="60684" x2="92773" y2="83883"/>
                        <a14:foregroundMark x1="67480" y1="67888" x2="72461" y2="7899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28" y="3159161"/>
            <a:ext cx="1125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ydrogen - Free ecology and environment icons">
            <a:extLst>
              <a:ext uri="{FF2B5EF4-FFF2-40B4-BE49-F238E27FC236}">
                <a16:creationId xmlns:a16="http://schemas.microsoft.com/office/drawing/2014/main" id="{5F2D6F13-1134-7EC4-360E-FAC78E5C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3" y="224476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117247-843D-4558-3FF8-A739A98C582D}"/>
              </a:ext>
            </a:extLst>
          </p:cNvPr>
          <p:cNvSpPr txBox="1"/>
          <p:nvPr/>
        </p:nvSpPr>
        <p:spPr>
          <a:xfrm>
            <a:off x="3442903" y="6913483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Warmte-omvormers</a:t>
            </a:r>
            <a:endParaRPr lang="en-GB" sz="3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19FF8D-6ACD-2AC5-545D-84186A98F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760" y="6871928"/>
            <a:ext cx="10790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1598-C19A-E05A-71E9-7084C165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CAEC7-F1B2-0082-F43D-6CD3D0325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3A7FD-20B1-1893-0F99-1E369A334255}"/>
              </a:ext>
            </a:extLst>
          </p:cNvPr>
          <p:cNvSpPr txBox="1"/>
          <p:nvPr/>
        </p:nvSpPr>
        <p:spPr>
          <a:xfrm>
            <a:off x="942976" y="1390997"/>
            <a:ext cx="6958012" cy="5953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 err="1">
                <a:solidFill>
                  <a:schemeClr val="bg1"/>
                </a:solidFill>
              </a:rPr>
              <a:t>Mature</a:t>
            </a:r>
            <a:r>
              <a:rPr lang="nl-BE" sz="3000" dirty="0"/>
              <a:t> </a:t>
            </a:r>
            <a:r>
              <a:rPr lang="nl-BE" sz="3000" dirty="0">
                <a:solidFill>
                  <a:schemeClr val="bg1"/>
                </a:solidFill>
              </a:rPr>
              <a:t>technologie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F72B2-EDFE-0A5F-BA35-B8DE03C13995}"/>
              </a:ext>
            </a:extLst>
          </p:cNvPr>
          <p:cNvSpPr txBox="1"/>
          <p:nvPr/>
        </p:nvSpPr>
        <p:spPr>
          <a:xfrm>
            <a:off x="9093448" y="1390997"/>
            <a:ext cx="6958012" cy="5953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olidFill>
                  <a:schemeClr val="bg1"/>
                </a:solidFill>
              </a:rPr>
              <a:t>In ontwikkeling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B06BA-AE91-168C-3833-E4F44E36BBB2}"/>
              </a:ext>
            </a:extLst>
          </p:cNvPr>
          <p:cNvSpPr txBox="1"/>
          <p:nvPr/>
        </p:nvSpPr>
        <p:spPr>
          <a:xfrm>
            <a:off x="928576" y="5154560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Elektrische boilers</a:t>
            </a:r>
            <a:endParaRPr lang="en-GB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2810C-1982-6131-9878-126B9D6E97C8}"/>
              </a:ext>
            </a:extLst>
          </p:cNvPr>
          <p:cNvSpPr txBox="1"/>
          <p:nvPr/>
        </p:nvSpPr>
        <p:spPr>
          <a:xfrm>
            <a:off x="9093448" y="418284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E-</a:t>
            </a:r>
            <a:r>
              <a:rPr lang="nl-BE" sz="3000" dirty="0" err="1"/>
              <a:t>fuels</a:t>
            </a:r>
            <a:endParaRPr lang="en-GB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FE0DC-903F-6B54-00C4-22CAB4C4D276}"/>
              </a:ext>
            </a:extLst>
          </p:cNvPr>
          <p:cNvSpPr txBox="1"/>
          <p:nvPr/>
        </p:nvSpPr>
        <p:spPr>
          <a:xfrm>
            <a:off x="9093448" y="702280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Warmtepompen (op hoge T)</a:t>
            </a:r>
            <a:endParaRPr lang="en-GB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D9069-18AF-205C-3C7A-10F4ABB56BA4}"/>
              </a:ext>
            </a:extLst>
          </p:cNvPr>
          <p:cNvSpPr txBox="1"/>
          <p:nvPr/>
        </p:nvSpPr>
        <p:spPr>
          <a:xfrm>
            <a:off x="928576" y="6082159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Biobrandstoffen</a:t>
            </a:r>
            <a:endParaRPr lang="en-GB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2FE76-C950-2879-3EC6-9906B2007FF0}"/>
              </a:ext>
            </a:extLst>
          </p:cNvPr>
          <p:cNvSpPr txBox="1"/>
          <p:nvPr/>
        </p:nvSpPr>
        <p:spPr>
          <a:xfrm>
            <a:off x="942976" y="246886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Zonne-energie</a:t>
            </a:r>
            <a:endParaRPr lang="en-GB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8FC1F-45CC-1D1D-06CD-BB2855B887AC}"/>
              </a:ext>
            </a:extLst>
          </p:cNvPr>
          <p:cNvSpPr txBox="1"/>
          <p:nvPr/>
        </p:nvSpPr>
        <p:spPr>
          <a:xfrm>
            <a:off x="935776" y="3350110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Waterstof</a:t>
            </a:r>
            <a:endParaRPr lang="en-GB" sz="3000" dirty="0"/>
          </a:p>
        </p:txBody>
      </p:sp>
      <p:pic>
        <p:nvPicPr>
          <p:cNvPr id="21" name="Graphic 20" descr="Dim (Medium Sun) with solid fill">
            <a:extLst>
              <a:ext uri="{FF2B5EF4-FFF2-40B4-BE49-F238E27FC236}">
                <a16:creationId xmlns:a16="http://schemas.microsoft.com/office/drawing/2014/main" id="{161F574C-9824-8979-FF46-492A40B7F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976" y="2363475"/>
            <a:ext cx="914400" cy="914400"/>
          </a:xfrm>
          <a:prstGeom prst="rect">
            <a:avLst/>
          </a:prstGeom>
        </p:spPr>
      </p:pic>
      <p:pic>
        <p:nvPicPr>
          <p:cNvPr id="22" name="Picture 2" descr="Eco, heat, heat pump, heatpump, home, house, warmth icon - Download on  Iconfinder">
            <a:extLst>
              <a:ext uri="{FF2B5EF4-FFF2-40B4-BE49-F238E27FC236}">
                <a16:creationId xmlns:a16="http://schemas.microsoft.com/office/drawing/2014/main" id="{EEB93A0B-1944-C3A8-85DA-9E0A4580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57" y="689903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iomass - Free ecology and environment icons">
            <a:extLst>
              <a:ext uri="{FF2B5EF4-FFF2-40B4-BE49-F238E27FC236}">
                <a16:creationId xmlns:a16="http://schemas.microsoft.com/office/drawing/2014/main" id="{96DEC096-6880-BBA7-2591-92D12836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9968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oiler, electric, heater, heating icon - Download on Iconfinder">
            <a:extLst>
              <a:ext uri="{FF2B5EF4-FFF2-40B4-BE49-F238E27FC236}">
                <a16:creationId xmlns:a16="http://schemas.microsoft.com/office/drawing/2014/main" id="{DC2FF7CE-B91B-3641-060F-C72B80BA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" y="505195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-Fuels – the Power of the Future? - Opel POST">
            <a:extLst>
              <a:ext uri="{FF2B5EF4-FFF2-40B4-BE49-F238E27FC236}">
                <a16:creationId xmlns:a16="http://schemas.microsoft.com/office/drawing/2014/main" id="{41561A08-6D85-EC2B-FC08-04F2DA60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04" b="92308" l="4004" r="92773">
                        <a14:foregroundMark x1="44336" y1="26618" x2="52148" y2="21245"/>
                        <a14:foregroundMark x1="14355" y1="23077" x2="16504" y2="7448"/>
                        <a14:foregroundMark x1="27930" y1="16361" x2="46484" y2="41270"/>
                        <a14:foregroundMark x1="38965" y1="38217" x2="40039" y2="57387"/>
                        <a14:foregroundMark x1="48926" y1="55067" x2="32227" y2="41758"/>
                        <a14:foregroundMark x1="31152" y1="72894" x2="46484" y2="78755"/>
                        <a14:foregroundMark x1="54297" y1="23443" x2="37500" y2="24786"/>
                        <a14:foregroundMark x1="14746" y1="42613" x2="28613" y2="61783"/>
                        <a14:foregroundMark x1="47852" y1="60073" x2="45020" y2="43590"/>
                        <a14:foregroundMark x1="36816" y1="23932" x2="56055" y2="23932"/>
                        <a14:foregroundMark x1="12207" y1="31502" x2="12207" y2="24786"/>
                        <a14:foregroundMark x1="6152" y1="28327" x2="10840" y2="24420"/>
                        <a14:foregroundMark x1="4004" y1="19902" x2="10449" y2="20391"/>
                        <a14:foregroundMark x1="8301" y1="12332" x2="11523" y2="20391"/>
                        <a14:foregroundMark x1="17188" y1="16361" x2="25098" y2="18193"/>
                        <a14:foregroundMark x1="20117" y1="11477" x2="20801" y2="9280"/>
                        <a14:foregroundMark x1="20801" y1="28327" x2="15820" y2="21734"/>
                        <a14:foregroundMark x1="62500" y1="76923" x2="61426" y2="68987"/>
                        <a14:foregroundMark x1="62793" y1="75214" x2="88184" y2="73871"/>
                        <a14:foregroundMark x1="65723" y1="92308" x2="82129" y2="91941"/>
                        <a14:foregroundMark x1="87793" y1="60684" x2="92773" y2="83883"/>
                        <a14:foregroundMark x1="67480" y1="67888" x2="72461" y2="7899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73" y="4091173"/>
            <a:ext cx="1125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ydrogen - Free ecology and environment icons">
            <a:extLst>
              <a:ext uri="{FF2B5EF4-FFF2-40B4-BE49-F238E27FC236}">
                <a16:creationId xmlns:a16="http://schemas.microsoft.com/office/drawing/2014/main" id="{06A48D31-5011-C6FE-7328-7CAA9C50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6" y="32364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C7BAE25-F75B-3FA9-7F71-B297F2945FCB}"/>
              </a:ext>
            </a:extLst>
          </p:cNvPr>
          <p:cNvSpPr txBox="1"/>
          <p:nvPr/>
        </p:nvSpPr>
        <p:spPr>
          <a:xfrm>
            <a:off x="7221786" y="792280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Warmte-omvormers</a:t>
            </a:r>
            <a:endParaRPr lang="en-GB" sz="3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7D6D76-B172-410B-957C-23920AB21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502" y="7897368"/>
            <a:ext cx="1079086" cy="6462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FC8366-733F-61D6-966E-D56C9016020B}"/>
              </a:ext>
            </a:extLst>
          </p:cNvPr>
          <p:cNvSpPr txBox="1"/>
          <p:nvPr/>
        </p:nvSpPr>
        <p:spPr>
          <a:xfrm>
            <a:off x="9093448" y="246886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Thermische opslag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5841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1598-C19A-E05A-71E9-7084C165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RESEARCH ATHT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CAEC7-F1B2-0082-F43D-6CD3D0325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22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3A7FD-20B1-1893-0F99-1E369A334255}"/>
              </a:ext>
            </a:extLst>
          </p:cNvPr>
          <p:cNvSpPr txBox="1"/>
          <p:nvPr/>
        </p:nvSpPr>
        <p:spPr>
          <a:xfrm>
            <a:off x="942976" y="1390997"/>
            <a:ext cx="6958012" cy="5953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 err="1">
                <a:solidFill>
                  <a:schemeClr val="bg1"/>
                </a:solidFill>
              </a:rPr>
              <a:t>Mature</a:t>
            </a:r>
            <a:r>
              <a:rPr lang="nl-BE" sz="3000" dirty="0"/>
              <a:t> </a:t>
            </a:r>
            <a:r>
              <a:rPr lang="nl-BE" sz="3000" dirty="0">
                <a:solidFill>
                  <a:schemeClr val="bg1"/>
                </a:solidFill>
              </a:rPr>
              <a:t>technologie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F72B2-EDFE-0A5F-BA35-B8DE03C13995}"/>
              </a:ext>
            </a:extLst>
          </p:cNvPr>
          <p:cNvSpPr txBox="1"/>
          <p:nvPr/>
        </p:nvSpPr>
        <p:spPr>
          <a:xfrm>
            <a:off x="9093448" y="1390997"/>
            <a:ext cx="6958012" cy="5953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olidFill>
                  <a:schemeClr val="bg1"/>
                </a:solidFill>
              </a:rPr>
              <a:t>In ontwikkeling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B06BA-AE91-168C-3833-E4F44E36BBB2}"/>
              </a:ext>
            </a:extLst>
          </p:cNvPr>
          <p:cNvSpPr txBox="1"/>
          <p:nvPr/>
        </p:nvSpPr>
        <p:spPr>
          <a:xfrm>
            <a:off x="928576" y="5154560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Elektrische boilers</a:t>
            </a:r>
            <a:endParaRPr lang="en-GB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2810C-1982-6131-9878-126B9D6E97C8}"/>
              </a:ext>
            </a:extLst>
          </p:cNvPr>
          <p:cNvSpPr txBox="1"/>
          <p:nvPr/>
        </p:nvSpPr>
        <p:spPr>
          <a:xfrm>
            <a:off x="9093448" y="418284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E-</a:t>
            </a:r>
            <a:r>
              <a:rPr lang="nl-BE" sz="3000" dirty="0" err="1"/>
              <a:t>fuels</a:t>
            </a:r>
            <a:endParaRPr lang="en-GB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FE0DC-903F-6B54-00C4-22CAB4C4D276}"/>
              </a:ext>
            </a:extLst>
          </p:cNvPr>
          <p:cNvSpPr txBox="1"/>
          <p:nvPr/>
        </p:nvSpPr>
        <p:spPr>
          <a:xfrm>
            <a:off x="9093448" y="7022806"/>
            <a:ext cx="6958012" cy="595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Warmtepompen (op hoge T)</a:t>
            </a:r>
            <a:endParaRPr lang="en-GB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D9069-18AF-205C-3C7A-10F4ABB56BA4}"/>
              </a:ext>
            </a:extLst>
          </p:cNvPr>
          <p:cNvSpPr txBox="1"/>
          <p:nvPr/>
        </p:nvSpPr>
        <p:spPr>
          <a:xfrm>
            <a:off x="928576" y="6082159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Biobrandstoffen</a:t>
            </a:r>
            <a:endParaRPr lang="en-GB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2FE76-C950-2879-3EC6-9906B2007FF0}"/>
              </a:ext>
            </a:extLst>
          </p:cNvPr>
          <p:cNvSpPr txBox="1"/>
          <p:nvPr/>
        </p:nvSpPr>
        <p:spPr>
          <a:xfrm>
            <a:off x="942976" y="246886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Zonne-energie</a:t>
            </a:r>
            <a:endParaRPr lang="en-GB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8FC1F-45CC-1D1D-06CD-BB2855B887AC}"/>
              </a:ext>
            </a:extLst>
          </p:cNvPr>
          <p:cNvSpPr txBox="1"/>
          <p:nvPr/>
        </p:nvSpPr>
        <p:spPr>
          <a:xfrm>
            <a:off x="935776" y="3350110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Waterstof</a:t>
            </a:r>
            <a:endParaRPr lang="en-GB" sz="3000" dirty="0"/>
          </a:p>
        </p:txBody>
      </p:sp>
      <p:pic>
        <p:nvPicPr>
          <p:cNvPr id="21" name="Graphic 20" descr="Dim (Medium Sun) with solid fill">
            <a:extLst>
              <a:ext uri="{FF2B5EF4-FFF2-40B4-BE49-F238E27FC236}">
                <a16:creationId xmlns:a16="http://schemas.microsoft.com/office/drawing/2014/main" id="{161F574C-9824-8979-FF46-492A40B7F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976" y="2363475"/>
            <a:ext cx="914400" cy="914400"/>
          </a:xfrm>
          <a:prstGeom prst="rect">
            <a:avLst/>
          </a:prstGeom>
        </p:spPr>
      </p:pic>
      <p:pic>
        <p:nvPicPr>
          <p:cNvPr id="22" name="Picture 2" descr="Eco, heat, heat pump, heatpump, home, house, warmth icon - Download on  Iconfinder">
            <a:extLst>
              <a:ext uri="{FF2B5EF4-FFF2-40B4-BE49-F238E27FC236}">
                <a16:creationId xmlns:a16="http://schemas.microsoft.com/office/drawing/2014/main" id="{EEB93A0B-1944-C3A8-85DA-9E0A4580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57" y="689903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iomass - Free ecology and environment icons">
            <a:extLst>
              <a:ext uri="{FF2B5EF4-FFF2-40B4-BE49-F238E27FC236}">
                <a16:creationId xmlns:a16="http://schemas.microsoft.com/office/drawing/2014/main" id="{96DEC096-6880-BBA7-2591-92D12836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9968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oiler, electric, heater, heating icon - Download on Iconfinder">
            <a:extLst>
              <a:ext uri="{FF2B5EF4-FFF2-40B4-BE49-F238E27FC236}">
                <a16:creationId xmlns:a16="http://schemas.microsoft.com/office/drawing/2014/main" id="{DC2FF7CE-B91B-3641-060F-C72B80BA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" y="505195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-Fuels – the Power of the Future? - Opel POST">
            <a:extLst>
              <a:ext uri="{FF2B5EF4-FFF2-40B4-BE49-F238E27FC236}">
                <a16:creationId xmlns:a16="http://schemas.microsoft.com/office/drawing/2014/main" id="{41561A08-6D85-EC2B-FC08-04F2DA60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04" b="92308" l="4004" r="92773">
                        <a14:foregroundMark x1="44336" y1="26618" x2="52148" y2="21245"/>
                        <a14:foregroundMark x1="14355" y1="23077" x2="16504" y2="7448"/>
                        <a14:foregroundMark x1="27930" y1="16361" x2="46484" y2="41270"/>
                        <a14:foregroundMark x1="38965" y1="38217" x2="40039" y2="57387"/>
                        <a14:foregroundMark x1="48926" y1="55067" x2="32227" y2="41758"/>
                        <a14:foregroundMark x1="31152" y1="72894" x2="46484" y2="78755"/>
                        <a14:foregroundMark x1="54297" y1="23443" x2="37500" y2="24786"/>
                        <a14:foregroundMark x1="14746" y1="42613" x2="28613" y2="61783"/>
                        <a14:foregroundMark x1="47852" y1="60073" x2="45020" y2="43590"/>
                        <a14:foregroundMark x1="36816" y1="23932" x2="56055" y2="23932"/>
                        <a14:foregroundMark x1="12207" y1="31502" x2="12207" y2="24786"/>
                        <a14:foregroundMark x1="6152" y1="28327" x2="10840" y2="24420"/>
                        <a14:foregroundMark x1="4004" y1="19902" x2="10449" y2="20391"/>
                        <a14:foregroundMark x1="8301" y1="12332" x2="11523" y2="20391"/>
                        <a14:foregroundMark x1="17188" y1="16361" x2="25098" y2="18193"/>
                        <a14:foregroundMark x1="20117" y1="11477" x2="20801" y2="9280"/>
                        <a14:foregroundMark x1="20801" y1="28327" x2="15820" y2="21734"/>
                        <a14:foregroundMark x1="62500" y1="76923" x2="61426" y2="68987"/>
                        <a14:foregroundMark x1="62793" y1="75214" x2="88184" y2="73871"/>
                        <a14:foregroundMark x1="65723" y1="92308" x2="82129" y2="91941"/>
                        <a14:foregroundMark x1="87793" y1="60684" x2="92773" y2="83883"/>
                        <a14:foregroundMark x1="67480" y1="67888" x2="72461" y2="7899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73" y="4091173"/>
            <a:ext cx="1125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ydrogen - Free ecology and environment icons">
            <a:extLst>
              <a:ext uri="{FF2B5EF4-FFF2-40B4-BE49-F238E27FC236}">
                <a16:creationId xmlns:a16="http://schemas.microsoft.com/office/drawing/2014/main" id="{06A48D31-5011-C6FE-7328-7CAA9C50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6" y="32364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FC8366-733F-61D6-966E-D56C9016020B}"/>
              </a:ext>
            </a:extLst>
          </p:cNvPr>
          <p:cNvSpPr txBox="1"/>
          <p:nvPr/>
        </p:nvSpPr>
        <p:spPr>
          <a:xfrm>
            <a:off x="9093448" y="2468867"/>
            <a:ext cx="6958012" cy="595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Thermische opslag</a:t>
            </a:r>
            <a:endParaRPr lang="en-GB" sz="3000" dirty="0"/>
          </a:p>
        </p:txBody>
      </p:sp>
      <p:pic>
        <p:nvPicPr>
          <p:cNvPr id="10242" name="Picture 2" descr="Logo van Applied Thermodynamics &amp;amp; Heat Transfer (ATHT)">
            <a:extLst>
              <a:ext uri="{FF2B5EF4-FFF2-40B4-BE49-F238E27FC236}">
                <a16:creationId xmlns:a16="http://schemas.microsoft.com/office/drawing/2014/main" id="{EC08450A-1F02-578C-2576-D93873C3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9" y="8112614"/>
            <a:ext cx="1395670" cy="13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C03F6-5DFA-16DC-F12D-3229D67F0268}"/>
              </a:ext>
            </a:extLst>
          </p:cNvPr>
          <p:cNvSpPr txBox="1"/>
          <p:nvPr/>
        </p:nvSpPr>
        <p:spPr>
          <a:xfrm>
            <a:off x="7221786" y="792280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Warmte-omvormers</a:t>
            </a:r>
            <a:endParaRPr lang="en-GB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E936A-1E8C-3EA4-5F6F-CEE7DB545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7502" y="7897368"/>
            <a:ext cx="10790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8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82D6B3-E53A-5341-BE6B-B857F75AC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2202" y="398154"/>
            <a:ext cx="6126065" cy="866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837F0-ED65-CC2A-08B8-ABE3E5762E50}"/>
              </a:ext>
            </a:extLst>
          </p:cNvPr>
          <p:cNvSpPr txBox="1"/>
          <p:nvPr/>
        </p:nvSpPr>
        <p:spPr>
          <a:xfrm>
            <a:off x="1711325" y="435339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Elektrische boilers</a:t>
            </a:r>
            <a:endParaRPr lang="en-GB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87E42-4962-41DD-13DC-2DC8B5C0153E}"/>
              </a:ext>
            </a:extLst>
          </p:cNvPr>
          <p:cNvSpPr txBox="1"/>
          <p:nvPr/>
        </p:nvSpPr>
        <p:spPr>
          <a:xfrm>
            <a:off x="1725725" y="3441334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E-</a:t>
            </a:r>
            <a:r>
              <a:rPr lang="nl-BE" sz="3000" dirty="0" err="1"/>
              <a:t>fuels</a:t>
            </a:r>
            <a:endParaRPr lang="en-GB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F1D92-9D7A-BAFB-0400-8722AF5592BF}"/>
              </a:ext>
            </a:extLst>
          </p:cNvPr>
          <p:cNvSpPr txBox="1"/>
          <p:nvPr/>
        </p:nvSpPr>
        <p:spPr>
          <a:xfrm>
            <a:off x="1711325" y="6192721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Warmtepompen</a:t>
            </a:r>
            <a:endParaRPr lang="en-GB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4644E-9E83-68CC-1E09-D6499811136B}"/>
              </a:ext>
            </a:extLst>
          </p:cNvPr>
          <p:cNvSpPr txBox="1"/>
          <p:nvPr/>
        </p:nvSpPr>
        <p:spPr>
          <a:xfrm>
            <a:off x="1711325" y="528099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Biobrandstoffen</a:t>
            </a:r>
            <a:endParaRPr lang="en-GB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7F968-D238-E075-C366-FF91CE0ABF96}"/>
              </a:ext>
            </a:extLst>
          </p:cNvPr>
          <p:cNvSpPr txBox="1"/>
          <p:nvPr/>
        </p:nvSpPr>
        <p:spPr>
          <a:xfrm>
            <a:off x="1711325" y="1626253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Zonne-energie en thermische opslag</a:t>
            </a:r>
            <a:endParaRPr lang="en-GB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49B70-32FA-0FC1-8E99-3B034ED87346}"/>
              </a:ext>
            </a:extLst>
          </p:cNvPr>
          <p:cNvSpPr txBox="1"/>
          <p:nvPr/>
        </p:nvSpPr>
        <p:spPr>
          <a:xfrm>
            <a:off x="1718525" y="254894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Waterstof</a:t>
            </a:r>
            <a:endParaRPr lang="en-GB" sz="3000" dirty="0"/>
          </a:p>
        </p:txBody>
      </p:sp>
      <p:pic>
        <p:nvPicPr>
          <p:cNvPr id="14" name="Graphic 13" descr="Dim (Medium Sun) with solid fill">
            <a:extLst>
              <a:ext uri="{FF2B5EF4-FFF2-40B4-BE49-F238E27FC236}">
                <a16:creationId xmlns:a16="http://schemas.microsoft.com/office/drawing/2014/main" id="{1C5EC65C-B81F-6CB5-74B4-8BA8463F0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325" y="1520861"/>
            <a:ext cx="914400" cy="914400"/>
          </a:xfrm>
          <a:prstGeom prst="rect">
            <a:avLst/>
          </a:prstGeom>
        </p:spPr>
      </p:pic>
      <p:pic>
        <p:nvPicPr>
          <p:cNvPr id="15" name="Picture 2" descr="Eco, heat, heat pump, heatpump, home, house, warmth icon - Download on  Iconfinder">
            <a:extLst>
              <a:ext uri="{FF2B5EF4-FFF2-40B4-BE49-F238E27FC236}">
                <a16:creationId xmlns:a16="http://schemas.microsoft.com/office/drawing/2014/main" id="{CE88CBD7-62DE-E346-2320-6A2E919F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34" y="606895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iomass - Free ecology and environment icons">
            <a:extLst>
              <a:ext uri="{FF2B5EF4-FFF2-40B4-BE49-F238E27FC236}">
                <a16:creationId xmlns:a16="http://schemas.microsoft.com/office/drawing/2014/main" id="{CA66795E-7D4E-AC9E-63E4-168A235A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25" y="519851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Boiler, electric, heater, heating icon - Download on Iconfinder">
            <a:extLst>
              <a:ext uri="{FF2B5EF4-FFF2-40B4-BE49-F238E27FC236}">
                <a16:creationId xmlns:a16="http://schemas.microsoft.com/office/drawing/2014/main" id="{AFCA5F19-4DDB-AE2B-9C65-18E5E667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7" y="42507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E-Fuels – the Power of the Future? - Opel POST">
            <a:extLst>
              <a:ext uri="{FF2B5EF4-FFF2-40B4-BE49-F238E27FC236}">
                <a16:creationId xmlns:a16="http://schemas.microsoft.com/office/drawing/2014/main" id="{A00878E8-F698-A75A-ABD0-74C61EFE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04" b="92308" l="4004" r="92773">
                        <a14:foregroundMark x1="44336" y1="26618" x2="52148" y2="21245"/>
                        <a14:foregroundMark x1="14355" y1="23077" x2="16504" y2="7448"/>
                        <a14:foregroundMark x1="27930" y1="16361" x2="46484" y2="41270"/>
                        <a14:foregroundMark x1="38965" y1="38217" x2="40039" y2="57387"/>
                        <a14:foregroundMark x1="48926" y1="55067" x2="32227" y2="41758"/>
                        <a14:foregroundMark x1="31152" y1="72894" x2="46484" y2="78755"/>
                        <a14:foregroundMark x1="54297" y1="23443" x2="37500" y2="24786"/>
                        <a14:foregroundMark x1="14746" y1="42613" x2="28613" y2="61783"/>
                        <a14:foregroundMark x1="47852" y1="60073" x2="45020" y2="43590"/>
                        <a14:foregroundMark x1="36816" y1="23932" x2="56055" y2="23932"/>
                        <a14:foregroundMark x1="12207" y1="31502" x2="12207" y2="24786"/>
                        <a14:foregroundMark x1="6152" y1="28327" x2="10840" y2="24420"/>
                        <a14:foregroundMark x1="4004" y1="19902" x2="10449" y2="20391"/>
                        <a14:foregroundMark x1="8301" y1="12332" x2="11523" y2="20391"/>
                        <a14:foregroundMark x1="17188" y1="16361" x2="25098" y2="18193"/>
                        <a14:foregroundMark x1="20117" y1="11477" x2="20801" y2="9280"/>
                        <a14:foregroundMark x1="20801" y1="28327" x2="15820" y2="21734"/>
                        <a14:foregroundMark x1="62500" y1="76923" x2="61426" y2="68987"/>
                        <a14:foregroundMark x1="62793" y1="75214" x2="88184" y2="73871"/>
                        <a14:foregroundMark x1="65723" y1="92308" x2="82129" y2="91941"/>
                        <a14:foregroundMark x1="87793" y1="60684" x2="92773" y2="83883"/>
                        <a14:foregroundMark x1="67480" y1="67888" x2="72461" y2="7899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50" y="3349661"/>
            <a:ext cx="1125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ydrogen - Free ecology and environment icons">
            <a:extLst>
              <a:ext uri="{FF2B5EF4-FFF2-40B4-BE49-F238E27FC236}">
                <a16:creationId xmlns:a16="http://schemas.microsoft.com/office/drawing/2014/main" id="{03DB1A34-60F2-E327-8D38-1BF1DD9C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25" y="243526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6A78FB-911D-DDE5-5997-C1227F5FE06A}"/>
              </a:ext>
            </a:extLst>
          </p:cNvPr>
          <p:cNvSpPr txBox="1"/>
          <p:nvPr/>
        </p:nvSpPr>
        <p:spPr>
          <a:xfrm>
            <a:off x="1711325" y="7103983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Warmte-omvormers</a:t>
            </a:r>
            <a:endParaRPr lang="en-GB" sz="3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26A3FC-CFF6-5013-7586-1CD7FB5983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182" y="7062428"/>
            <a:ext cx="1079086" cy="64623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DC197C9-9521-2B5F-B5A5-BEFD4CF0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/>
          <a:lstStyle/>
          <a:p>
            <a:r>
              <a:rPr lang="nl-BE" dirty="0"/>
              <a:t>BROCHURE I.S.M. VEKA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1229EA-E371-01DA-42D6-404AF903EF99}"/>
              </a:ext>
            </a:extLst>
          </p:cNvPr>
          <p:cNvSpPr/>
          <p:nvPr/>
        </p:nvSpPr>
        <p:spPr>
          <a:xfrm>
            <a:off x="7457904" y="6608426"/>
            <a:ext cx="2880000" cy="253492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+ case studies</a:t>
            </a:r>
          </a:p>
        </p:txBody>
      </p:sp>
      <p:pic>
        <p:nvPicPr>
          <p:cNvPr id="24" name="Picture 6" descr="https://stoomplatform.energik.be/decor/logo.png">
            <a:extLst>
              <a:ext uri="{FF2B5EF4-FFF2-40B4-BE49-F238E27FC236}">
                <a16:creationId xmlns:a16="http://schemas.microsoft.com/office/drawing/2014/main" id="{688D1744-053E-E89C-698C-3B5C7802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35" y="80510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70D8-FB34-4C62-BA7B-30B6CA3A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Brandstofgebruik</a:t>
            </a:r>
            <a:r>
              <a:rPr lang="en-US" dirty="0">
                <a:cs typeface="Arial"/>
              </a:rPr>
              <a:t> in </a:t>
            </a:r>
            <a:r>
              <a:rPr lang="en-US" dirty="0" err="1">
                <a:cs typeface="Arial"/>
              </a:rPr>
              <a:t>stoomketels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E207-7EA3-4838-ACFC-DF5A95EC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C2243-D9A2-4AB0-AB33-9E6DB627447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"/>
          <a:stretch/>
        </p:blipFill>
        <p:spPr bwMode="auto">
          <a:xfrm>
            <a:off x="2214267" y="1371192"/>
            <a:ext cx="10586945" cy="7577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7DDBFD-804A-4468-B10B-FBF52536770B}"/>
              </a:ext>
            </a:extLst>
          </p:cNvPr>
          <p:cNvGrpSpPr/>
          <p:nvPr/>
        </p:nvGrpSpPr>
        <p:grpSpPr>
          <a:xfrm>
            <a:off x="3472476" y="999718"/>
            <a:ext cx="13866199" cy="8556053"/>
            <a:chOff x="2185261" y="1197547"/>
            <a:chExt cx="13866199" cy="85560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F090B9-90CA-44D2-93DE-4A521A534390}"/>
                </a:ext>
              </a:extLst>
            </p:cNvPr>
            <p:cNvSpPr/>
            <p:nvPr/>
          </p:nvSpPr>
          <p:spPr>
            <a:xfrm>
              <a:off x="2185261" y="4081221"/>
              <a:ext cx="5517397" cy="567237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EF2A1B-5FDD-4014-9875-D8E3392D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89060" y="1197547"/>
              <a:ext cx="3962400" cy="3962400"/>
            </a:xfrm>
            <a:prstGeom prst="rect">
              <a:avLst/>
            </a:prstGeom>
          </p:spPr>
        </p:pic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9DDB7768-F5BD-408A-8148-A4D5B07735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21218" y="3797084"/>
              <a:ext cx="4667845" cy="184834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37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EA97-C2D0-9DC9-2EDA-B2F85707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04DE-FFC7-656B-D452-03D8CF91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55142E-EBAC-68E8-2D9A-C76BFE4F9357}"/>
              </a:ext>
            </a:extLst>
          </p:cNvPr>
          <p:cNvSpPr txBox="1"/>
          <p:nvPr/>
        </p:nvSpPr>
        <p:spPr>
          <a:xfrm>
            <a:off x="3442903" y="416289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Elektrische boilers</a:t>
            </a:r>
            <a:endParaRPr lang="en-GB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1CAA8-6676-1DC7-F545-21E35611B94C}"/>
              </a:ext>
            </a:extLst>
          </p:cNvPr>
          <p:cNvSpPr txBox="1"/>
          <p:nvPr/>
        </p:nvSpPr>
        <p:spPr>
          <a:xfrm>
            <a:off x="3457303" y="3250834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E-</a:t>
            </a:r>
            <a:r>
              <a:rPr lang="nl-BE" sz="3000" dirty="0" err="1"/>
              <a:t>fuels</a:t>
            </a:r>
            <a:endParaRPr lang="en-GB" sz="3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CA2F0-E704-0130-6F1E-5229FE2E2323}"/>
              </a:ext>
            </a:extLst>
          </p:cNvPr>
          <p:cNvSpPr txBox="1"/>
          <p:nvPr/>
        </p:nvSpPr>
        <p:spPr>
          <a:xfrm>
            <a:off x="3442903" y="6002221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Warmtepompen</a:t>
            </a:r>
            <a:endParaRPr lang="en-GB" sz="3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A1A7A-E13D-82F7-433D-F2424A786C3C}"/>
              </a:ext>
            </a:extLst>
          </p:cNvPr>
          <p:cNvSpPr txBox="1"/>
          <p:nvPr/>
        </p:nvSpPr>
        <p:spPr>
          <a:xfrm>
            <a:off x="3442903" y="5090496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Biobrandstoffen</a:t>
            </a:r>
            <a:endParaRPr lang="en-GB" sz="3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C22555-7B97-DC82-F056-CAA7E264CC4F}"/>
              </a:ext>
            </a:extLst>
          </p:cNvPr>
          <p:cNvSpPr txBox="1"/>
          <p:nvPr/>
        </p:nvSpPr>
        <p:spPr>
          <a:xfrm>
            <a:off x="3442903" y="1435753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Zonne-energie en thermische opslag</a:t>
            </a:r>
            <a:endParaRPr lang="en-GB" sz="3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CD0E5-7198-711C-63FF-6E4928BA80FA}"/>
              </a:ext>
            </a:extLst>
          </p:cNvPr>
          <p:cNvSpPr txBox="1"/>
          <p:nvPr/>
        </p:nvSpPr>
        <p:spPr>
          <a:xfrm>
            <a:off x="3450103" y="2358447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Waterstof</a:t>
            </a:r>
            <a:endParaRPr lang="en-GB" sz="3000" dirty="0"/>
          </a:p>
        </p:txBody>
      </p:sp>
      <p:pic>
        <p:nvPicPr>
          <p:cNvPr id="12" name="Graphic 11" descr="Dim (Medium Sun) with solid fill">
            <a:extLst>
              <a:ext uri="{FF2B5EF4-FFF2-40B4-BE49-F238E27FC236}">
                <a16:creationId xmlns:a16="http://schemas.microsoft.com/office/drawing/2014/main" id="{7DB59C16-9FBD-2BFC-9562-86C580E9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2903" y="1330361"/>
            <a:ext cx="914400" cy="914400"/>
          </a:xfrm>
          <a:prstGeom prst="rect">
            <a:avLst/>
          </a:prstGeom>
        </p:spPr>
      </p:pic>
      <p:pic>
        <p:nvPicPr>
          <p:cNvPr id="1026" name="Picture 2" descr="Eco, heat, heat pump, heatpump, home, house, warmth icon - Download on  Iconfinder">
            <a:extLst>
              <a:ext uri="{FF2B5EF4-FFF2-40B4-BE49-F238E27FC236}">
                <a16:creationId xmlns:a16="http://schemas.microsoft.com/office/drawing/2014/main" id="{1B0696C4-844E-5E3E-B153-00383561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12" y="587845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mass - Free ecology and environment icons">
            <a:extLst>
              <a:ext uri="{FF2B5EF4-FFF2-40B4-BE49-F238E27FC236}">
                <a16:creationId xmlns:a16="http://schemas.microsoft.com/office/drawing/2014/main" id="{D51C8989-69A0-B187-D4FF-DB7AD8CF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03" y="500801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iler, electric, heater, heating icon - Download on Iconfinder">
            <a:extLst>
              <a:ext uri="{FF2B5EF4-FFF2-40B4-BE49-F238E27FC236}">
                <a16:creationId xmlns:a16="http://schemas.microsoft.com/office/drawing/2014/main" id="{5C12AE5C-3754-7FE7-BB83-E4131898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5" y="40602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-Fuels – the Power of the Future? - Opel POST">
            <a:extLst>
              <a:ext uri="{FF2B5EF4-FFF2-40B4-BE49-F238E27FC236}">
                <a16:creationId xmlns:a16="http://schemas.microsoft.com/office/drawing/2014/main" id="{E8EA88F2-05EE-66B1-E0AE-B1B828D0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04" b="92308" l="4004" r="92773">
                        <a14:foregroundMark x1="44336" y1="26618" x2="52148" y2="21245"/>
                        <a14:foregroundMark x1="14355" y1="23077" x2="16504" y2="7448"/>
                        <a14:foregroundMark x1="27930" y1="16361" x2="46484" y2="41270"/>
                        <a14:foregroundMark x1="38965" y1="38217" x2="40039" y2="57387"/>
                        <a14:foregroundMark x1="48926" y1="55067" x2="32227" y2="41758"/>
                        <a14:foregroundMark x1="31152" y1="72894" x2="46484" y2="78755"/>
                        <a14:foregroundMark x1="54297" y1="23443" x2="37500" y2="24786"/>
                        <a14:foregroundMark x1="14746" y1="42613" x2="28613" y2="61783"/>
                        <a14:foregroundMark x1="47852" y1="60073" x2="45020" y2="43590"/>
                        <a14:foregroundMark x1="36816" y1="23932" x2="56055" y2="23932"/>
                        <a14:foregroundMark x1="12207" y1="31502" x2="12207" y2="24786"/>
                        <a14:foregroundMark x1="6152" y1="28327" x2="10840" y2="24420"/>
                        <a14:foregroundMark x1="4004" y1="19902" x2="10449" y2="20391"/>
                        <a14:foregroundMark x1="8301" y1="12332" x2="11523" y2="20391"/>
                        <a14:foregroundMark x1="17188" y1="16361" x2="25098" y2="18193"/>
                        <a14:foregroundMark x1="20117" y1="11477" x2="20801" y2="9280"/>
                        <a14:foregroundMark x1="20801" y1="28327" x2="15820" y2="21734"/>
                        <a14:foregroundMark x1="62500" y1="76923" x2="61426" y2="68987"/>
                        <a14:foregroundMark x1="62793" y1="75214" x2="88184" y2="73871"/>
                        <a14:foregroundMark x1="65723" y1="92308" x2="82129" y2="91941"/>
                        <a14:foregroundMark x1="87793" y1="60684" x2="92773" y2="83883"/>
                        <a14:foregroundMark x1="67480" y1="67888" x2="72461" y2="7899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28" y="3159161"/>
            <a:ext cx="1125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ydrogen - Free ecology and environment icons">
            <a:extLst>
              <a:ext uri="{FF2B5EF4-FFF2-40B4-BE49-F238E27FC236}">
                <a16:creationId xmlns:a16="http://schemas.microsoft.com/office/drawing/2014/main" id="{5F2D6F13-1134-7EC4-360E-FAC78E5C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3" y="224476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117247-843D-4558-3FF8-A739A98C582D}"/>
              </a:ext>
            </a:extLst>
          </p:cNvPr>
          <p:cNvSpPr txBox="1"/>
          <p:nvPr/>
        </p:nvSpPr>
        <p:spPr>
          <a:xfrm>
            <a:off x="3442903" y="6913483"/>
            <a:ext cx="6958012" cy="59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Warmte-omvormers</a:t>
            </a:r>
            <a:endParaRPr lang="en-GB" sz="3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19FF8D-6ACD-2AC5-545D-84186A98F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760" y="6871928"/>
            <a:ext cx="107908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471C0DB-6514-95CC-ACE9-27025EBF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ZONNE-ENERGIE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E8F02-D21A-7CA9-DFEB-CD2BD2F982FC}"/>
              </a:ext>
            </a:extLst>
          </p:cNvPr>
          <p:cNvSpPr txBox="1"/>
          <p:nvPr/>
        </p:nvSpPr>
        <p:spPr>
          <a:xfrm>
            <a:off x="830118" y="1266702"/>
            <a:ext cx="5707743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000" dirty="0"/>
              <a:t>Vlakke-plaat zonnecollectoren</a:t>
            </a:r>
            <a:endParaRPr lang="en-GB" sz="3000" dirty="0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4AC4FE9-523A-B9D1-EB93-7277EE3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30" name="Picture 29" descr="A diagram of a curved object&#10;&#10;Description automatically generated">
            <a:extLst>
              <a:ext uri="{FF2B5EF4-FFF2-40B4-BE49-F238E27FC236}">
                <a16:creationId xmlns:a16="http://schemas.microsoft.com/office/drawing/2014/main" id="{6B98A256-6041-5FDB-2794-85666125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" y="2129042"/>
            <a:ext cx="65246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471C0DB-6514-95CC-ACE9-27025EBF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ZONNE-ENERGIE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DD8800-B9C8-29DE-7F8E-DDA8F514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27" y="5552230"/>
            <a:ext cx="4572576" cy="29493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CE8F02-D21A-7CA9-DFEB-CD2BD2F982FC}"/>
              </a:ext>
            </a:extLst>
          </p:cNvPr>
          <p:cNvSpPr txBox="1"/>
          <p:nvPr/>
        </p:nvSpPr>
        <p:spPr>
          <a:xfrm>
            <a:off x="830118" y="1266702"/>
            <a:ext cx="5707743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Vlakke-plaat zonnecollectoren</a:t>
            </a:r>
            <a:endParaRPr lang="en-GB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40F11-B60F-27D7-77D8-D5958109A6DB}"/>
              </a:ext>
            </a:extLst>
          </p:cNvPr>
          <p:cNvSpPr txBox="1"/>
          <p:nvPr/>
        </p:nvSpPr>
        <p:spPr>
          <a:xfrm>
            <a:off x="830118" y="4876800"/>
            <a:ext cx="6422795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000" dirty="0" err="1"/>
              <a:t>Concentrated</a:t>
            </a:r>
            <a:r>
              <a:rPr lang="nl-BE" sz="3000" dirty="0"/>
              <a:t> </a:t>
            </a:r>
            <a:r>
              <a:rPr lang="nl-BE" sz="3000" dirty="0" err="1"/>
              <a:t>solar</a:t>
            </a:r>
            <a:r>
              <a:rPr lang="nl-BE" sz="3000" dirty="0"/>
              <a:t> </a:t>
            </a:r>
            <a:r>
              <a:rPr lang="nl-BE" sz="3000" dirty="0" err="1"/>
              <a:t>thermal</a:t>
            </a:r>
            <a:r>
              <a:rPr lang="nl-BE" sz="3000" dirty="0"/>
              <a:t> energy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49441-FCA0-E738-4924-F89A53F762E6}"/>
                  </a:ext>
                </a:extLst>
              </p:cNvPr>
              <p:cNvSpPr txBox="1"/>
              <p:nvPr/>
            </p:nvSpPr>
            <p:spPr>
              <a:xfrm>
                <a:off x="7020471" y="6678525"/>
                <a:ext cx="9818222" cy="11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BE" sz="3000" dirty="0"/>
                  <a:t>Maximum temperatuur stoom : 400 °C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sz="3000" dirty="0"/>
                  <a:t>In België: rendement </a:t>
                </a:r>
                <a14:m>
                  <m:oMath xmlns:m="http://schemas.openxmlformats.org/officeDocument/2006/math">
                    <m:r>
                      <a:rPr lang="nl-BE" sz="30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3000" dirty="0"/>
                  <a:t>68% </a:t>
                </a:r>
                <a:r>
                  <a:rPr lang="en-GB" sz="3000" dirty="0">
                    <a:sym typeface="Wingdings" panose="05000000000000000000" pitchFamily="2" charset="2"/>
                  </a:rPr>
                  <a:t> 510-580 kWh/m²/</a:t>
                </a:r>
                <a:r>
                  <a:rPr lang="en-GB" sz="3000" dirty="0" err="1">
                    <a:sym typeface="Wingdings" panose="05000000000000000000" pitchFamily="2" charset="2"/>
                  </a:rPr>
                  <a:t>jaar</a:t>
                </a:r>
                <a:endParaRPr lang="en-GB" sz="3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49441-FCA0-E738-4924-F89A53F7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471" y="6678525"/>
                <a:ext cx="9818222" cy="1149545"/>
              </a:xfrm>
              <a:prstGeom prst="rect">
                <a:avLst/>
              </a:prstGeom>
              <a:blipFill>
                <a:blip r:embed="rId4"/>
                <a:stretch>
                  <a:fillRect l="-1491" t="-3191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750A72CF-1D90-6D9C-7C1D-4650E853DB42}"/>
              </a:ext>
            </a:extLst>
          </p:cNvPr>
          <p:cNvSpPr/>
          <p:nvPr/>
        </p:nvSpPr>
        <p:spPr>
          <a:xfrm>
            <a:off x="7671591" y="82010"/>
            <a:ext cx="9167102" cy="6106182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</a:endParaRPr>
          </a:p>
        </p:txBody>
      </p:sp>
      <p:pic>
        <p:nvPicPr>
          <p:cNvPr id="23" name="Picture 22" descr="A solar panels on a metal structure&#10;&#10;Description automatically generated with medium confidence">
            <a:extLst>
              <a:ext uri="{FF2B5EF4-FFF2-40B4-BE49-F238E27FC236}">
                <a16:creationId xmlns:a16="http://schemas.microsoft.com/office/drawing/2014/main" id="{7A1000DC-46D1-8792-E885-234D48618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11" y="1224927"/>
            <a:ext cx="6491209" cy="38203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60FF9D-CD0E-4951-346A-DDC359E0E5B7}"/>
              </a:ext>
            </a:extLst>
          </p:cNvPr>
          <p:cNvSpPr txBox="1"/>
          <p:nvPr/>
        </p:nvSpPr>
        <p:spPr>
          <a:xfrm>
            <a:off x="7921267" y="5036941"/>
            <a:ext cx="8667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000" dirty="0" err="1">
                <a:solidFill>
                  <a:schemeClr val="tx1"/>
                </a:solidFill>
              </a:rPr>
              <a:t>Azteq</a:t>
            </a:r>
            <a:r>
              <a:rPr lang="nl-BE" sz="3000" dirty="0">
                <a:solidFill>
                  <a:schemeClr val="tx1"/>
                </a:solidFill>
              </a:rPr>
              <a:t>-installatie bij ADPO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4AC4FE9-523A-B9D1-EB93-7277EE3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4" name="Picture 3" descr="A diagram of a curved object&#10;&#10;Description automatically generated">
            <a:extLst>
              <a:ext uri="{FF2B5EF4-FFF2-40B4-BE49-F238E27FC236}">
                <a16:creationId xmlns:a16="http://schemas.microsoft.com/office/drawing/2014/main" id="{8A1ACE9F-25CE-64FF-804B-1F83D44D905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" y="2129042"/>
            <a:ext cx="65246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471C0DB-6514-95CC-ACE9-27025EBF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ZONNE-ENERGIE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78212-07FF-EE93-8DBC-114917131AA8}"/>
              </a:ext>
            </a:extLst>
          </p:cNvPr>
          <p:cNvSpPr txBox="1"/>
          <p:nvPr/>
        </p:nvSpPr>
        <p:spPr>
          <a:xfrm>
            <a:off x="603644" y="2096194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Beperkte operationele kosten</a:t>
            </a:r>
            <a:endParaRPr lang="nl-BE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4DC2D-95BC-99ED-6189-6467171DAF0D}"/>
              </a:ext>
            </a:extLst>
          </p:cNvPr>
          <p:cNvSpPr txBox="1"/>
          <p:nvPr/>
        </p:nvSpPr>
        <p:spPr>
          <a:xfrm>
            <a:off x="603644" y="1097642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 err="1"/>
              <a:t>Mature</a:t>
            </a:r>
            <a:r>
              <a:rPr lang="nl-BE" sz="3000" dirty="0"/>
              <a:t> technologie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9E874-F209-293F-4696-BF3AE4513D82}"/>
              </a:ext>
            </a:extLst>
          </p:cNvPr>
          <p:cNvSpPr txBox="1"/>
          <p:nvPr/>
        </p:nvSpPr>
        <p:spPr>
          <a:xfrm>
            <a:off x="9005531" y="1073184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Groot grondoppervlak nodig</a:t>
            </a:r>
            <a:endParaRPr lang="nl-BE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D6BDB-333E-C9E8-22ED-A4BE8D30F330}"/>
              </a:ext>
            </a:extLst>
          </p:cNvPr>
          <p:cNvSpPr txBox="1"/>
          <p:nvPr/>
        </p:nvSpPr>
        <p:spPr>
          <a:xfrm>
            <a:off x="9005531" y="2096194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Grote investeringskost</a:t>
            </a:r>
            <a:endParaRPr lang="nl-BE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B4C76-30B3-FC5C-E151-506F68130429}"/>
              </a:ext>
            </a:extLst>
          </p:cNvPr>
          <p:cNvSpPr txBox="1"/>
          <p:nvPr/>
        </p:nvSpPr>
        <p:spPr>
          <a:xfrm>
            <a:off x="9005531" y="3119204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Afhankelijk van variërende zonnestraling</a:t>
            </a:r>
            <a:endParaRPr lang="nl-BE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25BAB-ADD6-87A5-1CB6-CA985C102088}"/>
              </a:ext>
            </a:extLst>
          </p:cNvPr>
          <p:cNvSpPr txBox="1"/>
          <p:nvPr/>
        </p:nvSpPr>
        <p:spPr>
          <a:xfrm>
            <a:off x="603644" y="3094746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25 jaar levensduur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469BCE15-041F-D7B1-29A8-AA41CD3DE748}"/>
              </a:ext>
            </a:extLst>
          </p:cNvPr>
          <p:cNvSpPr txBox="1">
            <a:spLocks/>
          </p:cNvSpPr>
          <p:nvPr/>
        </p:nvSpPr>
        <p:spPr>
          <a:xfrm>
            <a:off x="9050717" y="4444953"/>
            <a:ext cx="7920000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THERMISCHE OPSLAG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6674EC-CF32-58AD-E31D-60D534741D3F}"/>
              </a:ext>
            </a:extLst>
          </p:cNvPr>
          <p:cNvSpPr/>
          <p:nvPr/>
        </p:nvSpPr>
        <p:spPr>
          <a:xfrm>
            <a:off x="8682759" y="2956265"/>
            <a:ext cx="8655916" cy="863693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ABCB4-A6A8-712F-7C0F-CC331B1F71E7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13010717" y="3819958"/>
            <a:ext cx="0" cy="736507"/>
          </a:xfrm>
          <a:prstGeom prst="straightConnector1">
            <a:avLst/>
          </a:prstGeom>
          <a:ln w="31750">
            <a:solidFill>
              <a:srgbClr val="1E6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hermochemical Energy Storage: The next generation thermal batteries? -  #SINTEFblog">
            <a:extLst>
              <a:ext uri="{FF2B5EF4-FFF2-40B4-BE49-F238E27FC236}">
                <a16:creationId xmlns:a16="http://schemas.microsoft.com/office/drawing/2014/main" id="{36D19A44-82CA-1A73-500A-7B256040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3" y="5571057"/>
            <a:ext cx="8655916" cy="38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B92B-A7CE-EF97-C48C-F9DBAA10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WATERSTOF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FC26-0603-7601-B9D1-B611DE65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16" name="Picture 15" descr="A diagram of water and water&#10;&#10;Description automatically generated with medium confidence">
            <a:extLst>
              <a:ext uri="{FF2B5EF4-FFF2-40B4-BE49-F238E27FC236}">
                <a16:creationId xmlns:a16="http://schemas.microsoft.com/office/drawing/2014/main" id="{9552AFBB-908A-B619-BE72-83341CA72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03" y="871130"/>
            <a:ext cx="10014257" cy="771391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C8E588D-2E70-CA90-E4AF-02825407BBAB}"/>
              </a:ext>
            </a:extLst>
          </p:cNvPr>
          <p:cNvSpPr/>
          <p:nvPr/>
        </p:nvSpPr>
        <p:spPr>
          <a:xfrm>
            <a:off x="5786438" y="999718"/>
            <a:ext cx="11015662" cy="2786470"/>
          </a:xfrm>
          <a:prstGeom prst="ellipse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C46B1-83CE-C218-A1BD-7312E3C7FB0B}"/>
              </a:ext>
            </a:extLst>
          </p:cNvPr>
          <p:cNvSpPr txBox="1"/>
          <p:nvPr/>
        </p:nvSpPr>
        <p:spPr>
          <a:xfrm>
            <a:off x="830118" y="2095275"/>
            <a:ext cx="2856058" cy="595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 err="1"/>
              <a:t>Vandaag</a:t>
            </a:r>
            <a:r>
              <a:rPr lang="en-US" sz="3000" dirty="0"/>
              <a:t> 95%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C04023-E232-DDFE-2E21-A1F906B3A57F}"/>
              </a:ext>
            </a:extLst>
          </p:cNvPr>
          <p:cNvCxnSpPr>
            <a:cxnSpLocks/>
            <a:stCxn id="18" idx="3"/>
            <a:endCxn id="17" idx="2"/>
          </p:cNvCxnSpPr>
          <p:nvPr/>
        </p:nvCxnSpPr>
        <p:spPr>
          <a:xfrm>
            <a:off x="3686176" y="2392953"/>
            <a:ext cx="2100262" cy="0"/>
          </a:xfrm>
          <a:prstGeom prst="straightConnector1">
            <a:avLst/>
          </a:prstGeom>
          <a:ln w="76200">
            <a:solidFill>
              <a:srgbClr val="1E64C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B92B-A7CE-EF97-C48C-F9DBAA10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WATERSTOF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FC26-0603-7601-B9D1-B611DE65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16" name="Picture 15" descr="A diagram of water and water&#10;&#10;Description automatically generated with medium confidence">
            <a:extLst>
              <a:ext uri="{FF2B5EF4-FFF2-40B4-BE49-F238E27FC236}">
                <a16:creationId xmlns:a16="http://schemas.microsoft.com/office/drawing/2014/main" id="{9552AFBB-908A-B619-BE72-83341CA72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579" y="184441"/>
            <a:ext cx="3512649" cy="270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14BA5-6008-E93F-D878-5F3558A37F93}"/>
              </a:ext>
            </a:extLst>
          </p:cNvPr>
          <p:cNvSpPr txBox="1"/>
          <p:nvPr/>
        </p:nvSpPr>
        <p:spPr>
          <a:xfrm>
            <a:off x="545341" y="3926395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 err="1"/>
              <a:t>Stockeerbaar</a:t>
            </a:r>
            <a:r>
              <a:rPr lang="nl-BE" sz="3000" dirty="0"/>
              <a:t> in tanks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0A24D-A1D3-41AC-4F5C-C807CB1DD41E}"/>
              </a:ext>
            </a:extLst>
          </p:cNvPr>
          <p:cNvSpPr txBox="1"/>
          <p:nvPr/>
        </p:nvSpPr>
        <p:spPr>
          <a:xfrm>
            <a:off x="545341" y="3105407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Geen CO2-uitstoot bij verbranding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E5705-9D96-A6EA-64A5-D8C9920D0960}"/>
              </a:ext>
            </a:extLst>
          </p:cNvPr>
          <p:cNvSpPr txBox="1"/>
          <p:nvPr/>
        </p:nvSpPr>
        <p:spPr>
          <a:xfrm>
            <a:off x="545341" y="4710890"/>
            <a:ext cx="7920000" cy="595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Transporteerbaar in leidingen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2BD0F-D3D3-1351-3EB4-9AC3B062BA56}"/>
              </a:ext>
            </a:extLst>
          </p:cNvPr>
          <p:cNvSpPr txBox="1"/>
          <p:nvPr/>
        </p:nvSpPr>
        <p:spPr>
          <a:xfrm>
            <a:off x="8947228" y="3105407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>
                <a:sym typeface="Wingdings" panose="05000000000000000000" pitchFamily="2" charset="2"/>
              </a:rPr>
              <a:t>Eventueel CO2-uitstoot bij productie</a:t>
            </a:r>
            <a:endParaRPr lang="nl-BE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2DBA8-07A8-952C-8393-16B658142C3A}"/>
              </a:ext>
            </a:extLst>
          </p:cNvPr>
          <p:cNvSpPr txBox="1"/>
          <p:nvPr/>
        </p:nvSpPr>
        <p:spPr>
          <a:xfrm>
            <a:off x="8947228" y="3911172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Hoge drukken (veiligheid!)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071FD-4ECE-F4F2-95AA-4B31D95402B2}"/>
              </a:ext>
            </a:extLst>
          </p:cNvPr>
          <p:cNvSpPr txBox="1"/>
          <p:nvPr/>
        </p:nvSpPr>
        <p:spPr>
          <a:xfrm>
            <a:off x="8947228" y="471089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Geen waterstofnet beschikbaar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AE6D0-3DD4-5B0D-B5D2-D20DC91F8FDB}"/>
              </a:ext>
            </a:extLst>
          </p:cNvPr>
          <p:cNvSpPr txBox="1"/>
          <p:nvPr/>
        </p:nvSpPr>
        <p:spPr>
          <a:xfrm>
            <a:off x="8947228" y="551251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Lage volumetrische energiedichtheid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3AD81-779B-1DA5-4363-83BFCFE8EACF}"/>
              </a:ext>
            </a:extLst>
          </p:cNvPr>
          <p:cNvSpPr txBox="1"/>
          <p:nvPr/>
        </p:nvSpPr>
        <p:spPr>
          <a:xfrm>
            <a:off x="8947228" y="6314130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Hoge productiekost (door elektriciteitskost)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B59AE-9BD6-05B0-01B9-BF96AA5BFC4B}"/>
              </a:ext>
            </a:extLst>
          </p:cNvPr>
          <p:cNvSpPr txBox="1"/>
          <p:nvPr/>
        </p:nvSpPr>
        <p:spPr>
          <a:xfrm>
            <a:off x="2548674" y="8067449"/>
            <a:ext cx="10010038" cy="11493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u="sng" dirty="0" err="1"/>
              <a:t>Toepassing</a:t>
            </a:r>
            <a:r>
              <a:rPr lang="en-US" sz="3000" dirty="0"/>
              <a:t>: 	</a:t>
            </a:r>
            <a:r>
              <a:rPr lang="en-US" sz="3000" dirty="0" err="1"/>
              <a:t>als</a:t>
            </a:r>
            <a:r>
              <a:rPr lang="en-US" sz="3000" dirty="0"/>
              <a:t> </a:t>
            </a:r>
            <a:r>
              <a:rPr lang="en-US" sz="3000" dirty="0" err="1"/>
              <a:t>grondstof</a:t>
            </a:r>
            <a:r>
              <a:rPr lang="en-US" sz="3000" dirty="0"/>
              <a:t> (</a:t>
            </a:r>
            <a:r>
              <a:rPr lang="en-US" sz="3000" dirty="0" err="1"/>
              <a:t>bv</a:t>
            </a:r>
            <a:r>
              <a:rPr lang="en-US" sz="3000" dirty="0"/>
              <a:t>. </a:t>
            </a:r>
            <a:r>
              <a:rPr lang="en-US" sz="3000" dirty="0" err="1"/>
              <a:t>kunstmest</a:t>
            </a:r>
            <a:r>
              <a:rPr lang="en-US" sz="30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		</a:t>
            </a:r>
            <a:r>
              <a:rPr lang="en-US" sz="3000" dirty="0" err="1"/>
              <a:t>gemengd</a:t>
            </a:r>
            <a:r>
              <a:rPr lang="en-US" sz="3000" dirty="0"/>
              <a:t> met </a:t>
            </a:r>
            <a:r>
              <a:rPr lang="en-US" sz="3000" dirty="0" err="1"/>
              <a:t>aardgas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DDF31-D0A1-8E1E-D4C9-E77805CF3EC9}"/>
              </a:ext>
            </a:extLst>
          </p:cNvPr>
          <p:cNvSpPr txBox="1"/>
          <p:nvPr/>
        </p:nvSpPr>
        <p:spPr>
          <a:xfrm>
            <a:off x="8947228" y="7124872"/>
            <a:ext cx="7920000" cy="595548"/>
          </a:xfrm>
          <a:prstGeom prst="rect">
            <a:avLst/>
          </a:prstGeom>
          <a:solidFill>
            <a:srgbClr val="F9ADA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000" dirty="0"/>
              <a:t>Aanpassing stoomketel noodzakelijk</a:t>
            </a:r>
            <a:r>
              <a:rPr lang="en-BE" sz="3000" dirty="0"/>
              <a:t> (</a:t>
            </a:r>
            <a:r>
              <a:rPr lang="en-BE" sz="3000" dirty="0" err="1"/>
              <a:t>Nox</a:t>
            </a:r>
            <a:r>
              <a:rPr lang="en-BE" sz="3000" dirty="0"/>
              <a:t>)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184566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1F8BA33-A08E-432D-893F-4D511098776F}" vid="{CD87E8C3-BA17-4ECE-AFB5-D0A6A7B2A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C745CFA3E6014B9CCD6F53B2BF319A" ma:contentTypeVersion="0" ma:contentTypeDescription="Create a new document." ma:contentTypeScope="" ma:versionID="90e612a567cc6089e959320fd08e68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78041-FD1B-47E8-8635-D543A93A9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C7C9B1-9175-40C4-A0EF-41CCD11FA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81CB7-478F-4AC7-AF60-F6A119A1BF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Powerpoint_UGent_EA_EN</Template>
  <TotalTime>0</TotalTime>
  <Words>714</Words>
  <Application>Microsoft Office PowerPoint</Application>
  <PresentationFormat>Aangepast</PresentationFormat>
  <Paragraphs>200</Paragraphs>
  <Slides>23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Amasis MT Pro Black</vt:lpstr>
      <vt:lpstr>Arial</vt:lpstr>
      <vt:lpstr>Calibri</vt:lpstr>
      <vt:lpstr>Cambria Math</vt:lpstr>
      <vt:lpstr>Office Theme</vt:lpstr>
      <vt:lpstr>PowerPoint-presentatie</vt:lpstr>
      <vt:lpstr>FOSSIELRIJE OPLOSSINGEN OM STOOM (OF WARMTE) AAN TE MAKEN</vt:lpstr>
      <vt:lpstr>Brandstofgebruik in stoomketels</vt:lpstr>
      <vt:lpstr>OVERZICHT</vt:lpstr>
      <vt:lpstr>ZONNE-ENERGIE</vt:lpstr>
      <vt:lpstr>ZONNE-ENERGIE</vt:lpstr>
      <vt:lpstr>ZONNE-ENERGIE</vt:lpstr>
      <vt:lpstr>WATERSTOF</vt:lpstr>
      <vt:lpstr>WATERSTOF</vt:lpstr>
      <vt:lpstr>E-FUELS</vt:lpstr>
      <vt:lpstr>ELEKTRISCHE BOILERS</vt:lpstr>
      <vt:lpstr>ELEKTRISCHE BOILERS</vt:lpstr>
      <vt:lpstr>BIOBRANDSTOFFEN</vt:lpstr>
      <vt:lpstr>BIOBRANDSTOFFEN</vt:lpstr>
      <vt:lpstr>BIOBRANDSTOFFEN</vt:lpstr>
      <vt:lpstr>DAMP COMPRESSIE WARMTEPOMPEN</vt:lpstr>
      <vt:lpstr>DAMP COMPRESSIE WARMTEPOMPEN</vt:lpstr>
      <vt:lpstr>MECHANISCHE DAMP RECOMPRESSIE</vt:lpstr>
      <vt:lpstr>WARMTE-omvormers</vt:lpstr>
      <vt:lpstr>OVERZICHT</vt:lpstr>
      <vt:lpstr>OVERZICHT</vt:lpstr>
      <vt:lpstr>RESEARCH ATHT</vt:lpstr>
      <vt:lpstr>BROCHURE I.S.M. VEKA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Ilya T'Jollyn</dc:creator>
  <cp:lastModifiedBy>Jozef De Borger</cp:lastModifiedBy>
  <cp:revision>36</cp:revision>
  <dcterms:created xsi:type="dcterms:W3CDTF">2020-05-14T11:43:27Z</dcterms:created>
  <dcterms:modified xsi:type="dcterms:W3CDTF">2023-11-24T14:08:24Z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  <property fmtid="{D5CDD505-2E9C-101B-9397-08002B2CF9AE}" pid="18" name="ContentTypeId">
    <vt:lpwstr>0x0101004EC745CFA3E6014B9CCD6F53B2BF319A</vt:lpwstr>
  </property>
</Properties>
</file>