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4"/>
  </p:sldMasterIdLst>
  <p:notesMasterIdLst>
    <p:notesMasterId r:id="rId27"/>
  </p:notesMasterIdLst>
  <p:sldIdLst>
    <p:sldId id="526" r:id="rId5"/>
    <p:sldId id="885" r:id="rId6"/>
    <p:sldId id="851" r:id="rId7"/>
    <p:sldId id="868" r:id="rId8"/>
    <p:sldId id="871" r:id="rId9"/>
    <p:sldId id="867" r:id="rId10"/>
    <p:sldId id="866" r:id="rId11"/>
    <p:sldId id="886" r:id="rId12"/>
    <p:sldId id="887" r:id="rId13"/>
    <p:sldId id="895" r:id="rId14"/>
    <p:sldId id="857" r:id="rId15"/>
    <p:sldId id="858" r:id="rId16"/>
    <p:sldId id="863" r:id="rId17"/>
    <p:sldId id="889" r:id="rId18"/>
    <p:sldId id="890" r:id="rId19"/>
    <p:sldId id="875" r:id="rId20"/>
    <p:sldId id="881" r:id="rId21"/>
    <p:sldId id="891" r:id="rId22"/>
    <p:sldId id="893" r:id="rId23"/>
    <p:sldId id="848" r:id="rId24"/>
    <p:sldId id="894" r:id="rId25"/>
    <p:sldId id="846" r:id="rId26"/>
  </p:sldIdLst>
  <p:sldSz cx="9144000" cy="5143500" type="screen16x9"/>
  <p:notesSz cx="6797675" cy="99266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05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n De Koster" initials="RDK" lastIdx="3" clrIdx="0">
    <p:extLst>
      <p:ext uri="{19B8F6BF-5375-455C-9EA6-DF929625EA0E}">
        <p15:presenceInfo xmlns:p15="http://schemas.microsoft.com/office/powerpoint/2012/main" userId="S::rien.dekoster@gldc.be::463bc87c-0f09-4e60-a882-f1e78b38ca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056"/>
    <a:srgbClr val="FFFF99"/>
    <a:srgbClr val="19A0AF"/>
    <a:srgbClr val="CCFFCC"/>
    <a:srgbClr val="0000FF"/>
    <a:srgbClr val="E5E0E3"/>
    <a:srgbClr val="358B3B"/>
    <a:srgbClr val="CC0099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3963" autoAdjust="0"/>
  </p:normalViewPr>
  <p:slideViewPr>
    <p:cSldViewPr snapToGrid="0">
      <p:cViewPr varScale="1">
        <p:scale>
          <a:sx n="109" d="100"/>
          <a:sy n="109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52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79769" y="4715154"/>
            <a:ext cx="5438139" cy="4466987"/>
          </a:xfrm>
          <a:prstGeom prst="rect">
            <a:avLst/>
          </a:prstGeom>
        </p:spPr>
        <p:txBody>
          <a:bodyPr lIns="91418" tIns="91418" rIns="91418" bIns="91418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7824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1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22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83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44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694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551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586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083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93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8415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2279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320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3517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973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36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54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159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067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405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200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889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420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650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28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45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530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389DB-6632-FA4E-AA5A-1E3C9DECE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600" y="1598400"/>
            <a:ext cx="7772400" cy="1159200"/>
          </a:xfrm>
        </p:spPr>
        <p:txBody>
          <a:bodyPr anchor="b"/>
          <a:lstStyle>
            <a:lvl1pPr algn="ctr">
              <a:defRPr sz="4400">
                <a:latin typeface="+mn-lt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387362-AEC3-A04A-B61A-F9FD6F804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600" y="2840400"/>
            <a:ext cx="7772400" cy="784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A0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8C1FF1-FEC3-232F-2E85-8C31A48B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F348F6-3EF6-CE05-F18F-3CBBB0A8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90FDF-5B1B-C739-BFDB-B4A89DB5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  <a:p>
            <a:fld id="{462A2946-DC08-4FEE-BDD8-FB363A34777E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91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4FEFF-3090-82AD-1736-26CC7C6C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BA1ED-FAB9-E744-DF30-FAC8D8955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E61E0C-CDC5-0EFB-8095-67C02EE8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950000"/>
            <a:ext cx="2057400" cy="117100"/>
          </a:xfrm>
        </p:spPr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14DCD-9A84-B92C-88B4-C9AC6DEB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950000"/>
            <a:ext cx="3086100" cy="117100"/>
          </a:xfrm>
        </p:spPr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88E4E0-DC12-86DC-57BA-B3F94957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4950000"/>
            <a:ext cx="2057400" cy="117100"/>
          </a:xfrm>
        </p:spPr>
        <p:txBody>
          <a:bodyPr/>
          <a:lstStyle/>
          <a:p>
            <a:fld id="{462A2946-DC08-4FEE-BDD8-FB363A3477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314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CD095-AB7D-3979-C8A1-1B1FDFBF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C82CAA-E0F9-1AC6-7E89-B5CCFB3F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98800"/>
            <a:ext cx="4038601" cy="3726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78BDD3-969F-AB1F-A927-89E083DD2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198800"/>
            <a:ext cx="4114800" cy="37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AF9979-6A34-28FF-F036-C35E9AA6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F1A627-4537-4707-147E-F6556EB9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1CC47A-30C7-F5F6-6C92-AE907198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60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DAEF2-FD5A-6478-F37D-0D4EF8526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FC8FF8-AF7F-9137-CCF2-5F17FBA0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4EBA8D8-36FD-9A15-FF10-3E6C949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8600405-93C4-FB80-4D20-5E42ED58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3BD2EBD-EAFA-F3AE-1409-132EE414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22098"/>
            <a:ext cx="8229600" cy="502702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3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7D8A8BC-D56C-B1ED-7D22-48E0B919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600" cy="8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B87F02-B565-F1F8-A7D4-A14C61C39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8800"/>
            <a:ext cx="8229600" cy="372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0FAE80-E38E-7F8F-D91E-16D5B44CC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950000"/>
            <a:ext cx="2057400" cy="117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19A0AF"/>
                </a:solidFill>
                <a:latin typeface="+mn-lt"/>
              </a:defRPr>
            </a:lvl1pPr>
          </a:lstStyle>
          <a:p>
            <a:r>
              <a:rPr lang="nl-BE"/>
              <a:t>30/11/2023</a:t>
            </a:r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BC991-D71E-09BA-9B0C-9BFE55D49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950000"/>
            <a:ext cx="3086100" cy="117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19A0AF"/>
                </a:solidFill>
                <a:latin typeface="+mn-lt"/>
              </a:defRPr>
            </a:lvl1pPr>
          </a:lstStyle>
          <a:p>
            <a:r>
              <a:rPr lang="nl-BE"/>
              <a:t>"ie-net Visietekst 2022 Expertgroep Energie" voorstelling bij Energik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6E1D4D-5F14-8E67-7596-FCEB4F262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29400" y="4950000"/>
            <a:ext cx="2057400" cy="117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9A0AF"/>
                </a:solidFill>
                <a:latin typeface="+mn-lt"/>
              </a:defRPr>
            </a:lvl1pPr>
          </a:lstStyle>
          <a:p>
            <a:fld id="{462A2946-DC08-4FEE-BDD8-FB363A34777E}" type="slidenum">
              <a:rPr lang="nl-BE" smtClean="0"/>
              <a:pPr/>
              <a:t>‹nr.›</a:t>
            </a:fld>
            <a:endParaRPr lang="nl-BE" dirty="0"/>
          </a:p>
        </p:txBody>
      </p:sp>
      <p:cxnSp>
        <p:nvCxnSpPr>
          <p:cNvPr id="7" name="Shape 34">
            <a:extLst>
              <a:ext uri="{FF2B5EF4-FFF2-40B4-BE49-F238E27FC236}">
                <a16:creationId xmlns:a16="http://schemas.microsoft.com/office/drawing/2014/main" id="{46874F0C-F537-7B2E-02D8-7D2CB491C0D0}"/>
              </a:ext>
            </a:extLst>
          </p:cNvPr>
          <p:cNvCxnSpPr/>
          <p:nvPr userDrawn="1"/>
        </p:nvCxnSpPr>
        <p:spPr>
          <a:xfrm rot="10800000">
            <a:off x="0" y="1118584"/>
            <a:ext cx="9170700" cy="0"/>
          </a:xfrm>
          <a:prstGeom prst="straightConnector1">
            <a:avLst/>
          </a:prstGeom>
          <a:noFill/>
          <a:ln w="9525" cap="flat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94681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6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3505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2350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5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35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35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rgbClr val="235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l.wikipedia.org/wiki/Belgische_elektriciteitsvoorziening#/media/Bestand:Electricity_generation_in_Belgium.sv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424318E-5994-D7EF-1EF2-551ED2A60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4000" dirty="0" err="1"/>
              <a:t>Decarbonisatie</a:t>
            </a:r>
            <a:r>
              <a:rPr lang="nl-BE" sz="4000" dirty="0"/>
              <a:t> onder spanning </a:t>
            </a:r>
            <a:br>
              <a:rPr lang="nl-BE" dirty="0"/>
            </a:br>
            <a:br>
              <a:rPr lang="nl-BE" dirty="0"/>
            </a:br>
            <a:r>
              <a:rPr lang="nl-BE" sz="2700" dirty="0" err="1"/>
              <a:t>IE-Net</a:t>
            </a:r>
            <a:r>
              <a:rPr lang="nl-BE" sz="2700" dirty="0"/>
              <a:t>  expertgroep Energie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DBDAA4D9-D416-36EB-CF9A-94A5A8921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075096"/>
            <a:ext cx="7772400" cy="1832806"/>
          </a:xfrm>
        </p:spPr>
        <p:txBody>
          <a:bodyPr>
            <a:normAutofit fontScale="92500" lnSpcReduction="10000"/>
          </a:bodyPr>
          <a:lstStyle/>
          <a:p>
            <a:endParaRPr lang="nl-BE" dirty="0"/>
          </a:p>
          <a:p>
            <a:r>
              <a:rPr lang="nl-BE" dirty="0"/>
              <a:t>30 november 2023</a:t>
            </a:r>
          </a:p>
          <a:p>
            <a:endParaRPr lang="nl-BE" dirty="0"/>
          </a:p>
          <a:p>
            <a:r>
              <a:rPr lang="nl-BE" sz="1500" dirty="0"/>
              <a:t>Voorstelling van de “ie-net visietekst 2022 expertgroep Energie” </a:t>
            </a:r>
          </a:p>
          <a:p>
            <a:r>
              <a:rPr lang="nl-BE" sz="1500" dirty="0"/>
              <a:t>op </a:t>
            </a:r>
            <a:r>
              <a:rPr lang="nl-BE" sz="1500" dirty="0" err="1"/>
              <a:t>Energikevent</a:t>
            </a:r>
            <a:r>
              <a:rPr lang="nl-BE" sz="1500" dirty="0"/>
              <a:t>: “Fossielvrije oplossingen om stoom of warmte te produceren!​”</a:t>
            </a:r>
          </a:p>
          <a:p>
            <a:endParaRPr lang="nl-BE" dirty="0"/>
          </a:p>
        </p:txBody>
      </p:sp>
      <p:pic>
        <p:nvPicPr>
          <p:cNvPr id="3" name="officeArt object">
            <a:extLst>
              <a:ext uri="{FF2B5EF4-FFF2-40B4-BE49-F238E27FC236}">
                <a16:creationId xmlns:a16="http://schemas.microsoft.com/office/drawing/2014/main" id="{A38CECA4-5196-34A1-DBBD-92A4EA9C51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23651" y="2203601"/>
            <a:ext cx="1312435" cy="6586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29225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Grote energie-intensieve bedrijven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10</a:t>
            </a:fld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B553C9-0F6E-5B8B-C255-C1EAD1BE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9386"/>
            <a:ext cx="8390510" cy="30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Grote energie-intensieve bedrijven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11</a:t>
            </a:fld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F9963F6-4841-705D-CC57-B241701FCD7F}"/>
              </a:ext>
            </a:extLst>
          </p:cNvPr>
          <p:cNvSpPr txBox="1"/>
          <p:nvPr/>
        </p:nvSpPr>
        <p:spPr>
          <a:xfrm>
            <a:off x="2045138" y="4197741"/>
            <a:ext cx="561296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Resultaat =&gt; topje van de ijsberg =&gt; </a:t>
            </a:r>
            <a:r>
              <a:rPr lang="nl-BE" sz="1800" dirty="0" err="1"/>
              <a:t>technology</a:t>
            </a:r>
            <a:r>
              <a:rPr lang="nl-BE" sz="1800" dirty="0"/>
              <a:t> shift</a:t>
            </a:r>
          </a:p>
          <a:p>
            <a:r>
              <a:rPr lang="nl-BE" sz="1800" dirty="0"/>
              <a:t>Let op : dit vergt ingrijpend wijzigingen de industrie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B553C9-0F6E-5B8B-C255-C1EAD1BEC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99386"/>
            <a:ext cx="8390510" cy="3071970"/>
          </a:xfrm>
          <a:prstGeom prst="rect">
            <a:avLst/>
          </a:prstGeom>
        </p:spPr>
      </p:pic>
      <p:pic>
        <p:nvPicPr>
          <p:cNvPr id="1028" name="Picture 4" descr="Ice berg Images | Free Vectors, Stock Photos &amp; PSD">
            <a:extLst>
              <a:ext uri="{FF2B5EF4-FFF2-40B4-BE49-F238E27FC236}">
                <a16:creationId xmlns:a16="http://schemas.microsoft.com/office/drawing/2014/main" id="{1DABC0EA-4DDD-0244-661E-1CACF7F9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947" y="1181867"/>
            <a:ext cx="3020796" cy="302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19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200"/>
            <a:ext cx="8414426" cy="856800"/>
          </a:xfrm>
        </p:spPr>
        <p:txBody>
          <a:bodyPr>
            <a:normAutofit fontScale="90000"/>
          </a:bodyPr>
          <a:lstStyle/>
          <a:p>
            <a:r>
              <a:rPr lang="nl-BE" dirty="0"/>
              <a:t>2. Middelgrote &amp; kleine energie-intensieve bedrijven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C74C3-2FCE-D887-A626-8B4B2608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8800"/>
            <a:ext cx="4862456" cy="3726000"/>
          </a:xfrm>
        </p:spPr>
        <p:txBody>
          <a:bodyPr>
            <a:normAutofit/>
          </a:bodyPr>
          <a:lstStyle/>
          <a:p>
            <a:r>
              <a:rPr lang="nl-BE" dirty="0"/>
              <a:t>CO</a:t>
            </a:r>
            <a:r>
              <a:rPr lang="nl-BE" baseline="-25000" dirty="0"/>
              <a:t>2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</a:t>
            </a:r>
            <a:r>
              <a:rPr lang="nl-BE" dirty="0"/>
              <a:t> </a:t>
            </a:r>
            <a:r>
              <a:rPr lang="nl-BE" dirty="0">
                <a:highlight>
                  <a:srgbClr val="FFFF99"/>
                </a:highlight>
              </a:rPr>
              <a:t>WARMTE</a:t>
            </a:r>
          </a:p>
          <a:p>
            <a:pPr lvl="1"/>
            <a:r>
              <a:rPr lang="nl-BE" dirty="0"/>
              <a:t>CCS + H</a:t>
            </a:r>
            <a:r>
              <a:rPr lang="nl-BE" baseline="-25000" dirty="0"/>
              <a:t>2</a:t>
            </a:r>
            <a:r>
              <a:rPr lang="nl-BE" dirty="0"/>
              <a:t> =&gt; beperkt </a:t>
            </a:r>
            <a:r>
              <a:rPr lang="nl-BE" dirty="0">
                <a:sym typeface="Wingdings" panose="05000000000000000000" pitchFamily="2" charset="2"/>
              </a:rPr>
              <a:t>	 elektrificatie !!</a:t>
            </a: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endParaRPr lang="nl-BE" dirty="0">
              <a:sym typeface="Wingdings" panose="05000000000000000000" pitchFamily="2" charset="2"/>
            </a:endParaRPr>
          </a:p>
          <a:p>
            <a:pPr lvl="1"/>
            <a:r>
              <a:rPr lang="nl-BE" dirty="0">
                <a:sym typeface="Wingdings" panose="05000000000000000000" pitchFamily="2" charset="2"/>
              </a:rPr>
              <a:t>“warmtehuishouding” 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Warmte integratie</a:t>
            </a:r>
            <a:endParaRPr lang="nl-BE" sz="800" dirty="0">
              <a:sym typeface="Wingdings" panose="05000000000000000000" pitchFamily="2" charset="2"/>
            </a:endParaRPr>
          </a:p>
          <a:p>
            <a:pPr lvl="2"/>
            <a:r>
              <a:rPr lang="nl-BE" dirty="0">
                <a:sym typeface="Wingdings" panose="05000000000000000000" pitchFamily="2" charset="2"/>
              </a:rPr>
              <a:t>Warmtepompen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Elektrische ketels 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12</a:t>
            </a:fld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D617047-039A-42F1-D099-5C5BB6164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82" y="1349549"/>
            <a:ext cx="3603812" cy="3458445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C40B8E3-B32A-AEC1-9345-E57E128AE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96419"/>
            <a:ext cx="1889459" cy="151050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17105E3-5D32-3702-EB37-C422E064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33" y="1796419"/>
            <a:ext cx="1842608" cy="155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86BE466-3768-0402-3355-8BBA405F8623}"/>
              </a:ext>
            </a:extLst>
          </p:cNvPr>
          <p:cNvSpPr txBox="1"/>
          <p:nvPr/>
        </p:nvSpPr>
        <p:spPr>
          <a:xfrm>
            <a:off x="3989228" y="1868333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err="1">
                <a:solidFill>
                  <a:schemeClr val="bg1">
                    <a:lumMod val="65000"/>
                  </a:schemeClr>
                </a:solidFill>
              </a:rPr>
              <a:t>Cfr</a:t>
            </a:r>
            <a:r>
              <a:rPr lang="nl-BE" sz="800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nl-BE" sz="800" dirty="0" err="1">
                <a:solidFill>
                  <a:schemeClr val="bg1">
                    <a:lumMod val="65000"/>
                  </a:schemeClr>
                </a:solidFill>
              </a:rPr>
              <a:t>Fluxys</a:t>
            </a:r>
            <a:endParaRPr lang="nl-BE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8EF9D81A-DB56-EE8B-2999-E22BF738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93" y="1025628"/>
            <a:ext cx="4846320" cy="29565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1. + 2. Alle sectoren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13</a:t>
            </a:fld>
            <a:endParaRPr lang="nl-BE"/>
          </a:p>
        </p:txBody>
      </p:sp>
      <p:sp>
        <p:nvSpPr>
          <p:cNvPr id="10" name="Pijl: gebogen 9">
            <a:extLst>
              <a:ext uri="{FF2B5EF4-FFF2-40B4-BE49-F238E27FC236}">
                <a16:creationId xmlns:a16="http://schemas.microsoft.com/office/drawing/2014/main" id="{4E8C40CD-FFC7-8CF2-8A18-E90E31C8762F}"/>
              </a:ext>
            </a:extLst>
          </p:cNvPr>
          <p:cNvSpPr/>
          <p:nvPr/>
        </p:nvSpPr>
        <p:spPr>
          <a:xfrm rot="16200000">
            <a:off x="2494119" y="1472969"/>
            <a:ext cx="194064" cy="624854"/>
          </a:xfrm>
          <a:prstGeom prst="bentArrow">
            <a:avLst>
              <a:gd name="adj1" fmla="val 21237"/>
              <a:gd name="adj2" fmla="val 25000"/>
              <a:gd name="adj3" fmla="val 50000"/>
              <a:gd name="adj4" fmla="val 78761"/>
            </a:avLst>
          </a:prstGeom>
          <a:noFill/>
          <a:ln w="6350">
            <a:solidFill>
              <a:srgbClr val="19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Pijl: gebogen 10">
            <a:extLst>
              <a:ext uri="{FF2B5EF4-FFF2-40B4-BE49-F238E27FC236}">
                <a16:creationId xmlns:a16="http://schemas.microsoft.com/office/drawing/2014/main" id="{75B943B7-3697-8FC6-FA54-C8F16CF26CB9}"/>
              </a:ext>
            </a:extLst>
          </p:cNvPr>
          <p:cNvSpPr/>
          <p:nvPr/>
        </p:nvSpPr>
        <p:spPr>
          <a:xfrm rot="16200000">
            <a:off x="2497499" y="1811971"/>
            <a:ext cx="194064" cy="624854"/>
          </a:xfrm>
          <a:prstGeom prst="bentArrow">
            <a:avLst>
              <a:gd name="adj1" fmla="val 21237"/>
              <a:gd name="adj2" fmla="val 25000"/>
              <a:gd name="adj3" fmla="val 50000"/>
              <a:gd name="adj4" fmla="val 78761"/>
            </a:avLst>
          </a:prstGeom>
          <a:noFill/>
          <a:ln w="6350">
            <a:solidFill>
              <a:srgbClr val="19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29CB7FA0-FB8E-9C34-C289-B2093018343D}"/>
              </a:ext>
            </a:extLst>
          </p:cNvPr>
          <p:cNvSpPr/>
          <p:nvPr/>
        </p:nvSpPr>
        <p:spPr>
          <a:xfrm rot="16200000">
            <a:off x="2539576" y="2535366"/>
            <a:ext cx="194064" cy="624854"/>
          </a:xfrm>
          <a:prstGeom prst="bentArrow">
            <a:avLst>
              <a:gd name="adj1" fmla="val 21237"/>
              <a:gd name="adj2" fmla="val 25000"/>
              <a:gd name="adj3" fmla="val 50000"/>
              <a:gd name="adj4" fmla="val 78761"/>
            </a:avLst>
          </a:prstGeom>
          <a:noFill/>
          <a:ln w="6350">
            <a:solidFill>
              <a:srgbClr val="19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3" name="Pijl: gebogen 12">
            <a:extLst>
              <a:ext uri="{FF2B5EF4-FFF2-40B4-BE49-F238E27FC236}">
                <a16:creationId xmlns:a16="http://schemas.microsoft.com/office/drawing/2014/main" id="{77A1D8D1-29AE-3EC9-994A-9AF0E31F2797}"/>
              </a:ext>
            </a:extLst>
          </p:cNvPr>
          <p:cNvSpPr/>
          <p:nvPr/>
        </p:nvSpPr>
        <p:spPr>
          <a:xfrm rot="16200000">
            <a:off x="2539576" y="3306900"/>
            <a:ext cx="194064" cy="624854"/>
          </a:xfrm>
          <a:prstGeom prst="bentArrow">
            <a:avLst>
              <a:gd name="adj1" fmla="val 21237"/>
              <a:gd name="adj2" fmla="val 25000"/>
              <a:gd name="adj3" fmla="val 50000"/>
              <a:gd name="adj4" fmla="val 78761"/>
            </a:avLst>
          </a:prstGeom>
          <a:noFill/>
          <a:ln w="6350">
            <a:solidFill>
              <a:srgbClr val="19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932E8DA-C9F4-8E9B-7284-C384D08DC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58" y="3765038"/>
            <a:ext cx="1382879" cy="1327098"/>
          </a:xfrm>
          <a:prstGeom prst="rect">
            <a:avLst/>
          </a:prstGeom>
          <a:noFill/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0B9A7C8-CC2D-C785-14E6-9B9DE0EB3BDA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855698" y="2065468"/>
            <a:ext cx="1137351" cy="1699570"/>
          </a:xfrm>
          <a:prstGeom prst="straightConnector1">
            <a:avLst/>
          </a:prstGeom>
          <a:ln>
            <a:solidFill>
              <a:srgbClr val="235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ep 20">
            <a:extLst>
              <a:ext uri="{FF2B5EF4-FFF2-40B4-BE49-F238E27FC236}">
                <a16:creationId xmlns:a16="http://schemas.microsoft.com/office/drawing/2014/main" id="{140B01C4-BDD3-1386-F60C-C6CAAA0F510D}"/>
              </a:ext>
            </a:extLst>
          </p:cNvPr>
          <p:cNvGrpSpPr/>
          <p:nvPr/>
        </p:nvGrpSpPr>
        <p:grpSpPr>
          <a:xfrm>
            <a:off x="1855698" y="2378663"/>
            <a:ext cx="1173252" cy="1386375"/>
            <a:chOff x="1855698" y="2378663"/>
            <a:chExt cx="1173252" cy="1386375"/>
          </a:xfrm>
        </p:grpSpPr>
        <p:cxnSp>
          <p:nvCxnSpPr>
            <p:cNvPr id="17" name="Rechte verbindingslijn met pijl 16">
              <a:extLst>
                <a:ext uri="{FF2B5EF4-FFF2-40B4-BE49-F238E27FC236}">
                  <a16:creationId xmlns:a16="http://schemas.microsoft.com/office/drawing/2014/main" id="{00989E65-E011-4F3B-404D-938ECD8DC0E4}"/>
                </a:ext>
              </a:extLst>
            </p:cNvPr>
            <p:cNvCxnSpPr>
              <a:cxnSpLocks/>
              <a:stCxn id="31" idx="1"/>
              <a:endCxn id="14" idx="0"/>
            </p:cNvCxnSpPr>
            <p:nvPr/>
          </p:nvCxnSpPr>
          <p:spPr>
            <a:xfrm flipH="1">
              <a:off x="1855698" y="2508791"/>
              <a:ext cx="1064205" cy="1256247"/>
            </a:xfrm>
            <a:prstGeom prst="straightConnector1">
              <a:avLst/>
            </a:prstGeom>
            <a:ln>
              <a:solidFill>
                <a:srgbClr val="2350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Linkeraccolade 30">
              <a:extLst>
                <a:ext uri="{FF2B5EF4-FFF2-40B4-BE49-F238E27FC236}">
                  <a16:creationId xmlns:a16="http://schemas.microsoft.com/office/drawing/2014/main" id="{C9FE32B2-6291-4798-C90B-B7F980ED512C}"/>
                </a:ext>
              </a:extLst>
            </p:cNvPr>
            <p:cNvSpPr/>
            <p:nvPr/>
          </p:nvSpPr>
          <p:spPr>
            <a:xfrm>
              <a:off x="2919903" y="2378663"/>
              <a:ext cx="109047" cy="260256"/>
            </a:xfrm>
            <a:prstGeom prst="leftBrace">
              <a:avLst>
                <a:gd name="adj1" fmla="val 25000"/>
                <a:gd name="adj2" fmla="val 50000"/>
              </a:avLst>
            </a:prstGeom>
            <a:ln>
              <a:solidFill>
                <a:srgbClr val="235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2" name="Groep 21">
            <a:extLst>
              <a:ext uri="{FF2B5EF4-FFF2-40B4-BE49-F238E27FC236}">
                <a16:creationId xmlns:a16="http://schemas.microsoft.com/office/drawing/2014/main" id="{68F03432-A660-CB8E-97C7-FED79A6228B2}"/>
              </a:ext>
            </a:extLst>
          </p:cNvPr>
          <p:cNvGrpSpPr/>
          <p:nvPr/>
        </p:nvGrpSpPr>
        <p:grpSpPr>
          <a:xfrm>
            <a:off x="1855698" y="3065538"/>
            <a:ext cx="1061052" cy="699500"/>
            <a:chOff x="1855698" y="3065538"/>
            <a:chExt cx="1061052" cy="699500"/>
          </a:xfrm>
        </p:grpSpPr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F3927C38-8285-DCC9-1D88-A39A422730ED}"/>
                </a:ext>
              </a:extLst>
            </p:cNvPr>
            <p:cNvCxnSpPr>
              <a:cxnSpLocks/>
              <a:stCxn id="32" idx="1"/>
              <a:endCxn id="14" idx="0"/>
            </p:cNvCxnSpPr>
            <p:nvPr/>
          </p:nvCxnSpPr>
          <p:spPr>
            <a:xfrm flipH="1">
              <a:off x="1855698" y="3329170"/>
              <a:ext cx="916147" cy="435868"/>
            </a:xfrm>
            <a:prstGeom prst="straightConnector1">
              <a:avLst/>
            </a:prstGeom>
            <a:ln>
              <a:solidFill>
                <a:srgbClr val="2350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Linkeraccolade 31">
              <a:extLst>
                <a:ext uri="{FF2B5EF4-FFF2-40B4-BE49-F238E27FC236}">
                  <a16:creationId xmlns:a16="http://schemas.microsoft.com/office/drawing/2014/main" id="{BE443EBE-767C-E02E-57B8-DA4E86225B47}"/>
                </a:ext>
              </a:extLst>
            </p:cNvPr>
            <p:cNvSpPr/>
            <p:nvPr/>
          </p:nvSpPr>
          <p:spPr>
            <a:xfrm>
              <a:off x="2771845" y="3065538"/>
              <a:ext cx="144905" cy="527264"/>
            </a:xfrm>
            <a:prstGeom prst="leftBrace">
              <a:avLst>
                <a:gd name="adj1" fmla="val 25000"/>
                <a:gd name="adj2" fmla="val 50000"/>
              </a:avLst>
            </a:prstGeom>
            <a:ln>
              <a:solidFill>
                <a:srgbClr val="2350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AAF67B2F-23F9-80C7-E920-B53EE0D7B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258" y="899798"/>
            <a:ext cx="1382879" cy="779022"/>
          </a:xfrm>
          <a:prstGeom prst="rect">
            <a:avLst/>
          </a:prstGeom>
          <a:ln>
            <a:solidFill>
              <a:srgbClr val="235056"/>
            </a:solidFill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44AABB30-48A8-6BDE-964F-84534EB3A3A3}"/>
              </a:ext>
            </a:extLst>
          </p:cNvPr>
          <p:cNvGrpSpPr/>
          <p:nvPr/>
        </p:nvGrpSpPr>
        <p:grpSpPr>
          <a:xfrm>
            <a:off x="3879417" y="4071785"/>
            <a:ext cx="4632591" cy="730969"/>
            <a:chOff x="3879417" y="4071785"/>
            <a:chExt cx="4632591" cy="730969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A74CCB73-6905-0F64-7FB4-07A1366BF815}"/>
                </a:ext>
              </a:extLst>
            </p:cNvPr>
            <p:cNvSpPr txBox="1"/>
            <p:nvPr/>
          </p:nvSpPr>
          <p:spPr>
            <a:xfrm>
              <a:off x="3879417" y="4071785"/>
              <a:ext cx="4632591" cy="730969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Elektriciteit</a:t>
              </a:r>
              <a:r>
                <a:rPr lang="en-US" sz="1000" dirty="0"/>
                <a:t> </a:t>
              </a:r>
              <a:r>
                <a:rPr lang="en-US" sz="1000" dirty="0" err="1"/>
                <a:t>verbruik</a:t>
              </a:r>
              <a:r>
                <a:rPr lang="en-US" sz="1000" dirty="0"/>
                <a:t> </a:t>
              </a:r>
              <a:r>
                <a:rPr lang="en-US" sz="1000" dirty="0" err="1"/>
                <a:t>industrie</a:t>
              </a:r>
              <a:r>
                <a:rPr lang="en-US" sz="1000" dirty="0"/>
                <a:t> 2020 = 34,7 TWh</a:t>
              </a:r>
            </a:p>
            <a:p>
              <a:endParaRPr lang="en-US" dirty="0"/>
            </a:p>
            <a:p>
              <a:r>
                <a:rPr lang="en-US" dirty="0" err="1"/>
                <a:t>Toename</a:t>
              </a:r>
              <a:r>
                <a:rPr lang="en-US" dirty="0"/>
                <a:t> </a:t>
              </a:r>
              <a:r>
                <a:rPr lang="en-US" dirty="0" err="1"/>
                <a:t>elek</a:t>
              </a:r>
              <a:r>
                <a:rPr lang="en-US" dirty="0"/>
                <a:t>. </a:t>
              </a:r>
              <a:r>
                <a:rPr lang="en-US" dirty="0" err="1"/>
                <a:t>verbruik</a:t>
              </a:r>
              <a:r>
                <a:rPr lang="en-US" dirty="0"/>
                <a:t> </a:t>
              </a:r>
              <a:r>
                <a:rPr lang="en-US" dirty="0" err="1"/>
                <a:t>industrie</a:t>
              </a:r>
              <a:r>
                <a:rPr lang="en-US" dirty="0"/>
                <a:t> = 19 TWh </a:t>
              </a:r>
              <a:r>
                <a:rPr lang="en-US" dirty="0">
                  <a:sym typeface="Wingdings" panose="05000000000000000000" pitchFamily="2" charset="2"/>
                </a:rPr>
                <a:t></a:t>
              </a:r>
              <a:r>
                <a:rPr lang="en-US" dirty="0"/>
                <a:t> +55%</a:t>
              </a:r>
              <a:endParaRPr lang="en-US" i="1" dirty="0"/>
            </a:p>
            <a:p>
              <a:r>
                <a:rPr lang="en-US" i="1" dirty="0"/>
                <a:t>Als H</a:t>
              </a:r>
              <a:r>
                <a:rPr lang="en-US" i="1" baseline="-25000" dirty="0"/>
                <a:t>2</a:t>
              </a:r>
              <a:r>
                <a:rPr lang="en-US" i="1" dirty="0"/>
                <a:t> elders </a:t>
              </a:r>
              <a:r>
                <a:rPr lang="en-US" i="1" dirty="0" err="1"/>
                <a:t>gepr</a:t>
              </a:r>
              <a:r>
                <a:rPr lang="en-US" i="1" dirty="0"/>
                <a:t>. </a:t>
              </a:r>
              <a:r>
                <a:rPr lang="en-US" i="1" dirty="0" err="1"/>
                <a:t>toename</a:t>
              </a:r>
              <a:r>
                <a:rPr lang="en-US" i="1" dirty="0"/>
                <a:t> </a:t>
              </a:r>
              <a:r>
                <a:rPr lang="en-US" i="1" dirty="0" err="1"/>
                <a:t>industrie</a:t>
              </a:r>
              <a:r>
                <a:rPr lang="en-US" i="1" dirty="0"/>
                <a:t> = 16 TWh </a:t>
              </a:r>
              <a:r>
                <a:rPr lang="en-US" i="1" dirty="0">
                  <a:sym typeface="Wingdings" panose="05000000000000000000" pitchFamily="2" charset="2"/>
                </a:rPr>
                <a:t></a:t>
              </a:r>
              <a:r>
                <a:rPr lang="en-US" i="1" dirty="0"/>
                <a:t> +46%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E9DC8010-E887-F871-4A28-8C50ACD5CB6D}"/>
                </a:ext>
              </a:extLst>
            </p:cNvPr>
            <p:cNvSpPr txBox="1"/>
            <p:nvPr/>
          </p:nvSpPr>
          <p:spPr>
            <a:xfrm>
              <a:off x="7625989" y="4267992"/>
              <a:ext cx="796515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+50%</a:t>
              </a:r>
            </a:p>
          </p:txBody>
        </p:sp>
        <p:sp>
          <p:nvSpPr>
            <p:cNvPr id="19" name="Rechteraccolade 18">
              <a:extLst>
                <a:ext uri="{FF2B5EF4-FFF2-40B4-BE49-F238E27FC236}">
                  <a16:creationId xmlns:a16="http://schemas.microsoft.com/office/drawing/2014/main" id="{FC76813F-DF3C-D044-9896-7943DBC8E125}"/>
                </a:ext>
              </a:extLst>
            </p:cNvPr>
            <p:cNvSpPr/>
            <p:nvPr/>
          </p:nvSpPr>
          <p:spPr>
            <a:xfrm>
              <a:off x="7320425" y="4168029"/>
              <a:ext cx="365760" cy="539825"/>
            </a:xfrm>
            <a:prstGeom prst="rightBrace">
              <a:avLst>
                <a:gd name="adj1" fmla="val 35476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BD3B6ACC-1CCA-6B20-4CB6-F3A30A6BE1A4}"/>
              </a:ext>
            </a:extLst>
          </p:cNvPr>
          <p:cNvSpPr/>
          <p:nvPr/>
        </p:nvSpPr>
        <p:spPr>
          <a:xfrm>
            <a:off x="6968757" y="633600"/>
            <a:ext cx="350084" cy="43214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87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EAC224E-81F2-1CE4-58A5-67150895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Transport	                         Gebouwen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37C6E91-FE53-7339-FF73-4F67DCE87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Personenwagens</a:t>
            </a:r>
          </a:p>
          <a:p>
            <a:pPr lvl="1"/>
            <a:r>
              <a:rPr lang="nl-BE" dirty="0"/>
              <a:t>EV =&gt; boven verwachting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r>
              <a:rPr lang="nl-BE" dirty="0"/>
              <a:t>Vrachtwagens</a:t>
            </a:r>
          </a:p>
          <a:p>
            <a:pPr lvl="1"/>
            <a:r>
              <a:rPr lang="nl-BE" dirty="0"/>
              <a:t>Elektrische truck breekt door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2107296-02FA-8951-9074-E14CB01094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Gebouwen en woningen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A3BAFE-AFB0-EDFB-EC77-7418F157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27E7EE-25EA-DAF8-DC33-98ABF22D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1F9846-894C-BC90-A8EB-E6D41CC3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14</a:t>
            </a:fld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90FB4E-FEF8-729E-12A2-7685C3928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62" y="3465808"/>
            <a:ext cx="2136796" cy="1206256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5BF58AD7-D7B2-B382-E79A-453BA10494B3}"/>
              </a:ext>
            </a:extLst>
          </p:cNvPr>
          <p:cNvGrpSpPr/>
          <p:nvPr/>
        </p:nvGrpSpPr>
        <p:grpSpPr>
          <a:xfrm>
            <a:off x="2028521" y="2571750"/>
            <a:ext cx="3425081" cy="1989161"/>
            <a:chOff x="2028521" y="2571750"/>
            <a:chExt cx="3425081" cy="1989161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A5D50DB-3630-5403-55B3-DE3F6E40B34B}"/>
                </a:ext>
              </a:extLst>
            </p:cNvPr>
            <p:cNvSpPr/>
            <p:nvPr/>
          </p:nvSpPr>
          <p:spPr>
            <a:xfrm>
              <a:off x="3071384" y="2571750"/>
              <a:ext cx="204395" cy="127327"/>
            </a:xfrm>
            <a:prstGeom prst="ellipse">
              <a:avLst/>
            </a:prstGeom>
            <a:solidFill>
              <a:srgbClr val="19A0AF">
                <a:alpha val="70000"/>
              </a:srgbClr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91934D9-0F0A-9F7B-5B46-3262520B0432}"/>
                </a:ext>
              </a:extLst>
            </p:cNvPr>
            <p:cNvSpPr/>
            <p:nvPr/>
          </p:nvSpPr>
          <p:spPr>
            <a:xfrm>
              <a:off x="2028521" y="4422370"/>
              <a:ext cx="204395" cy="138541"/>
            </a:xfrm>
            <a:prstGeom prst="ellipse">
              <a:avLst/>
            </a:prstGeom>
            <a:solidFill>
              <a:srgbClr val="19A0AF">
                <a:alpha val="70000"/>
              </a:srgbClr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3" name="Groep 2">
              <a:extLst>
                <a:ext uri="{FF2B5EF4-FFF2-40B4-BE49-F238E27FC236}">
                  <a16:creationId xmlns:a16="http://schemas.microsoft.com/office/drawing/2014/main" id="{BE9F2E53-53DE-83E6-0DB4-1D9E57FDFDC2}"/>
                </a:ext>
              </a:extLst>
            </p:cNvPr>
            <p:cNvGrpSpPr/>
            <p:nvPr/>
          </p:nvGrpSpPr>
          <p:grpSpPr>
            <a:xfrm>
              <a:off x="2232916" y="2635414"/>
              <a:ext cx="3220686" cy="1856227"/>
              <a:chOff x="2232916" y="2635414"/>
              <a:chExt cx="3220686" cy="1856227"/>
            </a:xfrm>
          </p:grpSpPr>
          <p:cxnSp>
            <p:nvCxnSpPr>
              <p:cNvPr id="16" name="Verbindingslijn: gekromd 15">
                <a:extLst>
                  <a:ext uri="{FF2B5EF4-FFF2-40B4-BE49-F238E27FC236}">
                    <a16:creationId xmlns:a16="http://schemas.microsoft.com/office/drawing/2014/main" id="{2B8EE9AC-6822-9691-F3D9-C81AE9867E50}"/>
                  </a:ext>
                </a:extLst>
              </p:cNvPr>
              <p:cNvCxnSpPr>
                <a:cxnSpLocks/>
                <a:stCxn id="14" idx="6"/>
                <a:endCxn id="17" idx="0"/>
              </p:cNvCxnSpPr>
              <p:nvPr/>
            </p:nvCxnSpPr>
            <p:spPr>
              <a:xfrm>
                <a:off x="3275779" y="2635414"/>
                <a:ext cx="1254083" cy="786066"/>
              </a:xfrm>
              <a:prstGeom prst="curvedConnector2">
                <a:avLst/>
              </a:prstGeom>
              <a:ln>
                <a:solidFill>
                  <a:srgbClr val="2350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D13D854D-7A1F-AC1C-23C4-CC50BAB33B85}"/>
                  </a:ext>
                </a:extLst>
              </p:cNvPr>
              <p:cNvSpPr txBox="1"/>
              <p:nvPr/>
            </p:nvSpPr>
            <p:spPr>
              <a:xfrm>
                <a:off x="3606121" y="3421480"/>
                <a:ext cx="1847481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sz="1400" dirty="0">
                    <a:solidFill>
                      <a:srgbClr val="235056"/>
                    </a:solidFill>
                    <a:latin typeface="+mn-lt"/>
                  </a:rPr>
                  <a:t>Impact elektrificatie =</a:t>
                </a:r>
              </a:p>
              <a:p>
                <a:r>
                  <a:rPr lang="nl-BE" sz="1400" dirty="0">
                    <a:solidFill>
                      <a:srgbClr val="235056"/>
                    </a:solidFill>
                    <a:latin typeface="+mn-lt"/>
                  </a:rPr>
                  <a:t>+ 8.396 </a:t>
                </a:r>
                <a:r>
                  <a:rPr lang="nl-BE" sz="1400" dirty="0" err="1">
                    <a:solidFill>
                      <a:srgbClr val="235056"/>
                    </a:solidFill>
                    <a:latin typeface="+mn-lt"/>
                  </a:rPr>
                  <a:t>GWh</a:t>
                </a:r>
                <a:r>
                  <a:rPr lang="nl-BE" sz="1400" dirty="0">
                    <a:solidFill>
                      <a:srgbClr val="235056"/>
                    </a:solidFill>
                    <a:latin typeface="+mn-lt"/>
                  </a:rPr>
                  <a:t> per jaar</a:t>
                </a:r>
              </a:p>
            </p:txBody>
          </p:sp>
          <p:cxnSp>
            <p:nvCxnSpPr>
              <p:cNvPr id="21" name="Verbindingslijn: gekromd 20">
                <a:extLst>
                  <a:ext uri="{FF2B5EF4-FFF2-40B4-BE49-F238E27FC236}">
                    <a16:creationId xmlns:a16="http://schemas.microsoft.com/office/drawing/2014/main" id="{F2F99AA1-C03A-E1AD-048B-DB50B86335E3}"/>
                  </a:ext>
                </a:extLst>
              </p:cNvPr>
              <p:cNvCxnSpPr>
                <a:cxnSpLocks/>
                <a:stCxn id="15" idx="6"/>
                <a:endCxn id="17" idx="2"/>
              </p:cNvCxnSpPr>
              <p:nvPr/>
            </p:nvCxnSpPr>
            <p:spPr>
              <a:xfrm flipV="1">
                <a:off x="2232916" y="3944700"/>
                <a:ext cx="2296946" cy="546941"/>
              </a:xfrm>
              <a:prstGeom prst="curvedConnector2">
                <a:avLst/>
              </a:prstGeom>
              <a:ln>
                <a:solidFill>
                  <a:srgbClr val="23505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D1826F2D-3DF8-4BBD-DE94-F46F4F40D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85" y="1621803"/>
            <a:ext cx="2150823" cy="93225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BAB132D3-8A85-C72A-327B-670B247DB0AC}"/>
              </a:ext>
            </a:extLst>
          </p:cNvPr>
          <p:cNvSpPr txBox="1"/>
          <p:nvPr/>
        </p:nvSpPr>
        <p:spPr>
          <a:xfrm>
            <a:off x="5993578" y="2635413"/>
            <a:ext cx="22770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00" dirty="0"/>
              <a:t>Warmtepompen per jaar Vlaanderen</a:t>
            </a:r>
            <a:endParaRPr lang="nl-BE" sz="10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F795E30-80BA-BF33-27C2-345553B40850}"/>
              </a:ext>
            </a:extLst>
          </p:cNvPr>
          <p:cNvGrpSpPr/>
          <p:nvPr/>
        </p:nvGrpSpPr>
        <p:grpSpPr>
          <a:xfrm>
            <a:off x="6968411" y="2087932"/>
            <a:ext cx="1847481" cy="2139125"/>
            <a:chOff x="6968411" y="2087932"/>
            <a:chExt cx="1847481" cy="2139125"/>
          </a:xfrm>
        </p:grpSpPr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D8AAA4D3-B6A1-AB6C-E65E-36E7C14453FE}"/>
                </a:ext>
              </a:extLst>
            </p:cNvPr>
            <p:cNvSpPr txBox="1"/>
            <p:nvPr/>
          </p:nvSpPr>
          <p:spPr>
            <a:xfrm>
              <a:off x="6968411" y="3703837"/>
              <a:ext cx="1847481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nl-BE" sz="1400" dirty="0">
                  <a:solidFill>
                    <a:srgbClr val="235056"/>
                  </a:solidFill>
                  <a:latin typeface="+mn-lt"/>
                </a:rPr>
                <a:t>Impact elektrificatie :</a:t>
              </a:r>
            </a:p>
            <a:p>
              <a:r>
                <a:rPr lang="nl-BE" sz="1400" dirty="0">
                  <a:solidFill>
                    <a:srgbClr val="235056"/>
                  </a:solidFill>
                  <a:latin typeface="+mn-lt"/>
                </a:rPr>
                <a:t>+ 2.300 </a:t>
              </a:r>
              <a:r>
                <a:rPr lang="nl-BE" sz="1400" dirty="0" err="1">
                  <a:solidFill>
                    <a:srgbClr val="235056"/>
                  </a:solidFill>
                  <a:latin typeface="+mn-lt"/>
                </a:rPr>
                <a:t>GWh</a:t>
              </a:r>
              <a:r>
                <a:rPr lang="nl-BE" sz="1400" dirty="0">
                  <a:solidFill>
                    <a:srgbClr val="235056"/>
                  </a:solidFill>
                  <a:latin typeface="+mn-lt"/>
                </a:rPr>
                <a:t> per jaar</a:t>
              </a:r>
            </a:p>
          </p:txBody>
        </p:sp>
        <p:cxnSp>
          <p:nvCxnSpPr>
            <p:cNvPr id="30" name="Verbindingslijn: gekromd 29">
              <a:extLst>
                <a:ext uri="{FF2B5EF4-FFF2-40B4-BE49-F238E27FC236}">
                  <a16:creationId xmlns:a16="http://schemas.microsoft.com/office/drawing/2014/main" id="{BED110B1-EB7D-BAE6-4594-6832B298C25F}"/>
                </a:ext>
              </a:extLst>
            </p:cNvPr>
            <p:cNvCxnSpPr>
              <a:cxnSpLocks/>
              <a:stCxn id="24" idx="3"/>
              <a:endCxn id="29" idx="0"/>
            </p:cNvCxnSpPr>
            <p:nvPr/>
          </p:nvCxnSpPr>
          <p:spPr>
            <a:xfrm flipH="1">
              <a:off x="7892152" y="2087932"/>
              <a:ext cx="213156" cy="1615905"/>
            </a:xfrm>
            <a:prstGeom prst="curvedConnector4">
              <a:avLst>
                <a:gd name="adj1" fmla="val -107245"/>
                <a:gd name="adj2" fmla="val 64423"/>
              </a:avLst>
            </a:prstGeom>
            <a:ln>
              <a:solidFill>
                <a:srgbClr val="23505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3EBE9D-4CC5-3D2A-5BF1-FDA5DB594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137" y="1198800"/>
            <a:ext cx="3937861" cy="22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117E2FE9-4410-E6C7-9728-54102F1790DC}"/>
              </a:ext>
            </a:extLst>
          </p:cNvPr>
          <p:cNvSpPr/>
          <p:nvPr/>
        </p:nvSpPr>
        <p:spPr>
          <a:xfrm>
            <a:off x="4836357" y="3973995"/>
            <a:ext cx="4022565" cy="1356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BAC1C1E-C783-8B11-68BC-5FC0021A1000}"/>
              </a:ext>
            </a:extLst>
          </p:cNvPr>
          <p:cNvSpPr/>
          <p:nvPr/>
        </p:nvSpPr>
        <p:spPr>
          <a:xfrm>
            <a:off x="4816886" y="3242253"/>
            <a:ext cx="4093285" cy="1356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4378A32-783C-7C5B-C3DA-F2C2AF7F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Elektrificatie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9476CE3-F84B-96B6-54FB-5B565FD97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98800"/>
            <a:ext cx="3982141" cy="3726000"/>
          </a:xfrm>
        </p:spPr>
        <p:txBody>
          <a:bodyPr>
            <a:normAutofit/>
          </a:bodyPr>
          <a:lstStyle/>
          <a:p>
            <a:r>
              <a:rPr lang="nl-BE" dirty="0"/>
              <a:t>Industrie : toename =&gt; </a:t>
            </a:r>
            <a:r>
              <a:rPr lang="nl-BE" b="1" dirty="0">
                <a:highlight>
                  <a:srgbClr val="FFFF99"/>
                </a:highlight>
              </a:rPr>
              <a:t>+50%</a:t>
            </a:r>
          </a:p>
          <a:p>
            <a:endParaRPr lang="nl-BE" dirty="0"/>
          </a:p>
          <a:p>
            <a:r>
              <a:rPr lang="nl-BE" dirty="0"/>
              <a:t>Industrie + anderen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Bij een volkomen vlak profiel : </a:t>
            </a:r>
          </a:p>
          <a:p>
            <a:pPr marL="0" indent="0">
              <a:buNone/>
            </a:pPr>
            <a:r>
              <a:rPr lang="nl-BE" sz="2400" dirty="0">
                <a:sym typeface="Wingdings" panose="05000000000000000000" pitchFamily="2" charset="2"/>
              </a:rPr>
              <a:t>	</a:t>
            </a:r>
            <a:r>
              <a:rPr lang="nl-BE" sz="2400" b="1" dirty="0">
                <a:sym typeface="Wingdings" panose="05000000000000000000" pitchFamily="2" charset="2"/>
              </a:rPr>
              <a:t>  </a:t>
            </a:r>
            <a:r>
              <a:rPr lang="nl-BE" sz="2400" b="1" dirty="0">
                <a:highlight>
                  <a:srgbClr val="FFFF99"/>
                </a:highlight>
                <a:sym typeface="Wingdings" panose="05000000000000000000" pitchFamily="2" charset="2"/>
              </a:rPr>
              <a:t>+</a:t>
            </a:r>
            <a:r>
              <a:rPr lang="nl-BE" sz="2400" b="1" dirty="0">
                <a:highlight>
                  <a:srgbClr val="FFFF99"/>
                </a:highlight>
              </a:rPr>
              <a:t> 3 GW </a:t>
            </a:r>
            <a:r>
              <a:rPr lang="nl-BE" sz="1200" b="1" dirty="0">
                <a:highlight>
                  <a:srgbClr val="FFFF99"/>
                </a:highlight>
              </a:rPr>
              <a:t>(24/7/365)</a:t>
            </a:r>
            <a:endParaRPr lang="nl-BE" sz="2400" b="1" dirty="0">
              <a:highlight>
                <a:srgbClr val="FFFF99"/>
              </a:highlight>
            </a:endParaRPr>
          </a:p>
          <a:p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2383CD9-954A-5CD1-BD3A-D7999E18F8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Onderzoeksvergelijking</a:t>
            </a:r>
            <a:r>
              <a:rPr lang="nl-BE" dirty="0"/>
              <a:t> :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72B1DC-976B-C124-6E1B-6E895EB9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72BFD-35AA-DCD6-C0B8-E482607F2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C561F0-E694-7EB5-7EF3-53FBE1A3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15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23E1551-AE15-5640-BA84-988B8179E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6" r="25758" b="17411"/>
          <a:stretch/>
        </p:blipFill>
        <p:spPr>
          <a:xfrm>
            <a:off x="457199" y="2303279"/>
            <a:ext cx="3582119" cy="131129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437D25-0F6E-5282-0D8D-E02FC974FE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8" r="6765" b="7866"/>
          <a:stretch/>
        </p:blipFill>
        <p:spPr>
          <a:xfrm>
            <a:off x="4795371" y="1636762"/>
            <a:ext cx="4128097" cy="249417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F4535D82-899E-D5DF-8744-FA8083D2D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305" y="581228"/>
            <a:ext cx="960478" cy="9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E045-F491-5BE0-3B2A-57444435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Zijn we klaar?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4CB1D-040A-4118-ED51-6ECC30B8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0187D-3353-6CFB-F3B1-C5797541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EBB64-96BE-C5A1-A2E8-A601E59E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16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AD9E82CC-F56C-1C3E-C286-8CEBAF38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8800"/>
            <a:ext cx="3580151" cy="3726000"/>
          </a:xfrm>
        </p:spPr>
        <p:txBody>
          <a:bodyPr/>
          <a:lstStyle/>
          <a:p>
            <a:r>
              <a:rPr lang="nl-BE" i="1" dirty="0"/>
              <a:t>“ Schaffen </a:t>
            </a:r>
            <a:r>
              <a:rPr lang="nl-BE" i="1" dirty="0" err="1"/>
              <a:t>wir</a:t>
            </a:r>
            <a:r>
              <a:rPr lang="nl-BE" i="1" dirty="0"/>
              <a:t> das ? “</a:t>
            </a:r>
          </a:p>
          <a:p>
            <a:pPr lvl="3"/>
            <a:endParaRPr lang="nl-BE" dirty="0">
              <a:highlight>
                <a:srgbClr val="FFFF00"/>
              </a:highlight>
            </a:endParaRPr>
          </a:p>
          <a:p>
            <a:r>
              <a:rPr lang="nl-BE" dirty="0"/>
              <a:t>Situering </a:t>
            </a:r>
            <a:r>
              <a:rPr lang="nl-BE" sz="1200" dirty="0"/>
              <a:t>(</a:t>
            </a:r>
            <a:r>
              <a:rPr lang="nl-BE" sz="1200" dirty="0" err="1"/>
              <a:t>cfr</a:t>
            </a:r>
            <a:r>
              <a:rPr lang="nl-BE" sz="1200" dirty="0"/>
              <a:t>. Elia studie –&gt; 2050 )</a:t>
            </a:r>
            <a:endParaRPr lang="nl-BE" dirty="0"/>
          </a:p>
          <a:p>
            <a:pPr lvl="1"/>
            <a:r>
              <a:rPr lang="nl-BE" dirty="0"/>
              <a:t>Elektrificatie </a:t>
            </a:r>
            <a:r>
              <a:rPr lang="nl-BE" dirty="0" err="1"/>
              <a:t>vs</a:t>
            </a:r>
            <a:r>
              <a:rPr lang="nl-BE" dirty="0"/>
              <a:t> molecule </a:t>
            </a:r>
          </a:p>
          <a:p>
            <a:pPr lvl="1"/>
            <a:r>
              <a:rPr lang="nl-BE" dirty="0"/>
              <a:t>meer </a:t>
            </a:r>
            <a:r>
              <a:rPr lang="nl-BE" b="1" u="sng" dirty="0"/>
              <a:t>elektrificatie</a:t>
            </a:r>
            <a:r>
              <a:rPr lang="nl-BE" dirty="0"/>
              <a:t> leidt tot een lager verbruik… </a:t>
            </a:r>
          </a:p>
          <a:p>
            <a:pPr lvl="1"/>
            <a:r>
              <a:rPr lang="nl-BE" dirty="0"/>
              <a:t>…maar vereist meer </a:t>
            </a:r>
            <a:r>
              <a:rPr lang="nl-BE" b="1" u="sng" dirty="0"/>
              <a:t>lokale hernieuwbare productie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4D5D97-CBED-6B99-F2A5-BA05265E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7" y="1333085"/>
            <a:ext cx="4128580" cy="2268010"/>
          </a:xfrm>
          <a:prstGeom prst="rect">
            <a:avLst/>
          </a:prstGeom>
          <a:noFill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F5A206B-CA74-DFC1-DACC-9E98F784062A}"/>
              </a:ext>
            </a:extLst>
          </p:cNvPr>
          <p:cNvSpPr txBox="1"/>
          <p:nvPr/>
        </p:nvSpPr>
        <p:spPr>
          <a:xfrm>
            <a:off x="4755630" y="3656736"/>
            <a:ext cx="37475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Verwachte elektriciteitsvraag en hernieuwbaar potentieel in de EU in 2050 (</a:t>
            </a:r>
            <a:r>
              <a:rPr lang="nl-NL" sz="800" i="1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Bron:Elia</a:t>
            </a:r>
            <a:r>
              <a:rPr lang="nl-NL" sz="800" i="1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)</a:t>
            </a:r>
            <a:endParaRPr lang="nl-BE" sz="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DB8780-3F9A-BB69-D176-CCC6C45C80EA}"/>
              </a:ext>
            </a:extLst>
          </p:cNvPr>
          <p:cNvSpPr txBox="1"/>
          <p:nvPr/>
        </p:nvSpPr>
        <p:spPr>
          <a:xfrm>
            <a:off x="986008" y="4186529"/>
            <a:ext cx="6566221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800" dirty="0">
                <a:solidFill>
                  <a:srgbClr val="235056"/>
                </a:solidFill>
                <a:latin typeface="+mn-lt"/>
              </a:rPr>
              <a:t>Elektrificatie =&gt; efficiënter als keten =&gt; hoe dan ook goede keuze…. </a:t>
            </a:r>
          </a:p>
          <a:p>
            <a:r>
              <a:rPr lang="nl-BE" sz="1800" dirty="0">
                <a:solidFill>
                  <a:srgbClr val="235056"/>
                </a:solidFill>
                <a:latin typeface="+mn-lt"/>
              </a:rPr>
              <a:t>….maar productie moet wel volgen </a:t>
            </a:r>
          </a:p>
        </p:txBody>
      </p:sp>
    </p:spTree>
    <p:extLst>
      <p:ext uri="{BB962C8B-B14F-4D97-AF65-F5344CB8AC3E}">
        <p14:creationId xmlns:p14="http://schemas.microsoft.com/office/powerpoint/2010/main" val="62386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E045-F491-5BE0-3B2A-57444435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Zijn we klaar?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4CB1D-040A-4118-ED51-6ECC30B8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0187D-3353-6CFB-F3B1-C5797541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EBB64-96BE-C5A1-A2E8-A601E59E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17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AD9E82CC-F56C-1C3E-C286-8CEBAF38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8800"/>
            <a:ext cx="5412328" cy="3726000"/>
          </a:xfrm>
        </p:spPr>
        <p:txBody>
          <a:bodyPr/>
          <a:lstStyle/>
          <a:p>
            <a:r>
              <a:rPr lang="nl-BE" dirty="0"/>
              <a:t>Energieproductie </a:t>
            </a:r>
            <a:endParaRPr lang="nl-BE" sz="10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14" name="Pijl: omlaag 13">
            <a:extLst>
              <a:ext uri="{FF2B5EF4-FFF2-40B4-BE49-F238E27FC236}">
                <a16:creationId xmlns:a16="http://schemas.microsoft.com/office/drawing/2014/main" id="{9CB73A54-16EC-CEE9-AA4E-8C33C0CB6CC9}"/>
              </a:ext>
            </a:extLst>
          </p:cNvPr>
          <p:cNvSpPr/>
          <p:nvPr/>
        </p:nvSpPr>
        <p:spPr>
          <a:xfrm>
            <a:off x="1405299" y="2769412"/>
            <a:ext cx="161202" cy="1015702"/>
          </a:xfrm>
          <a:prstGeom prst="downArrow">
            <a:avLst/>
          </a:prstGeom>
          <a:solidFill>
            <a:srgbClr val="19A0AF"/>
          </a:solidFill>
          <a:ln>
            <a:solidFill>
              <a:srgbClr val="235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11202D3-8FA7-BC30-C740-3DE6F3E60904}"/>
              </a:ext>
            </a:extLst>
          </p:cNvPr>
          <p:cNvSpPr txBox="1"/>
          <p:nvPr/>
        </p:nvSpPr>
        <p:spPr>
          <a:xfrm>
            <a:off x="1669970" y="2945089"/>
            <a:ext cx="2849529" cy="5847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235056"/>
                </a:solidFill>
                <a:latin typeface="+mn-lt"/>
                <a:sym typeface="Wingdings" panose="05000000000000000000" pitchFamily="2" charset="2"/>
              </a:rPr>
              <a:t> </a:t>
            </a:r>
            <a:r>
              <a:rPr lang="nl-NL" sz="1600" dirty="0">
                <a:solidFill>
                  <a:srgbClr val="235056"/>
                </a:solidFill>
                <a:latin typeface="+mn-lt"/>
              </a:rPr>
              <a:t>Bijna verdubbelen </a:t>
            </a:r>
            <a:r>
              <a:rPr lang="nl-NL" sz="1600" dirty="0" err="1">
                <a:solidFill>
                  <a:srgbClr val="235056"/>
                </a:solidFill>
                <a:latin typeface="+mn-lt"/>
              </a:rPr>
              <a:t>tov</a:t>
            </a:r>
            <a:r>
              <a:rPr lang="nl-NL" sz="1600" dirty="0">
                <a:solidFill>
                  <a:srgbClr val="235056"/>
                </a:solidFill>
                <a:latin typeface="+mn-lt"/>
              </a:rPr>
              <a:t> 2020</a:t>
            </a:r>
          </a:p>
          <a:p>
            <a:r>
              <a:rPr lang="nl-NL" sz="1600" dirty="0">
                <a:solidFill>
                  <a:srgbClr val="235056"/>
                </a:solidFill>
                <a:latin typeface="+mn-lt"/>
              </a:rPr>
              <a:t>      en er wordt ook ontmanteld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CA70051-50C2-2BA8-98BB-4DB17D655BAD}"/>
              </a:ext>
            </a:extLst>
          </p:cNvPr>
          <p:cNvSpPr txBox="1"/>
          <p:nvPr/>
        </p:nvSpPr>
        <p:spPr>
          <a:xfrm>
            <a:off x="780852" y="4266946"/>
            <a:ext cx="769313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rgbClr val="235056"/>
                </a:solidFill>
                <a:latin typeface="+mn-lt"/>
              </a:rPr>
              <a:t>Er moet nog </a:t>
            </a:r>
            <a:r>
              <a:rPr lang="nl-BE" sz="2000" b="1" dirty="0">
                <a:solidFill>
                  <a:srgbClr val="FF0000"/>
                </a:solidFill>
                <a:latin typeface="+mn-lt"/>
              </a:rPr>
              <a:t>XX</a:t>
            </a:r>
            <a:r>
              <a:rPr lang="nl-BE" sz="2000" b="1" dirty="0">
                <a:solidFill>
                  <a:srgbClr val="235056"/>
                </a:solidFill>
                <a:latin typeface="+mn-lt"/>
              </a:rPr>
              <a:t> GW</a:t>
            </a:r>
            <a:r>
              <a:rPr lang="nl-BE" sz="1600" b="1" dirty="0">
                <a:solidFill>
                  <a:srgbClr val="235056"/>
                </a:solidFill>
                <a:latin typeface="+mn-lt"/>
              </a:rPr>
              <a:t> </a:t>
            </a:r>
            <a:r>
              <a:rPr lang="nl-BE" sz="1600" dirty="0">
                <a:solidFill>
                  <a:srgbClr val="235056"/>
                </a:solidFill>
                <a:latin typeface="+mn-lt"/>
              </a:rPr>
              <a:t>aan elektriciteitsproductiecapaciteit bijkomen boven op vervanging!</a:t>
            </a:r>
          </a:p>
        </p:txBody>
      </p:sp>
      <p:sp>
        <p:nvSpPr>
          <p:cNvPr id="8" name="Tijdelijke aanduiding voor inhoud 11">
            <a:extLst>
              <a:ext uri="{FF2B5EF4-FFF2-40B4-BE49-F238E27FC236}">
                <a16:creationId xmlns:a16="http://schemas.microsoft.com/office/drawing/2014/main" id="{4B8D17EF-07CB-A3FF-C79F-50684321EDC9}"/>
              </a:ext>
            </a:extLst>
          </p:cNvPr>
          <p:cNvSpPr txBox="1">
            <a:spLocks/>
          </p:cNvSpPr>
          <p:nvPr/>
        </p:nvSpPr>
        <p:spPr>
          <a:xfrm>
            <a:off x="457200" y="1174964"/>
            <a:ext cx="5412328" cy="372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505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5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5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35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235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  <a:p>
            <a:r>
              <a:rPr lang="nl-BE" dirty="0"/>
              <a:t>Geïnstalleerde capaciteit</a:t>
            </a:r>
          </a:p>
          <a:p>
            <a:pPr lvl="1"/>
            <a:r>
              <a:rPr lang="nl-BE" dirty="0"/>
              <a:t>2000 : 14,6 GW </a:t>
            </a:r>
            <a:r>
              <a:rPr lang="nl-BE" sz="800" dirty="0"/>
              <a:t>(58% therm. / 41% </a:t>
            </a:r>
            <a:r>
              <a:rPr lang="nl-BE" sz="800" dirty="0" err="1"/>
              <a:t>nucl</a:t>
            </a:r>
            <a:r>
              <a:rPr lang="nl-BE" sz="800" dirty="0"/>
              <a:t>. /1% wind +</a:t>
            </a:r>
            <a:r>
              <a:rPr lang="nl-BE" sz="800" dirty="0" err="1"/>
              <a:t>hydro</a:t>
            </a:r>
            <a:r>
              <a:rPr lang="nl-BE" sz="800" dirty="0"/>
              <a:t>)</a:t>
            </a:r>
          </a:p>
          <a:p>
            <a:pPr lvl="1"/>
            <a:r>
              <a:rPr lang="nl-BE" dirty="0"/>
              <a:t>2020: 20,8 GW</a:t>
            </a:r>
          </a:p>
          <a:p>
            <a:pPr lvl="1"/>
            <a:r>
              <a:rPr lang="nl-BE" dirty="0"/>
              <a:t>2022: 27,9 GW</a:t>
            </a:r>
          </a:p>
          <a:p>
            <a:pPr lvl="1"/>
            <a:endParaRPr lang="nl-BE" sz="800" dirty="0"/>
          </a:p>
          <a:p>
            <a:pPr lvl="1"/>
            <a:endParaRPr lang="nl-BE" sz="1000" dirty="0"/>
          </a:p>
          <a:p>
            <a:pPr lvl="1"/>
            <a:endParaRPr lang="nl-BE" sz="1000" dirty="0"/>
          </a:p>
          <a:p>
            <a:pPr lvl="1"/>
            <a:endParaRPr lang="nl-BE" sz="1000" dirty="0"/>
          </a:p>
          <a:p>
            <a:pPr lvl="1"/>
            <a:endParaRPr lang="nl-BE" dirty="0"/>
          </a:p>
          <a:p>
            <a:pPr lvl="1"/>
            <a:r>
              <a:rPr lang="nl-BE" dirty="0"/>
              <a:t>2030 : </a:t>
            </a:r>
            <a:r>
              <a:rPr lang="nl-BE" sz="2000" b="1" dirty="0">
                <a:solidFill>
                  <a:srgbClr val="FF0000"/>
                </a:solidFill>
              </a:rPr>
              <a:t>????</a:t>
            </a:r>
            <a:r>
              <a:rPr lang="nl-BE" dirty="0"/>
              <a:t> GW</a:t>
            </a:r>
            <a:endParaRPr lang="nl-BE" dirty="0">
              <a:sym typeface="Wingdings" panose="05000000000000000000" pitchFamily="2" charset="2"/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A1F8FE81-4725-42B8-94FC-A90496B01C49}"/>
              </a:ext>
            </a:extLst>
          </p:cNvPr>
          <p:cNvGrpSpPr/>
          <p:nvPr/>
        </p:nvGrpSpPr>
        <p:grpSpPr>
          <a:xfrm>
            <a:off x="4865595" y="525555"/>
            <a:ext cx="4200200" cy="3172782"/>
            <a:chOff x="4865595" y="525555"/>
            <a:chExt cx="4200200" cy="3172782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13316D5C-B394-C6CA-7EE9-875ADCA086B0}"/>
                </a:ext>
              </a:extLst>
            </p:cNvPr>
            <p:cNvGrpSpPr/>
            <p:nvPr/>
          </p:nvGrpSpPr>
          <p:grpSpPr>
            <a:xfrm>
              <a:off x="4927166" y="525555"/>
              <a:ext cx="4077058" cy="2823109"/>
              <a:chOff x="5257894" y="633600"/>
              <a:chExt cx="3585128" cy="2562807"/>
            </a:xfrm>
          </p:grpSpPr>
          <p:pic>
            <p:nvPicPr>
              <p:cNvPr id="30" name="Picture 2" descr="undefined">
                <a:extLst>
                  <a:ext uri="{FF2B5EF4-FFF2-40B4-BE49-F238E27FC236}">
                    <a16:creationId xmlns:a16="http://schemas.microsoft.com/office/drawing/2014/main" id="{7A5FB30E-B2A7-D7B7-3376-313347923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7894" y="633600"/>
                <a:ext cx="3585128" cy="2562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" name="Rechte verbindingslijn met pijl 30">
                <a:extLst>
                  <a:ext uri="{FF2B5EF4-FFF2-40B4-BE49-F238E27FC236}">
                    <a16:creationId xmlns:a16="http://schemas.microsoft.com/office/drawing/2014/main" id="{A299274E-4355-0596-3B0E-B6A4BB989E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4060" y="1842281"/>
                <a:ext cx="580878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EF3FE492-C4FE-2C35-C62B-F66935CE81DF}"/>
                  </a:ext>
                </a:extLst>
              </p:cNvPr>
              <p:cNvSpPr txBox="1"/>
              <p:nvPr/>
            </p:nvSpPr>
            <p:spPr>
              <a:xfrm>
                <a:off x="5989433" y="1908686"/>
                <a:ext cx="10610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1982: 45 </a:t>
                </a:r>
                <a:r>
                  <a:rPr lang="nl-BE" dirty="0" err="1">
                    <a:solidFill>
                      <a:srgbClr val="FF0000"/>
                    </a:solidFill>
                  </a:rPr>
                  <a:t>TWh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Rechte verbindingslijn met pijl 33">
                <a:extLst>
                  <a:ext uri="{FF2B5EF4-FFF2-40B4-BE49-F238E27FC236}">
                    <a16:creationId xmlns:a16="http://schemas.microsoft.com/office/drawing/2014/main" id="{72ECB2D7-AD0F-61C1-ACFF-45FF87D1A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62255" y="1280853"/>
                <a:ext cx="788203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7E34CB1-D0CF-704B-CCF3-A20941FFD11B}"/>
                  </a:ext>
                </a:extLst>
              </p:cNvPr>
              <p:cNvSpPr txBox="1"/>
              <p:nvPr/>
            </p:nvSpPr>
            <p:spPr>
              <a:xfrm>
                <a:off x="6481677" y="990298"/>
                <a:ext cx="100670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2000 79 </a:t>
                </a:r>
                <a:r>
                  <a:rPr lang="nl-BE" dirty="0" err="1">
                    <a:solidFill>
                      <a:srgbClr val="FF0000"/>
                    </a:solidFill>
                  </a:rPr>
                  <a:t>TWh</a:t>
                </a:r>
                <a:endParaRPr lang="nl-BE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8" name="Rechte verbindingslijn met pijl 37">
                <a:extLst>
                  <a:ext uri="{FF2B5EF4-FFF2-40B4-BE49-F238E27FC236}">
                    <a16:creationId xmlns:a16="http://schemas.microsoft.com/office/drawing/2014/main" id="{2EC492F1-50AC-F60A-A795-F9A2CBCC5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6376" y="1280853"/>
                <a:ext cx="0" cy="561428"/>
              </a:xfrm>
              <a:prstGeom prst="straightConnector1">
                <a:avLst/>
              </a:prstGeom>
              <a:ln w="41275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3608D616-78B5-9819-7DC8-55ADE45A1378}"/>
                  </a:ext>
                </a:extLst>
              </p:cNvPr>
              <p:cNvSpPr txBox="1"/>
              <p:nvPr/>
            </p:nvSpPr>
            <p:spPr>
              <a:xfrm>
                <a:off x="6336376" y="1488880"/>
                <a:ext cx="124898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+ 75% in 18 jaar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19479A83-6F25-E4E4-0DAC-AF87D9520EB4}"/>
                  </a:ext>
                </a:extLst>
              </p:cNvPr>
              <p:cNvSpPr txBox="1"/>
              <p:nvPr/>
            </p:nvSpPr>
            <p:spPr>
              <a:xfrm>
                <a:off x="6629400" y="2222216"/>
                <a:ext cx="213371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>
                    <a:solidFill>
                      <a:srgbClr val="FF0000"/>
                    </a:solidFill>
                  </a:rPr>
                  <a:t>Raming Elia tot 2034: 120 </a:t>
                </a:r>
                <a:r>
                  <a:rPr lang="nl-BE" dirty="0" err="1">
                    <a:solidFill>
                      <a:srgbClr val="FF0000"/>
                    </a:solidFill>
                  </a:rPr>
                  <a:t>TWh</a:t>
                </a:r>
                <a:r>
                  <a:rPr lang="nl-BE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nl-BE" dirty="0">
                    <a:solidFill>
                      <a:srgbClr val="FF0000"/>
                    </a:solidFill>
                  </a:rPr>
                  <a:t>+ 40% in 11 jaar. Doenbaar?</a:t>
                </a:r>
              </a:p>
            </p:txBody>
          </p:sp>
        </p:grpSp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1E2A9098-F5EA-7EE3-CFB0-66EE503A301A}"/>
                </a:ext>
              </a:extLst>
            </p:cNvPr>
            <p:cNvSpPr txBox="1"/>
            <p:nvPr/>
          </p:nvSpPr>
          <p:spPr>
            <a:xfrm>
              <a:off x="4865595" y="3352088"/>
              <a:ext cx="420020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600" dirty="0">
                  <a:hlinkClick r:id="rId4"/>
                </a:rPr>
                <a:t>https://nl.wikipedia.org/wiki/Belgische_elektriciteitsvoorziening#/media/Bestand:Electricity_generation_in_Belgium.svg</a:t>
              </a:r>
              <a:endParaRPr lang="nl-BE" sz="600" dirty="0"/>
            </a:p>
            <a:p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5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F1A63C-9146-53B1-9BC8-421F0CD4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we klaar?</a:t>
            </a:r>
            <a:endParaRPr 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23F94BE-67CD-790B-FEAA-1C314A9A3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695" y="1112244"/>
            <a:ext cx="4090212" cy="3726000"/>
          </a:xfrm>
        </p:spPr>
        <p:txBody>
          <a:bodyPr>
            <a:normAutofit/>
          </a:bodyPr>
          <a:lstStyle/>
          <a:p>
            <a:r>
              <a:rPr lang="nl-BE" dirty="0"/>
              <a:t>Transmissie / uitdaging Elia</a:t>
            </a:r>
          </a:p>
          <a:p>
            <a:pPr lvl="1"/>
            <a:r>
              <a:rPr lang="nl-BE" b="1" u="sng" dirty="0"/>
              <a:t>complexer</a:t>
            </a:r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dirty="0"/>
              <a:t>Europese energie markt </a:t>
            </a:r>
          </a:p>
          <a:p>
            <a:pPr lvl="1">
              <a:buNone/>
            </a:pPr>
            <a:r>
              <a:rPr lang="nl-BE" dirty="0"/>
              <a:t>	=&gt; </a:t>
            </a:r>
            <a:r>
              <a:rPr lang="nl-BE" b="1" u="sng" dirty="0">
                <a:highlight>
                  <a:srgbClr val="FFFF99"/>
                </a:highlight>
              </a:rPr>
              <a:t>versterking</a:t>
            </a:r>
            <a:r>
              <a:rPr lang="nl-BE" dirty="0"/>
              <a:t> en uitbreiding net </a:t>
            </a:r>
          </a:p>
          <a:p>
            <a:pPr lvl="1"/>
            <a:endParaRPr lang="nl-BE" dirty="0"/>
          </a:p>
          <a:p>
            <a:pPr marL="715963" lvl="1" indent="-258763">
              <a:tabLst>
                <a:tab pos="715963" algn="l"/>
              </a:tabLst>
            </a:pPr>
            <a:r>
              <a:rPr lang="nl-BE" dirty="0"/>
              <a:t>grotere RES clusters </a:t>
            </a:r>
          </a:p>
          <a:p>
            <a:pPr marL="715963" lvl="1" indent="-258763">
              <a:buNone/>
              <a:tabLst>
                <a:tab pos="715963" algn="l"/>
              </a:tabLst>
            </a:pPr>
            <a:r>
              <a:rPr lang="nl-BE" dirty="0"/>
              <a:t>	=&gt; </a:t>
            </a:r>
            <a:r>
              <a:rPr lang="nl-BE" b="1" u="sng" dirty="0">
                <a:highlight>
                  <a:srgbClr val="FFFF99"/>
                </a:highlight>
              </a:rPr>
              <a:t>versterking</a:t>
            </a:r>
            <a:r>
              <a:rPr lang="nl-BE" dirty="0"/>
              <a:t>  en uitbreiding net</a:t>
            </a:r>
          </a:p>
          <a:p>
            <a:pPr lvl="1"/>
            <a:endParaRPr lang="nl-BE" dirty="0"/>
          </a:p>
          <a:p>
            <a:pPr lvl="1"/>
            <a:r>
              <a:rPr lang="nl-BE" dirty="0"/>
              <a:t>70kV /36kV =&gt; toename =&gt;</a:t>
            </a:r>
          </a:p>
          <a:p>
            <a:pPr marL="715963" lvl="1" indent="-258763">
              <a:buNone/>
            </a:pPr>
            <a:r>
              <a:rPr lang="nl-BE" dirty="0"/>
              <a:t>	vereist </a:t>
            </a:r>
            <a:r>
              <a:rPr lang="nl-BE" b="1" u="sng" dirty="0">
                <a:highlight>
                  <a:srgbClr val="FFFF99"/>
                </a:highlight>
              </a:rPr>
              <a:t>versterking</a:t>
            </a:r>
          </a:p>
          <a:p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FAACABB-AFA1-828B-02DD-CB9BF4EBC7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Distributie / uitdaging </a:t>
            </a:r>
            <a:r>
              <a:rPr lang="nl-BE" dirty="0" err="1"/>
              <a:t>Fluvius</a:t>
            </a:r>
            <a:endParaRPr lang="nl-BE" dirty="0"/>
          </a:p>
          <a:p>
            <a:pPr lvl="1"/>
            <a:r>
              <a:rPr lang="nl-BE" dirty="0"/>
              <a:t>Investeringsplan &amp; scenario’s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marL="1371600" lvl="3" indent="0">
              <a:buNone/>
            </a:pPr>
            <a:endParaRPr lang="nl-BE" dirty="0"/>
          </a:p>
          <a:p>
            <a:pPr lvl="1"/>
            <a:r>
              <a:rPr lang="nl-BE" b="1" dirty="0">
                <a:highlight>
                  <a:srgbClr val="FFFF99"/>
                </a:highlight>
              </a:rPr>
              <a:t>Versterking</a:t>
            </a:r>
            <a:r>
              <a:rPr lang="nl-BE" dirty="0"/>
              <a:t>:</a:t>
            </a:r>
          </a:p>
          <a:p>
            <a:pPr lvl="2"/>
            <a:r>
              <a:rPr lang="nl-BE" dirty="0"/>
              <a:t>10.000 à 20.000 km distributienet</a:t>
            </a:r>
          </a:p>
          <a:p>
            <a:pPr lvl="2"/>
            <a:r>
              <a:rPr lang="nl-BE" dirty="0"/>
              <a:t>10.000 à 20.000 transformatoren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44918-5334-1DAD-5A63-94D9B841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F8D513-97F0-20FD-72C6-00A1D657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24FEB4-BD6F-3AAF-3374-32799211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18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DDE6F1-A306-FD1D-379F-EDA756849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" t="10700" r="7882" b="11646"/>
          <a:stretch/>
        </p:blipFill>
        <p:spPr>
          <a:xfrm>
            <a:off x="4287347" y="1850536"/>
            <a:ext cx="2146425" cy="106065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778EFF-81FA-026B-CB75-AE0BA5DEE4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9" t="14706" r="7824" b="12797"/>
          <a:stretch/>
        </p:blipFill>
        <p:spPr>
          <a:xfrm>
            <a:off x="6629400" y="1850537"/>
            <a:ext cx="2305420" cy="1060651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2D9F472A-B33A-2DA6-7E95-A101404B28A5}"/>
              </a:ext>
            </a:extLst>
          </p:cNvPr>
          <p:cNvSpPr/>
          <p:nvPr/>
        </p:nvSpPr>
        <p:spPr>
          <a:xfrm>
            <a:off x="5086397" y="2446551"/>
            <a:ext cx="204395" cy="273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FC4BC0AB-B74A-79C4-0D08-4158C5DB41B2}"/>
              </a:ext>
            </a:extLst>
          </p:cNvPr>
          <p:cNvSpPr/>
          <p:nvPr/>
        </p:nvSpPr>
        <p:spPr>
          <a:xfrm>
            <a:off x="7502252" y="2451930"/>
            <a:ext cx="120248" cy="211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C5144855-CC0A-AE34-43C6-BA52E2F83ECE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5188595" y="2720536"/>
            <a:ext cx="276290" cy="327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EEB336F3-FFA2-7F24-F24E-48DB0B6A1ACB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7306624" y="2662978"/>
            <a:ext cx="255752" cy="4459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DE97BA1D-C932-301E-FB55-9EBDBE49DE7B}"/>
              </a:ext>
            </a:extLst>
          </p:cNvPr>
          <p:cNvSpPr txBox="1"/>
          <p:nvPr/>
        </p:nvSpPr>
        <p:spPr>
          <a:xfrm>
            <a:off x="3414842" y="4158347"/>
            <a:ext cx="552747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  <a:latin typeface="+mn-lt"/>
              </a:rPr>
              <a:t>Versterking, uitbreiding &amp; vernieuwing !!!</a:t>
            </a:r>
            <a:endParaRPr lang="nl-BE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E045-F491-5BE0-3B2A-57444435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Zijn we klaar?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14CB1D-040A-4118-ED51-6ECC30B8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0187D-3353-6CFB-F3B1-C5797541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EBB64-96BE-C5A1-A2E8-A601E59E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19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AD9E82CC-F56C-1C3E-C286-8CEBAF386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Zéér grote </a:t>
            </a:r>
            <a:r>
              <a:rPr lang="nl-BE" b="1" u="sng" dirty="0">
                <a:highlight>
                  <a:srgbClr val="FFFF99"/>
                </a:highlight>
              </a:rPr>
              <a:t>uitdaging</a:t>
            </a:r>
            <a:r>
              <a:rPr lang="nl-NL" dirty="0"/>
              <a:t>… voor 2030 !</a:t>
            </a:r>
          </a:p>
          <a:p>
            <a:pPr lvl="3"/>
            <a:endParaRPr lang="nl-NL" dirty="0"/>
          </a:p>
          <a:p>
            <a:r>
              <a:rPr lang="nl-NL" dirty="0"/>
              <a:t>Industrie : </a:t>
            </a:r>
            <a:r>
              <a:rPr lang="nl-NL" b="1" u="sng" dirty="0">
                <a:highlight>
                  <a:srgbClr val="FFFF99"/>
                </a:highlight>
              </a:rPr>
              <a:t>ingrijpende</a:t>
            </a:r>
            <a:r>
              <a:rPr lang="nl-NL" dirty="0">
                <a:highlight>
                  <a:srgbClr val="FFFF99"/>
                </a:highlight>
              </a:rPr>
              <a:t> veranderingen </a:t>
            </a:r>
            <a:r>
              <a:rPr lang="nl-NL" dirty="0"/>
              <a:t>(</a:t>
            </a:r>
            <a:r>
              <a:rPr lang="nl-NL" dirty="0" err="1"/>
              <a:t>cfr</a:t>
            </a:r>
            <a:r>
              <a:rPr lang="nl-NL" dirty="0"/>
              <a:t> .ijsberg)</a:t>
            </a:r>
          </a:p>
          <a:p>
            <a:pPr lvl="4"/>
            <a:endParaRPr lang="nl-NL" dirty="0"/>
          </a:p>
          <a:p>
            <a:r>
              <a:rPr lang="nl-NL" dirty="0"/>
              <a:t>Elektriciteitsverbruik industrie: </a:t>
            </a:r>
            <a:r>
              <a:rPr lang="nl-NL" b="1" u="sng" dirty="0">
                <a:highlight>
                  <a:srgbClr val="FFFF99"/>
                </a:highlight>
              </a:rPr>
              <a:t>+50% </a:t>
            </a:r>
            <a:r>
              <a:rPr lang="nl-NL" dirty="0"/>
              <a:t>tegen 2030 </a:t>
            </a:r>
          </a:p>
          <a:p>
            <a:pPr lvl="4"/>
            <a:endParaRPr lang="nl-NL" dirty="0"/>
          </a:p>
          <a:p>
            <a:r>
              <a:rPr lang="nl-NL" dirty="0"/>
              <a:t>Industrie + transport + gebouwen: </a:t>
            </a:r>
            <a:r>
              <a:rPr lang="nl-NL" b="1" u="sng" dirty="0">
                <a:highlight>
                  <a:srgbClr val="FFFF99"/>
                </a:highlight>
              </a:rPr>
              <a:t>+3GW </a:t>
            </a:r>
            <a:r>
              <a:rPr lang="nl-NL" dirty="0"/>
              <a:t>(24/7/365) tegen 2030</a:t>
            </a:r>
          </a:p>
          <a:p>
            <a:pPr lvl="4"/>
            <a:endParaRPr lang="nl-NL" dirty="0"/>
          </a:p>
          <a:p>
            <a:r>
              <a:rPr lang="nl-NL" dirty="0"/>
              <a:t>E-Productie capaciteit : toename tot 38 GW nog </a:t>
            </a:r>
            <a:r>
              <a:rPr lang="nl-NL" u="sng" dirty="0">
                <a:highlight>
                  <a:srgbClr val="FFFF99"/>
                </a:highlight>
              </a:rPr>
              <a:t>10 GW te bouwen </a:t>
            </a:r>
            <a:r>
              <a:rPr lang="nl-NL" dirty="0"/>
              <a:t>boven op vervanging</a:t>
            </a:r>
          </a:p>
          <a:p>
            <a:pPr marL="1371600" lvl="3" indent="0">
              <a:buNone/>
            </a:pPr>
            <a:endParaRPr lang="nl-NL" dirty="0"/>
          </a:p>
          <a:p>
            <a:r>
              <a:rPr lang="nl-NL" b="1" dirty="0"/>
              <a:t>Netten</a:t>
            </a:r>
            <a:r>
              <a:rPr lang="nl-NL" dirty="0"/>
              <a:t> op alle niveaus </a:t>
            </a:r>
            <a:r>
              <a:rPr lang="nl-NL" b="1" u="sng" dirty="0">
                <a:highlight>
                  <a:srgbClr val="FFFF99"/>
                </a:highlight>
              </a:rPr>
              <a:t>versterken</a:t>
            </a:r>
            <a:r>
              <a:rPr lang="nl-NL" dirty="0"/>
              <a:t> &amp; vernieuwen</a:t>
            </a:r>
          </a:p>
          <a:p>
            <a:pPr marL="0" indent="0">
              <a:buNone/>
            </a:pPr>
            <a:endParaRPr lang="nl-BE" dirty="0"/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9327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6C68E8-358A-5476-1430-B0FF0C07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 visietekst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F6C02FE-23B1-1596-48D8-DD30072AB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8" y="1198800"/>
            <a:ext cx="4442909" cy="372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Impact Elektrificatie</a:t>
            </a:r>
          </a:p>
          <a:p>
            <a:pPr marL="457200" lvl="1" indent="0">
              <a:buNone/>
            </a:pPr>
            <a:r>
              <a:rPr lang="nl-BE" dirty="0"/>
              <a:t>Industrie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+ Transport &amp; gebouwen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B67CA-F3D5-A866-7C20-2EC656CC7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FD1699-B343-9729-6B4B-0214E8F3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0C395A-F276-AACC-4994-01A32D58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2</a:t>
            </a:fld>
            <a:endParaRPr lang="nl-BE"/>
          </a:p>
        </p:txBody>
      </p:sp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98EAC281-7A8B-1536-37D7-710F657DA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9" b="9193"/>
          <a:stretch/>
        </p:blipFill>
        <p:spPr>
          <a:xfrm>
            <a:off x="718395" y="2028222"/>
            <a:ext cx="1126822" cy="886451"/>
          </a:xfrm>
          <a:prstGeom prst="rect">
            <a:avLst/>
          </a:prstGeom>
        </p:spPr>
      </p:pic>
      <p:pic>
        <p:nvPicPr>
          <p:cNvPr id="11" name="Picture 2" descr="Co2-beelden | Gratis vectoren, stockfoto's &amp; PSD's">
            <a:extLst>
              <a:ext uri="{FF2B5EF4-FFF2-40B4-BE49-F238E27FC236}">
                <a16:creationId xmlns:a16="http://schemas.microsoft.com/office/drawing/2014/main" id="{4E6D15C8-2512-43F2-5E20-5A5AD4E7A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17391" r="12461" b="9100"/>
          <a:stretch/>
        </p:blipFill>
        <p:spPr bwMode="auto">
          <a:xfrm>
            <a:off x="2083924" y="2051006"/>
            <a:ext cx="1077520" cy="9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E7C9C520-8AE4-3344-6374-3E5EE23AF45D}"/>
              </a:ext>
            </a:extLst>
          </p:cNvPr>
          <p:cNvSpPr/>
          <p:nvPr/>
        </p:nvSpPr>
        <p:spPr>
          <a:xfrm>
            <a:off x="3239077" y="2221681"/>
            <a:ext cx="1312798" cy="6015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2030</a:t>
            </a:r>
          </a:p>
        </p:txBody>
      </p:sp>
      <p:sp>
        <p:nvSpPr>
          <p:cNvPr id="29" name="Pijl: rechts 28">
            <a:extLst>
              <a:ext uri="{FF2B5EF4-FFF2-40B4-BE49-F238E27FC236}">
                <a16:creationId xmlns:a16="http://schemas.microsoft.com/office/drawing/2014/main" id="{4E134AE1-4DEE-2E42-24A1-0ACA5F913993}"/>
              </a:ext>
            </a:extLst>
          </p:cNvPr>
          <p:cNvSpPr/>
          <p:nvPr/>
        </p:nvSpPr>
        <p:spPr>
          <a:xfrm>
            <a:off x="1242069" y="2940479"/>
            <a:ext cx="3169574" cy="66840"/>
          </a:xfrm>
          <a:prstGeom prst="rightArrow">
            <a:avLst/>
          </a:prstGeom>
          <a:solidFill>
            <a:srgbClr val="19A0AF"/>
          </a:solidFill>
          <a:ln>
            <a:solidFill>
              <a:srgbClr val="235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2E67A54-4469-CB4E-A2D8-A36B22AFD93E}"/>
              </a:ext>
            </a:extLst>
          </p:cNvPr>
          <p:cNvSpPr txBox="1"/>
          <p:nvPr/>
        </p:nvSpPr>
        <p:spPr>
          <a:xfrm>
            <a:off x="1261069" y="3124616"/>
            <a:ext cx="3020369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Waarom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focus op 2030 ?</a:t>
            </a:r>
            <a:endParaRPr lang="nl-BE" sz="20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85CDEBE7-C1AC-5422-95D2-4DDD0D056CD3}"/>
              </a:ext>
            </a:extLst>
          </p:cNvPr>
          <p:cNvGrpSpPr/>
          <p:nvPr/>
        </p:nvGrpSpPr>
        <p:grpSpPr>
          <a:xfrm>
            <a:off x="5256005" y="1263349"/>
            <a:ext cx="3554508" cy="3502292"/>
            <a:chOff x="5256005" y="1263349"/>
            <a:chExt cx="3554508" cy="3502292"/>
          </a:xfrm>
        </p:grpSpPr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8582D47D-11B8-2252-B586-A13D706F883D}"/>
                </a:ext>
              </a:extLst>
            </p:cNvPr>
            <p:cNvSpPr txBox="1"/>
            <p:nvPr/>
          </p:nvSpPr>
          <p:spPr>
            <a:xfrm>
              <a:off x="6555440" y="1345395"/>
              <a:ext cx="867545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3505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BE" sz="1200" dirty="0">
                  <a:solidFill>
                    <a:srgbClr val="235056"/>
                  </a:solidFill>
                  <a:latin typeface="+mn-lt"/>
                </a:rPr>
                <a:t>Eisenkader</a:t>
              </a:r>
            </a:p>
          </p:txBody>
        </p:sp>
        <p:sp>
          <p:nvSpPr>
            <p:cNvPr id="14" name="Pijl: omlaag 13">
              <a:extLst>
                <a:ext uri="{FF2B5EF4-FFF2-40B4-BE49-F238E27FC236}">
                  <a16:creationId xmlns:a16="http://schemas.microsoft.com/office/drawing/2014/main" id="{7D616DB5-26B7-94F5-6BC8-6871F6CDCA0E}"/>
                </a:ext>
              </a:extLst>
            </p:cNvPr>
            <p:cNvSpPr/>
            <p:nvPr/>
          </p:nvSpPr>
          <p:spPr>
            <a:xfrm>
              <a:off x="6908611" y="1691106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B43FA2F-611E-8BB9-CBB5-44EAD453DE27}"/>
                </a:ext>
              </a:extLst>
            </p:cNvPr>
            <p:cNvSpPr txBox="1"/>
            <p:nvPr/>
          </p:nvSpPr>
          <p:spPr>
            <a:xfrm>
              <a:off x="5959123" y="1975619"/>
              <a:ext cx="2060179" cy="2769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3505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BE" sz="1200" dirty="0">
                  <a:solidFill>
                    <a:srgbClr val="235056"/>
                  </a:solidFill>
                  <a:latin typeface="+mn-lt"/>
                </a:rPr>
                <a:t>“simpele lineaire doelstelling”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53B6180-964A-3E37-0D6A-722873080518}"/>
                </a:ext>
              </a:extLst>
            </p:cNvPr>
            <p:cNvSpPr txBox="1"/>
            <p:nvPr/>
          </p:nvSpPr>
          <p:spPr>
            <a:xfrm>
              <a:off x="5360349" y="2651686"/>
              <a:ext cx="1181734" cy="5539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3505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Grote 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energie-intensieve 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bedrijven</a:t>
              </a: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D9D5DCBB-1801-EC1B-68AA-374F0D9E1A57}"/>
                </a:ext>
              </a:extLst>
            </p:cNvPr>
            <p:cNvSpPr txBox="1"/>
            <p:nvPr/>
          </p:nvSpPr>
          <p:spPr>
            <a:xfrm>
              <a:off x="7495230" y="2574742"/>
              <a:ext cx="1181734" cy="70788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35056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Middelgrote 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en kleinere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energie-intensieve 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bedrijven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7D02481F-14B5-AC02-2A00-EB6F8EDEED7B}"/>
                </a:ext>
              </a:extLst>
            </p:cNvPr>
            <p:cNvSpPr txBox="1"/>
            <p:nvPr/>
          </p:nvSpPr>
          <p:spPr>
            <a:xfrm>
              <a:off x="6542083" y="3573487"/>
              <a:ext cx="894258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23505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Transport</a:t>
              </a:r>
            </a:p>
            <a:p>
              <a:pPr algn="ctr"/>
              <a:r>
                <a:rPr lang="nl-BE" sz="1000" dirty="0">
                  <a:solidFill>
                    <a:srgbClr val="235056"/>
                  </a:solidFill>
                  <a:latin typeface="+mn-lt"/>
                </a:rPr>
                <a:t>Gebouwen</a:t>
              </a:r>
            </a:p>
          </p:txBody>
        </p:sp>
        <p:sp>
          <p:nvSpPr>
            <p:cNvPr id="19" name="Plusteken 18">
              <a:extLst>
                <a:ext uri="{FF2B5EF4-FFF2-40B4-BE49-F238E27FC236}">
                  <a16:creationId xmlns:a16="http://schemas.microsoft.com/office/drawing/2014/main" id="{16603CC2-75CB-CB03-D641-759FD30CE7F9}"/>
                </a:ext>
              </a:extLst>
            </p:cNvPr>
            <p:cNvSpPr/>
            <p:nvPr/>
          </p:nvSpPr>
          <p:spPr>
            <a:xfrm>
              <a:off x="6458580" y="3663632"/>
              <a:ext cx="274868" cy="228247"/>
            </a:xfrm>
            <a:prstGeom prst="mathPlus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EA48B17-94F4-053E-3D43-6DF48E07C9BF}"/>
                </a:ext>
              </a:extLst>
            </p:cNvPr>
            <p:cNvSpPr txBox="1"/>
            <p:nvPr/>
          </p:nvSpPr>
          <p:spPr>
            <a:xfrm>
              <a:off x="6072134" y="4354650"/>
              <a:ext cx="1834156" cy="276999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23505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BE" sz="1200" dirty="0">
                  <a:solidFill>
                    <a:srgbClr val="235056"/>
                  </a:solidFill>
                  <a:latin typeface="+mn-lt"/>
                </a:rPr>
                <a:t>Resulterende Elektrificatie</a:t>
              </a:r>
            </a:p>
          </p:txBody>
        </p:sp>
        <p:sp>
          <p:nvSpPr>
            <p:cNvPr id="21" name="Pijl: omlaag 20">
              <a:extLst>
                <a:ext uri="{FF2B5EF4-FFF2-40B4-BE49-F238E27FC236}">
                  <a16:creationId xmlns:a16="http://schemas.microsoft.com/office/drawing/2014/main" id="{AEE666BC-CD04-20E5-510C-59DEFEE63EFD}"/>
                </a:ext>
              </a:extLst>
            </p:cNvPr>
            <p:cNvSpPr/>
            <p:nvPr/>
          </p:nvSpPr>
          <p:spPr>
            <a:xfrm rot="2837823">
              <a:off x="6493476" y="2305123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Pijl: omlaag 21">
              <a:extLst>
                <a:ext uri="{FF2B5EF4-FFF2-40B4-BE49-F238E27FC236}">
                  <a16:creationId xmlns:a16="http://schemas.microsoft.com/office/drawing/2014/main" id="{2AB58015-8AD8-606A-2F7E-5CF1B19CD5C0}"/>
                </a:ext>
              </a:extLst>
            </p:cNvPr>
            <p:cNvSpPr/>
            <p:nvPr/>
          </p:nvSpPr>
          <p:spPr>
            <a:xfrm rot="18762177" flipH="1">
              <a:off x="7355740" y="2300706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Pijl: omlaag 22">
              <a:extLst>
                <a:ext uri="{FF2B5EF4-FFF2-40B4-BE49-F238E27FC236}">
                  <a16:creationId xmlns:a16="http://schemas.microsoft.com/office/drawing/2014/main" id="{5A71E6AC-594C-58A5-00EF-786EC503BDF1}"/>
                </a:ext>
              </a:extLst>
            </p:cNvPr>
            <p:cNvSpPr/>
            <p:nvPr/>
          </p:nvSpPr>
          <p:spPr>
            <a:xfrm rot="2837823">
              <a:off x="7335602" y="3331401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Pijl: omlaag 23">
              <a:extLst>
                <a:ext uri="{FF2B5EF4-FFF2-40B4-BE49-F238E27FC236}">
                  <a16:creationId xmlns:a16="http://schemas.microsoft.com/office/drawing/2014/main" id="{755388CC-E8F4-A832-A0F1-82BF0A6B8AC8}"/>
                </a:ext>
              </a:extLst>
            </p:cNvPr>
            <p:cNvSpPr/>
            <p:nvPr/>
          </p:nvSpPr>
          <p:spPr>
            <a:xfrm rot="18762177" flipH="1">
              <a:off x="6487053" y="3347658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Pijl: omlaag 24">
              <a:extLst>
                <a:ext uri="{FF2B5EF4-FFF2-40B4-BE49-F238E27FC236}">
                  <a16:creationId xmlns:a16="http://schemas.microsoft.com/office/drawing/2014/main" id="{8B5EEEA8-07EA-3F5A-265A-89C1637950B1}"/>
                </a:ext>
              </a:extLst>
            </p:cNvPr>
            <p:cNvSpPr/>
            <p:nvPr/>
          </p:nvSpPr>
          <p:spPr>
            <a:xfrm>
              <a:off x="6908611" y="4065555"/>
              <a:ext cx="161202" cy="225263"/>
            </a:xfrm>
            <a:prstGeom prst="downArrow">
              <a:avLst/>
            </a:prstGeom>
            <a:solidFill>
              <a:srgbClr val="19A0AF"/>
            </a:solidFill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43F543E8-184E-9D56-2C46-D98AC22A4158}"/>
                </a:ext>
              </a:extLst>
            </p:cNvPr>
            <p:cNvSpPr/>
            <p:nvPr/>
          </p:nvSpPr>
          <p:spPr>
            <a:xfrm>
              <a:off x="5256005" y="1263349"/>
              <a:ext cx="3554508" cy="3502292"/>
            </a:xfrm>
            <a:prstGeom prst="rect">
              <a:avLst/>
            </a:prstGeom>
            <a:noFill/>
            <a:ln>
              <a:solidFill>
                <a:srgbClr val="2350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97AFCE3B-F3D3-EA93-5896-182B396C3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95230" y="1339842"/>
              <a:ext cx="415660" cy="276999"/>
            </a:xfrm>
            <a:prstGeom prst="rect">
              <a:avLst/>
            </a:prstGeom>
          </p:spPr>
        </p:pic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95080B71-27D9-5ED9-D6EA-9AD84E77BA02}"/>
                </a:ext>
              </a:extLst>
            </p:cNvPr>
            <p:cNvSpPr txBox="1"/>
            <p:nvPr/>
          </p:nvSpPr>
          <p:spPr>
            <a:xfrm>
              <a:off x="5291311" y="3196275"/>
              <a:ext cx="780823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800" dirty="0">
                  <a:solidFill>
                    <a:srgbClr val="235056"/>
                  </a:solidFill>
                  <a:latin typeface="+mn-lt"/>
                </a:rPr>
                <a:t>CO</a:t>
              </a:r>
              <a:r>
                <a:rPr lang="nl-BE" sz="800" baseline="-25000" dirty="0">
                  <a:solidFill>
                    <a:srgbClr val="235056"/>
                  </a:solidFill>
                  <a:latin typeface="+mn-lt"/>
                </a:rPr>
                <a:t>2</a:t>
              </a:r>
              <a:r>
                <a:rPr lang="nl-BE" sz="800" dirty="0">
                  <a:solidFill>
                    <a:srgbClr val="235056"/>
                  </a:solidFill>
                  <a:latin typeface="+mn-lt"/>
                </a:rPr>
                <a:t>-projecten</a:t>
              </a:r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7C7F1146-32C4-3E7B-A9F8-22BC8F0472DF}"/>
                </a:ext>
              </a:extLst>
            </p:cNvPr>
            <p:cNvSpPr txBox="1"/>
            <p:nvPr/>
          </p:nvSpPr>
          <p:spPr>
            <a:xfrm>
              <a:off x="7671931" y="3270370"/>
              <a:ext cx="1071808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800" dirty="0">
                  <a:solidFill>
                    <a:srgbClr val="235056"/>
                  </a:solidFill>
                  <a:latin typeface="+mn-lt"/>
                </a:rPr>
                <a:t>Warmtehuishouding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1C6AC828-0DFF-E8E3-0DDD-E0B84AEFFFCB}"/>
                </a:ext>
              </a:extLst>
            </p:cNvPr>
            <p:cNvSpPr txBox="1"/>
            <p:nvPr/>
          </p:nvSpPr>
          <p:spPr>
            <a:xfrm rot="20366097">
              <a:off x="5865537" y="1316666"/>
              <a:ext cx="78082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BE" sz="1600" dirty="0">
                  <a:solidFill>
                    <a:srgbClr val="235056"/>
                  </a:solidFill>
                  <a:highlight>
                    <a:srgbClr val="FFFF99"/>
                  </a:highlight>
                  <a:latin typeface="+mn-lt"/>
                </a:rPr>
                <a:t>Start</a:t>
              </a:r>
            </a:p>
          </p:txBody>
        </p: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1F035E7F-EEE4-4DF7-8AF6-6C0CA71CB104}"/>
              </a:ext>
            </a:extLst>
          </p:cNvPr>
          <p:cNvSpPr txBox="1"/>
          <p:nvPr/>
        </p:nvSpPr>
        <p:spPr>
          <a:xfrm rot="20247276">
            <a:off x="2348088" y="4090763"/>
            <a:ext cx="2590101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Gr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oooo</a:t>
            </a:r>
            <a:r>
              <a:rPr 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rgbClr val="404040"/>
                </a:solidFill>
                <a:latin typeface="arial" panose="020B0604020202020204" pitchFamily="34" charset="0"/>
              </a:rPr>
              <a:t>uitdaging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 !</a:t>
            </a:r>
            <a:endParaRPr lang="nl-BE" sz="20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7B34A-9B8E-7306-6391-09F4E287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C5D983-BC52-C8B3-441F-83FB24996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0" lvl="3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Zorg voor een werkbaar </a:t>
            </a:r>
            <a:r>
              <a:rPr lang="nl-NL" b="1" u="sng" dirty="0"/>
              <a:t>investeringskader</a:t>
            </a:r>
            <a:r>
              <a:rPr lang="nl-NL" dirty="0"/>
              <a:t>, of er komen geen investeringen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Integreer meer bestaande technologieën en </a:t>
            </a:r>
            <a:r>
              <a:rPr lang="nl-NL" b="1" u="sng" dirty="0"/>
              <a:t>stimuleer ontwikkeling </a:t>
            </a:r>
            <a:r>
              <a:rPr lang="nl-NL" dirty="0"/>
              <a:t>van nieuwe technologieën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Zorg voor </a:t>
            </a:r>
            <a:r>
              <a:rPr lang="nl-NL" b="1" u="sng" dirty="0"/>
              <a:t>leveringszekerheid</a:t>
            </a:r>
            <a:r>
              <a:rPr lang="nl-NL" dirty="0"/>
              <a:t>: voldoende elektriciteitsproductie en netwerkinfrastructuur</a:t>
            </a:r>
          </a:p>
          <a:p>
            <a:pPr marL="342900" indent="-342900">
              <a:buFont typeface="+mj-lt"/>
              <a:buAutoNum type="arabicPeriod"/>
            </a:pPr>
            <a:r>
              <a:rPr lang="nl-NL" b="1" u="sng" dirty="0"/>
              <a:t>Ontwikkel CO</a:t>
            </a:r>
            <a:r>
              <a:rPr lang="nl-NL" b="1" u="sng" baseline="-25000" dirty="0"/>
              <a:t>2</a:t>
            </a:r>
            <a:r>
              <a:rPr lang="nl-NL" b="1" u="sng" dirty="0"/>
              <a:t> </a:t>
            </a:r>
            <a:r>
              <a:rPr lang="nl-NL" dirty="0"/>
              <a:t>netwerken en </a:t>
            </a:r>
            <a:r>
              <a:rPr lang="nl-NL" b="1" u="sng" dirty="0"/>
              <a:t>CCS</a:t>
            </a:r>
            <a:r>
              <a:rPr lang="nl-NL" dirty="0"/>
              <a:t>/CCU projecten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Investeer in </a:t>
            </a:r>
            <a:r>
              <a:rPr lang="nl-NL" b="1" u="sng" dirty="0"/>
              <a:t>onderzoek, opleiding </a:t>
            </a:r>
            <a:r>
              <a:rPr lang="nl-NL" dirty="0"/>
              <a:t>en stimulering voor meer technische </a:t>
            </a:r>
            <a:r>
              <a:rPr lang="nl-NL" b="1" u="sng" dirty="0"/>
              <a:t>arbeidskrachten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17423-1B12-7E79-C290-1B26B4ED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E6CAA7-4D69-0892-7B07-DBA8CA70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325D6-CE5C-893A-46DE-8EAF723C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975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A73AD-5C10-9063-E1A8-CBDB8778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 voor het debat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5EDEB8-0F18-14A1-EFE1-AE20D51A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… als ingenieurs … </a:t>
            </a:r>
            <a:r>
              <a:rPr lang="nl-BE" i="1" dirty="0"/>
              <a:t>“</a:t>
            </a:r>
            <a:r>
              <a:rPr lang="nl-BE" i="1" dirty="0" err="1"/>
              <a:t>Wir</a:t>
            </a:r>
            <a:r>
              <a:rPr lang="nl-BE" i="1" dirty="0"/>
              <a:t> schaffen das”…  </a:t>
            </a:r>
            <a:r>
              <a:rPr lang="nl-BE" dirty="0"/>
              <a:t>maar een heel grote uitdaging tegen 2030 !</a:t>
            </a:r>
          </a:p>
          <a:p>
            <a:r>
              <a:rPr lang="nl-BE" dirty="0"/>
              <a:t>Vragen :</a:t>
            </a:r>
          </a:p>
          <a:p>
            <a:pPr lvl="1"/>
            <a:r>
              <a:rPr lang="nl-BE" dirty="0"/>
              <a:t>Financiële middelen ? </a:t>
            </a:r>
            <a:r>
              <a:rPr lang="nl-BE" sz="1000" dirty="0"/>
              <a:t>(evident)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8C5117-ABB7-019C-ED65-A0F3F682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1DCCE-71AF-35D3-E8F4-FF04AA29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EE56A4-A92E-BD54-7DB8-1F9FD80B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21</a:t>
            </a:fld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D7181B3-6EC1-0463-969D-242F218E186A}"/>
              </a:ext>
            </a:extLst>
          </p:cNvPr>
          <p:cNvSpPr txBox="1"/>
          <p:nvPr/>
        </p:nvSpPr>
        <p:spPr>
          <a:xfrm>
            <a:off x="900952" y="2277211"/>
            <a:ext cx="237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FF0000"/>
                </a:solidFill>
                <a:highlight>
                  <a:srgbClr val="FFFF99"/>
                </a:highlight>
              </a:rPr>
              <a:t> WAAR ?</a:t>
            </a:r>
            <a:endParaRPr lang="nl-BE" sz="30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BA15DDB-7F48-9DB8-3919-9E575A147C50}"/>
              </a:ext>
            </a:extLst>
          </p:cNvPr>
          <p:cNvSpPr txBox="1"/>
          <p:nvPr/>
        </p:nvSpPr>
        <p:spPr>
          <a:xfrm>
            <a:off x="900952" y="2986718"/>
            <a:ext cx="30739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FF0000"/>
                </a:solidFill>
                <a:highlight>
                  <a:srgbClr val="FFFF99"/>
                </a:highlight>
              </a:rPr>
              <a:t> WANNEER ?</a:t>
            </a:r>
            <a:endParaRPr lang="nl-BE" sz="3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0C71D85-C7A2-A282-68F4-52B7B8F484BD}"/>
              </a:ext>
            </a:extLst>
          </p:cNvPr>
          <p:cNvSpPr txBox="1"/>
          <p:nvPr/>
        </p:nvSpPr>
        <p:spPr>
          <a:xfrm>
            <a:off x="900952" y="3696225"/>
            <a:ext cx="2374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FF0000"/>
                </a:solidFill>
                <a:highlight>
                  <a:srgbClr val="FFFF99"/>
                </a:highlight>
              </a:rPr>
              <a:t> WIE ?</a:t>
            </a:r>
            <a:endParaRPr lang="nl-BE" sz="3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8D79E84-74AE-EA10-ECA1-81A3FDF9287F}"/>
              </a:ext>
            </a:extLst>
          </p:cNvPr>
          <p:cNvSpPr txBox="1"/>
          <p:nvPr/>
        </p:nvSpPr>
        <p:spPr>
          <a:xfrm>
            <a:off x="4491318" y="2498904"/>
            <a:ext cx="2735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 err="1">
                <a:solidFill>
                  <a:srgbClr val="235056"/>
                </a:solidFill>
                <a:latin typeface="+mn-lt"/>
              </a:rPr>
              <a:t>Nimby</a:t>
            </a:r>
            <a:r>
              <a:rPr lang="nl-BE" sz="1600" dirty="0">
                <a:solidFill>
                  <a:srgbClr val="235056"/>
                </a:solidFill>
                <a:latin typeface="+mn-lt"/>
              </a:rPr>
              <a:t> (</a:t>
            </a:r>
            <a:r>
              <a:rPr lang="nl-BE" sz="1600" dirty="0" err="1">
                <a:solidFill>
                  <a:srgbClr val="235056"/>
                </a:solidFill>
                <a:latin typeface="+mn-lt"/>
              </a:rPr>
              <a:t>cfr</a:t>
            </a:r>
            <a:r>
              <a:rPr lang="nl-BE" sz="1600" dirty="0">
                <a:solidFill>
                  <a:srgbClr val="235056"/>
                </a:solidFill>
                <a:latin typeface="+mn-lt"/>
              </a:rPr>
              <a:t>. </a:t>
            </a:r>
            <a:r>
              <a:rPr lang="nl-BE" sz="1600" dirty="0" err="1">
                <a:solidFill>
                  <a:srgbClr val="235056"/>
                </a:solidFill>
                <a:latin typeface="+mn-lt"/>
              </a:rPr>
              <a:t>Ventilus</a:t>
            </a:r>
            <a:r>
              <a:rPr lang="nl-BE" sz="1600" dirty="0">
                <a:solidFill>
                  <a:srgbClr val="235056"/>
                </a:solidFill>
                <a:latin typeface="+mn-lt"/>
              </a:rPr>
              <a:t>) / </a:t>
            </a:r>
          </a:p>
          <a:p>
            <a:r>
              <a:rPr lang="nl-BE" sz="1600" dirty="0">
                <a:solidFill>
                  <a:srgbClr val="235056"/>
                </a:solidFill>
                <a:latin typeface="+mn-lt"/>
              </a:rPr>
              <a:t>Vergunningen (</a:t>
            </a:r>
            <a:r>
              <a:rPr lang="nl-BE" sz="1600" dirty="0" err="1">
                <a:solidFill>
                  <a:srgbClr val="235056"/>
                </a:solidFill>
                <a:latin typeface="+mn-lt"/>
              </a:rPr>
              <a:t>cfr</a:t>
            </a:r>
            <a:r>
              <a:rPr lang="nl-BE" sz="1600" dirty="0">
                <a:solidFill>
                  <a:srgbClr val="235056"/>
                </a:solidFill>
                <a:latin typeface="+mn-lt"/>
              </a:rPr>
              <a:t>. stikstof) / </a:t>
            </a:r>
          </a:p>
          <a:p>
            <a:r>
              <a:rPr lang="nl-BE" sz="1600" dirty="0">
                <a:solidFill>
                  <a:srgbClr val="235056"/>
                </a:solidFill>
                <a:latin typeface="+mn-lt"/>
              </a:rPr>
              <a:t>Regelgeving / procedures</a:t>
            </a:r>
          </a:p>
        </p:txBody>
      </p:sp>
      <p:sp>
        <p:nvSpPr>
          <p:cNvPr id="13" name="Rechteraccolade 12">
            <a:extLst>
              <a:ext uri="{FF2B5EF4-FFF2-40B4-BE49-F238E27FC236}">
                <a16:creationId xmlns:a16="http://schemas.microsoft.com/office/drawing/2014/main" id="{6EF0BC53-168A-FE0C-89F5-0740C1D44CD8}"/>
              </a:ext>
            </a:extLst>
          </p:cNvPr>
          <p:cNvSpPr/>
          <p:nvPr/>
        </p:nvSpPr>
        <p:spPr>
          <a:xfrm>
            <a:off x="3792071" y="2334409"/>
            <a:ext cx="473336" cy="1206307"/>
          </a:xfrm>
          <a:prstGeom prst="rightBrace">
            <a:avLst>
              <a:gd name="adj1" fmla="val 63713"/>
              <a:gd name="adj2" fmla="val 50000"/>
            </a:avLst>
          </a:prstGeom>
          <a:ln w="22225">
            <a:solidFill>
              <a:srgbClr val="235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0C12AC0-23E4-D43D-2A2F-BE802A191323}"/>
              </a:ext>
            </a:extLst>
          </p:cNvPr>
          <p:cNvSpPr txBox="1"/>
          <p:nvPr/>
        </p:nvSpPr>
        <p:spPr>
          <a:xfrm>
            <a:off x="3480100" y="3894204"/>
            <a:ext cx="5287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rgbClr val="235056"/>
                </a:solidFill>
                <a:latin typeface="+mn-lt"/>
              </a:rPr>
              <a:t>Technische arbeidskrachten / </a:t>
            </a:r>
            <a:r>
              <a:rPr lang="nl-BE" sz="2400" b="1" u="sng" dirty="0">
                <a:solidFill>
                  <a:srgbClr val="FF0000"/>
                </a:solidFill>
                <a:highlight>
                  <a:srgbClr val="FFFF99"/>
                </a:highlight>
                <a:latin typeface="+mn-lt"/>
              </a:rPr>
              <a:t>Genoeg ingenieurs ?</a:t>
            </a:r>
          </a:p>
        </p:txBody>
      </p:sp>
    </p:spTree>
    <p:extLst>
      <p:ext uri="{BB962C8B-B14F-4D97-AF65-F5344CB8AC3E}">
        <p14:creationId xmlns:p14="http://schemas.microsoft.com/office/powerpoint/2010/main" val="17970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017423-1B12-7E79-C290-1B26B4ED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E6CAA7-4D69-0892-7B07-DBA8CA70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"ie-net Visietekst 2022 Expertgroep Energie" voorstelling bij </a:t>
            </a:r>
            <a:r>
              <a:rPr lang="nl-BE" dirty="0" err="1"/>
              <a:t>Energik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C325D6-CE5C-893A-46DE-8EAF723C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22</a:t>
            </a:fld>
            <a:endParaRPr lang="nl-BE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24BCCF3-A308-5423-9FFE-9CD6D07ED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753360"/>
            <a:ext cx="3558458" cy="5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 sz="788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08F22B18-3F28-6FE2-D60C-4EA2415F8BAB}"/>
              </a:ext>
            </a:extLst>
          </p:cNvPr>
          <p:cNvGrpSpPr/>
          <p:nvPr/>
        </p:nvGrpSpPr>
        <p:grpSpPr>
          <a:xfrm>
            <a:off x="4286923" y="1689008"/>
            <a:ext cx="4039496" cy="1941641"/>
            <a:chOff x="4249271" y="1688951"/>
            <a:chExt cx="4039496" cy="1941641"/>
          </a:xfrm>
        </p:grpSpPr>
        <p:pic>
          <p:nvPicPr>
            <p:cNvPr id="7" name="officeArt object">
              <a:extLst>
                <a:ext uri="{FF2B5EF4-FFF2-40B4-BE49-F238E27FC236}">
                  <a16:creationId xmlns:a16="http://schemas.microsoft.com/office/drawing/2014/main" id="{30915AFE-0D71-4271-4DCB-5FA3EB7FFDC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534348" y="2227667"/>
              <a:ext cx="1753496" cy="9699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D95B3042-629F-537F-8384-C39EA865318B}"/>
                </a:ext>
              </a:extLst>
            </p:cNvPr>
            <p:cNvSpPr txBox="1"/>
            <p:nvPr/>
          </p:nvSpPr>
          <p:spPr>
            <a:xfrm>
              <a:off x="6550395" y="2097100"/>
              <a:ext cx="1475820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nl-BE" sz="1100" b="1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Helvetica Neue"/>
                </a:rPr>
                <a:t>Expertgroep energie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Mieke Dams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Marc De Niel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Jan Desmet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Frank Koninckx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Dirk Meire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Aldo Peeters</a:t>
              </a:r>
            </a:p>
            <a:p>
              <a:pPr algn="r"/>
              <a:r>
                <a:rPr lang="nl-BE" sz="900" dirty="0">
                  <a:solidFill>
                    <a:srgbClr val="C00000"/>
                  </a:solidFill>
                  <a:latin typeface="Calibri" panose="020F0502020204030204" pitchFamily="34" charset="0"/>
                </a:rPr>
                <a:t>Jonas Verstraeten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B2CA25F-2A5B-ABEA-1624-24B7F49FD390}"/>
                </a:ext>
              </a:extLst>
            </p:cNvPr>
            <p:cNvSpPr/>
            <p:nvPr/>
          </p:nvSpPr>
          <p:spPr>
            <a:xfrm>
              <a:off x="4249271" y="1688951"/>
              <a:ext cx="4039496" cy="194164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503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Regelgeving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3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A42EFA-89DC-8910-389F-B5FA2026C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400" y="1778216"/>
            <a:ext cx="2979791" cy="2746590"/>
          </a:xfrm>
          <a:prstGeom prst="rect">
            <a:avLst/>
          </a:prstGeom>
          <a:ln>
            <a:solidFill>
              <a:srgbClr val="235056"/>
            </a:solidFill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C66B269-807F-7B3C-F445-2E09B0456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80" t="7357" r="27500" b="29409"/>
          <a:stretch/>
        </p:blipFill>
        <p:spPr>
          <a:xfrm>
            <a:off x="302155" y="1635287"/>
            <a:ext cx="3327289" cy="250026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FD2185E-487C-1290-15C8-C7D044811388}"/>
              </a:ext>
            </a:extLst>
          </p:cNvPr>
          <p:cNvSpPr txBox="1"/>
          <p:nvPr/>
        </p:nvSpPr>
        <p:spPr>
          <a:xfrm>
            <a:off x="887005" y="2913007"/>
            <a:ext cx="2332417" cy="707886"/>
          </a:xfrm>
          <a:prstGeom prst="rect">
            <a:avLst/>
          </a:prstGeom>
          <a:solidFill>
            <a:srgbClr val="FFFF99"/>
          </a:solidFill>
          <a:ln>
            <a:solidFill>
              <a:srgbClr val="23505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 2020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21% lager</a:t>
            </a:r>
            <a:endParaRPr lang="en-US" sz="20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dan in 2005</a:t>
            </a:r>
            <a:endParaRPr lang="nl-BE" sz="2000" dirty="0"/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9D693065-C0EB-7769-115C-9C45AA48C2B6}"/>
              </a:ext>
            </a:extLst>
          </p:cNvPr>
          <p:cNvSpPr/>
          <p:nvPr/>
        </p:nvSpPr>
        <p:spPr>
          <a:xfrm>
            <a:off x="4662938" y="851698"/>
            <a:ext cx="394741" cy="3673108"/>
          </a:xfrm>
          <a:prstGeom prst="downArrow">
            <a:avLst/>
          </a:prstGeom>
          <a:solidFill>
            <a:srgbClr val="19A0AF"/>
          </a:solidFill>
          <a:ln>
            <a:solidFill>
              <a:srgbClr val="235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F97B4A44-8C8E-891D-AB40-0E9D542A393C}"/>
              </a:ext>
            </a:extLst>
          </p:cNvPr>
          <p:cNvSpPr/>
          <p:nvPr/>
        </p:nvSpPr>
        <p:spPr>
          <a:xfrm>
            <a:off x="3907603" y="3871946"/>
            <a:ext cx="755335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2030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D91744E-CF26-6860-A96A-B2709021923E}"/>
              </a:ext>
            </a:extLst>
          </p:cNvPr>
          <p:cNvSpPr/>
          <p:nvPr/>
        </p:nvSpPr>
        <p:spPr>
          <a:xfrm>
            <a:off x="3907602" y="2686022"/>
            <a:ext cx="75533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B2F1F43B-EC80-15B5-058F-1545A1F194E6}"/>
              </a:ext>
            </a:extLst>
          </p:cNvPr>
          <p:cNvSpPr/>
          <p:nvPr/>
        </p:nvSpPr>
        <p:spPr>
          <a:xfrm>
            <a:off x="3874555" y="1019998"/>
            <a:ext cx="75533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2005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43AAA257-8B9C-328F-3180-C88B4249ADBC}"/>
              </a:ext>
            </a:extLst>
          </p:cNvPr>
          <p:cNvSpPr txBox="1"/>
          <p:nvPr/>
        </p:nvSpPr>
        <p:spPr>
          <a:xfrm>
            <a:off x="5108105" y="1072221"/>
            <a:ext cx="64312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100%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94D5ADD-7692-A71F-BB9C-7C4C509AB849}"/>
              </a:ext>
            </a:extLst>
          </p:cNvPr>
          <p:cNvSpPr txBox="1"/>
          <p:nvPr/>
        </p:nvSpPr>
        <p:spPr>
          <a:xfrm>
            <a:off x="5166934" y="2705733"/>
            <a:ext cx="54373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79%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C2F37C0-E5C9-8BA9-4695-86B810FBC2FE}"/>
              </a:ext>
            </a:extLst>
          </p:cNvPr>
          <p:cNvSpPr txBox="1"/>
          <p:nvPr/>
        </p:nvSpPr>
        <p:spPr>
          <a:xfrm>
            <a:off x="5207491" y="3931313"/>
            <a:ext cx="54373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39%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8508C1F-1C85-531A-E95F-6F2979AD04F5}"/>
              </a:ext>
            </a:extLst>
          </p:cNvPr>
          <p:cNvSpPr txBox="1"/>
          <p:nvPr/>
        </p:nvSpPr>
        <p:spPr>
          <a:xfrm>
            <a:off x="6485213" y="2820953"/>
            <a:ext cx="2383463" cy="707886"/>
          </a:xfrm>
          <a:prstGeom prst="rect">
            <a:avLst/>
          </a:prstGeom>
          <a:solidFill>
            <a:srgbClr val="FFFF99"/>
          </a:solidFill>
          <a:ln>
            <a:solidFill>
              <a:srgbClr val="235056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 2030 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61% lager </a:t>
            </a:r>
            <a:r>
              <a: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dan in 2005</a:t>
            </a:r>
            <a:endParaRPr lang="nl-BE" sz="2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1DF284-118B-9053-EAA6-B213298898BF}"/>
              </a:ext>
            </a:extLst>
          </p:cNvPr>
          <p:cNvSpPr txBox="1"/>
          <p:nvPr/>
        </p:nvSpPr>
        <p:spPr>
          <a:xfrm>
            <a:off x="1012776" y="1147201"/>
            <a:ext cx="2414444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235056"/>
            </a:solidFill>
          </a:ln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235056"/>
                </a:solidFill>
                <a:latin typeface="+mn-lt"/>
              </a:rPr>
              <a:t>ETS-doelstelling 2020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C260E9-C2D9-8545-FBCB-2EB9A278EC7A}"/>
              </a:ext>
            </a:extLst>
          </p:cNvPr>
          <p:cNvSpPr txBox="1"/>
          <p:nvPr/>
        </p:nvSpPr>
        <p:spPr>
          <a:xfrm>
            <a:off x="6384073" y="1176431"/>
            <a:ext cx="2414444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235056"/>
            </a:solidFill>
          </a:ln>
        </p:spPr>
        <p:txBody>
          <a:bodyPr wrap="none" rtlCol="0">
            <a:spAutoFit/>
          </a:bodyPr>
          <a:lstStyle/>
          <a:p>
            <a:r>
              <a:rPr lang="nl-BE" sz="2000" dirty="0">
                <a:solidFill>
                  <a:srgbClr val="235056"/>
                </a:solidFill>
                <a:latin typeface="+mn-lt"/>
              </a:rPr>
              <a:t>ETS-doelstelling 2030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8CE41D1-B4D8-42B8-0371-63D60A45A6AE}"/>
              </a:ext>
            </a:extLst>
          </p:cNvPr>
          <p:cNvSpPr/>
          <p:nvPr/>
        </p:nvSpPr>
        <p:spPr>
          <a:xfrm>
            <a:off x="6459749" y="3629675"/>
            <a:ext cx="774770" cy="531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B10D99-54A0-0DAD-A4D0-07DB9E374887}"/>
              </a:ext>
            </a:extLst>
          </p:cNvPr>
          <p:cNvSpPr txBox="1"/>
          <p:nvPr/>
        </p:nvSpPr>
        <p:spPr>
          <a:xfrm>
            <a:off x="5291131" y="4363036"/>
            <a:ext cx="1270368" cy="738664"/>
          </a:xfrm>
          <a:prstGeom prst="rect">
            <a:avLst/>
          </a:prstGeom>
          <a:solidFill>
            <a:srgbClr val="FFFF99"/>
          </a:solidFill>
          <a:ln>
            <a:solidFill>
              <a:srgbClr val="23505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sz="30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50% </a:t>
            </a:r>
            <a:r>
              <a:rPr lang="en-US" sz="1200" b="1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tov 2020</a:t>
            </a:r>
            <a:endParaRPr lang="nl-BE" sz="120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7683F14-D0AB-6FD4-7B0D-907E89610074}"/>
              </a:ext>
            </a:extLst>
          </p:cNvPr>
          <p:cNvSpPr/>
          <p:nvPr/>
        </p:nvSpPr>
        <p:spPr>
          <a:xfrm>
            <a:off x="1178973" y="4015004"/>
            <a:ext cx="1849977" cy="106620"/>
          </a:xfrm>
          <a:prstGeom prst="rect">
            <a:avLst/>
          </a:prstGeom>
          <a:noFill/>
          <a:ln>
            <a:solidFill>
              <a:srgbClr val="235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0CD05CCE-898F-AAFD-7C04-AA402B5BEF2C}"/>
              </a:ext>
            </a:extLst>
          </p:cNvPr>
          <p:cNvCxnSpPr>
            <a:cxnSpLocks/>
            <a:stCxn id="22" idx="1"/>
            <a:endCxn id="24" idx="1"/>
          </p:cNvCxnSpPr>
          <p:nvPr/>
        </p:nvCxnSpPr>
        <p:spPr>
          <a:xfrm flipH="1">
            <a:off x="378359" y="4068314"/>
            <a:ext cx="800614" cy="277776"/>
          </a:xfrm>
          <a:prstGeom prst="line">
            <a:avLst/>
          </a:prstGeom>
          <a:ln w="19050">
            <a:solidFill>
              <a:srgbClr val="235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8DF7D3C2-4BA5-46D0-F213-94A2264F8D36}"/>
              </a:ext>
            </a:extLst>
          </p:cNvPr>
          <p:cNvCxnSpPr>
            <a:cxnSpLocks/>
            <a:stCxn id="22" idx="3"/>
            <a:endCxn id="24" idx="3"/>
          </p:cNvCxnSpPr>
          <p:nvPr/>
        </p:nvCxnSpPr>
        <p:spPr>
          <a:xfrm>
            <a:off x="3028950" y="4068314"/>
            <a:ext cx="793851" cy="277776"/>
          </a:xfrm>
          <a:prstGeom prst="line">
            <a:avLst/>
          </a:prstGeom>
          <a:ln w="19050">
            <a:solidFill>
              <a:srgbClr val="235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42A939-B047-5F42-0AB3-A0204B18C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61" t="66807" r="35486" b="29240"/>
          <a:stretch/>
        </p:blipFill>
        <p:spPr>
          <a:xfrm>
            <a:off x="378359" y="4228011"/>
            <a:ext cx="3444442" cy="236157"/>
          </a:xfrm>
          <a:prstGeom prst="rect">
            <a:avLst/>
          </a:prstGeom>
          <a:ln w="19050">
            <a:solidFill>
              <a:srgbClr val="235056"/>
            </a:solidFill>
          </a:ln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8EB630CE-BA7B-A24F-88E9-7834043FE99B}"/>
              </a:ext>
            </a:extLst>
          </p:cNvPr>
          <p:cNvSpPr/>
          <p:nvPr/>
        </p:nvSpPr>
        <p:spPr>
          <a:xfrm>
            <a:off x="310458" y="4174934"/>
            <a:ext cx="3564097" cy="3647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4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4</a:t>
            </a:fld>
            <a:endParaRPr lang="nl-BE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EB9869-00EA-8553-C730-C909E7422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37" r="18699" b="21287"/>
          <a:stretch/>
        </p:blipFill>
        <p:spPr>
          <a:xfrm>
            <a:off x="606869" y="1548303"/>
            <a:ext cx="8229599" cy="292153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D81B1FCC-D6C0-13A4-3FA1-410AC5C8381C}"/>
              </a:ext>
            </a:extLst>
          </p:cNvPr>
          <p:cNvSpPr txBox="1"/>
          <p:nvPr/>
        </p:nvSpPr>
        <p:spPr>
          <a:xfrm>
            <a:off x="204766" y="1926155"/>
            <a:ext cx="789483" cy="2539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235056"/>
                </a:solidFill>
              </a:rPr>
              <a:t>1 771 563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44052A67-6B94-26D5-7BE8-A0E84BAD0DE5}"/>
              </a:ext>
            </a:extLst>
          </p:cNvPr>
          <p:cNvCxnSpPr>
            <a:cxnSpLocks/>
          </p:cNvCxnSpPr>
          <p:nvPr/>
        </p:nvCxnSpPr>
        <p:spPr>
          <a:xfrm>
            <a:off x="306593" y="2257354"/>
            <a:ext cx="1375312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8E916E61-A606-6F11-50F9-0CB9505FBF3C}"/>
              </a:ext>
            </a:extLst>
          </p:cNvPr>
          <p:cNvSpPr txBox="1"/>
          <p:nvPr/>
        </p:nvSpPr>
        <p:spPr>
          <a:xfrm>
            <a:off x="8075671" y="2429481"/>
            <a:ext cx="789483" cy="2539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235056"/>
                </a:solidFill>
              </a:rPr>
              <a:t>1 346 434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03CEE09-66F0-DEAB-CB4F-E3434890AF3C}"/>
              </a:ext>
            </a:extLst>
          </p:cNvPr>
          <p:cNvCxnSpPr>
            <a:cxnSpLocks/>
          </p:cNvCxnSpPr>
          <p:nvPr/>
        </p:nvCxnSpPr>
        <p:spPr>
          <a:xfrm>
            <a:off x="7464542" y="2739555"/>
            <a:ext cx="122225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FF9F833D-1F92-0F0F-0FAE-629899BE34FD}"/>
              </a:ext>
            </a:extLst>
          </p:cNvPr>
          <p:cNvSpPr txBox="1"/>
          <p:nvPr/>
        </p:nvSpPr>
        <p:spPr>
          <a:xfrm>
            <a:off x="4094934" y="1148193"/>
            <a:ext cx="180563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2000" dirty="0"/>
              <a:t>Daling &gt; 21%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704DBA0-846F-3920-3FFB-7330E259FB77}"/>
              </a:ext>
            </a:extLst>
          </p:cNvPr>
          <p:cNvSpPr txBox="1"/>
          <p:nvPr/>
        </p:nvSpPr>
        <p:spPr>
          <a:xfrm>
            <a:off x="2888428" y="4520189"/>
            <a:ext cx="406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235056"/>
                </a:solidFill>
              </a:rPr>
              <a:t>Stationaire installaties in EU 27 binnen EU ETS</a:t>
            </a:r>
          </a:p>
        </p:txBody>
      </p:sp>
    </p:spTree>
    <p:extLst>
      <p:ext uri="{BB962C8B-B14F-4D97-AF65-F5344CB8AC3E}">
        <p14:creationId xmlns:p14="http://schemas.microsoft.com/office/powerpoint/2010/main" val="26592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5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7E1616E-A570-D441-EDDA-629D48FA1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28" r="19176" b="17394"/>
          <a:stretch/>
        </p:blipFill>
        <p:spPr>
          <a:xfrm>
            <a:off x="50242" y="2083095"/>
            <a:ext cx="4304610" cy="163036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829CB78-7377-915E-BBEE-EAF5A0E0E1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513" r="18901" b="18490"/>
          <a:stretch/>
        </p:blipFill>
        <p:spPr>
          <a:xfrm>
            <a:off x="4697603" y="2077087"/>
            <a:ext cx="4396155" cy="163036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10775D0-CCF3-2051-1263-4C67C8347284}"/>
              </a:ext>
            </a:extLst>
          </p:cNvPr>
          <p:cNvSpPr txBox="1"/>
          <p:nvPr/>
        </p:nvSpPr>
        <p:spPr>
          <a:xfrm>
            <a:off x="104569" y="2047294"/>
            <a:ext cx="668203" cy="2154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800" dirty="0"/>
              <a:t>1 241 380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612A0F9-218E-3C70-307C-93D38C70C1BF}"/>
              </a:ext>
            </a:extLst>
          </p:cNvPr>
          <p:cNvCxnSpPr>
            <a:cxnSpLocks/>
          </p:cNvCxnSpPr>
          <p:nvPr/>
        </p:nvCxnSpPr>
        <p:spPr>
          <a:xfrm>
            <a:off x="184007" y="2359907"/>
            <a:ext cx="50932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A79B0C81-6713-2D3E-76F3-DB38DE778B4F}"/>
              </a:ext>
            </a:extLst>
          </p:cNvPr>
          <p:cNvSpPr txBox="1"/>
          <p:nvPr/>
        </p:nvSpPr>
        <p:spPr>
          <a:xfrm>
            <a:off x="3702743" y="2417323"/>
            <a:ext cx="587903" cy="2154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800" dirty="0"/>
              <a:t>829 599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6D3E13C-F5A6-675E-5B9C-599F852BC636}"/>
              </a:ext>
            </a:extLst>
          </p:cNvPr>
          <p:cNvCxnSpPr>
            <a:cxnSpLocks/>
          </p:cNvCxnSpPr>
          <p:nvPr/>
        </p:nvCxnSpPr>
        <p:spPr>
          <a:xfrm>
            <a:off x="3702743" y="2710476"/>
            <a:ext cx="587903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5C0A4D14-C738-5363-9AAE-5C9389F77C2D}"/>
              </a:ext>
            </a:extLst>
          </p:cNvPr>
          <p:cNvSpPr txBox="1"/>
          <p:nvPr/>
        </p:nvSpPr>
        <p:spPr>
          <a:xfrm>
            <a:off x="1653302" y="2021540"/>
            <a:ext cx="1375648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400" dirty="0"/>
              <a:t>Daling &gt; 30%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E6A2017-14DB-DB66-C99B-E28ECC23E848}"/>
              </a:ext>
            </a:extLst>
          </p:cNvPr>
          <p:cNvSpPr txBox="1"/>
          <p:nvPr/>
        </p:nvSpPr>
        <p:spPr>
          <a:xfrm>
            <a:off x="4851109" y="1999998"/>
            <a:ext cx="587904" cy="2154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800" dirty="0"/>
              <a:t>530 183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BD69798-A8C0-078A-66F5-BC1481E9CE09}"/>
              </a:ext>
            </a:extLst>
          </p:cNvPr>
          <p:cNvCxnSpPr>
            <a:cxnSpLocks/>
          </p:cNvCxnSpPr>
          <p:nvPr/>
        </p:nvCxnSpPr>
        <p:spPr>
          <a:xfrm>
            <a:off x="4879369" y="2298539"/>
            <a:ext cx="50932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C52025D7-F49F-D67C-B671-3DBFF0ED0AF3}"/>
              </a:ext>
            </a:extLst>
          </p:cNvPr>
          <p:cNvSpPr txBox="1"/>
          <p:nvPr/>
        </p:nvSpPr>
        <p:spPr>
          <a:xfrm>
            <a:off x="8432999" y="2175428"/>
            <a:ext cx="587903" cy="2154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800" dirty="0"/>
              <a:t>516 835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2A74B7A-71F3-7277-C3FD-606B42F08888}"/>
              </a:ext>
            </a:extLst>
          </p:cNvPr>
          <p:cNvCxnSpPr>
            <a:cxnSpLocks/>
          </p:cNvCxnSpPr>
          <p:nvPr/>
        </p:nvCxnSpPr>
        <p:spPr>
          <a:xfrm>
            <a:off x="8418202" y="2450979"/>
            <a:ext cx="587903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AE5D2884-7827-D18B-EE37-D40254E38D50}"/>
              </a:ext>
            </a:extLst>
          </p:cNvPr>
          <p:cNvSpPr txBox="1"/>
          <p:nvPr/>
        </p:nvSpPr>
        <p:spPr>
          <a:xfrm>
            <a:off x="6629399" y="1969220"/>
            <a:ext cx="114837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400" dirty="0"/>
              <a:t>Daling : </a:t>
            </a:r>
            <a:r>
              <a:rPr lang="nl-BE" sz="1400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6177B7D-2CA0-4198-C9A9-6F1E01DA0EAA}"/>
              </a:ext>
            </a:extLst>
          </p:cNvPr>
          <p:cNvSpPr txBox="1"/>
          <p:nvPr/>
        </p:nvSpPr>
        <p:spPr>
          <a:xfrm>
            <a:off x="104569" y="4008958"/>
            <a:ext cx="4705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Tussen 2005 en 2020 daling ETS = daling energie sector</a:t>
            </a:r>
          </a:p>
          <a:p>
            <a:pPr algn="ctr"/>
            <a:r>
              <a:rPr lang="nl-BE" sz="1400" dirty="0"/>
              <a:t>i.e. sluiting oudere (steenkool) centrales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545DA89-30B1-210F-3946-E1CBC2E4D703}"/>
              </a:ext>
            </a:extLst>
          </p:cNvPr>
          <p:cNvSpPr txBox="1"/>
          <p:nvPr/>
        </p:nvSpPr>
        <p:spPr>
          <a:xfrm>
            <a:off x="993347" y="1268200"/>
            <a:ext cx="3012363" cy="49244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200" dirty="0"/>
              <a:t>Verbranding fossiel brandstoffen &gt;20MW</a:t>
            </a:r>
            <a:r>
              <a:rPr lang="nl-BE" sz="12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BE" sz="1000" dirty="0">
                <a:solidFill>
                  <a:srgbClr val="235056"/>
                </a:solidFill>
              </a:rPr>
              <a:t>(groot aandeel = </a:t>
            </a:r>
            <a:r>
              <a:rPr lang="nl-BE" sz="1400" dirty="0">
                <a:solidFill>
                  <a:srgbClr val="FF0000"/>
                </a:solidFill>
              </a:rPr>
              <a:t>energiesector</a:t>
            </a:r>
            <a:r>
              <a:rPr lang="nl-BE" sz="1000" dirty="0">
                <a:solidFill>
                  <a:srgbClr val="235056"/>
                </a:solidFill>
              </a:rPr>
              <a:t>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49DC6C6-9835-84F3-979A-AF636625129D}"/>
              </a:ext>
            </a:extLst>
          </p:cNvPr>
          <p:cNvSpPr txBox="1"/>
          <p:nvPr/>
        </p:nvSpPr>
        <p:spPr>
          <a:xfrm>
            <a:off x="5931062" y="1263203"/>
            <a:ext cx="2273379" cy="492443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/>
              <a:t>Overige stationaire installaties</a:t>
            </a:r>
            <a:r>
              <a:rPr lang="nl-BE" sz="12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nl-BE" sz="1000" dirty="0">
                <a:solidFill>
                  <a:srgbClr val="235056"/>
                </a:solidFill>
              </a:rPr>
              <a:t>(enkel </a:t>
            </a:r>
            <a:r>
              <a:rPr lang="nl-BE" sz="1400" dirty="0">
                <a:solidFill>
                  <a:srgbClr val="FF0000"/>
                </a:solidFill>
              </a:rPr>
              <a:t>industrie</a:t>
            </a:r>
            <a:r>
              <a:rPr lang="nl-BE" sz="1000" dirty="0">
                <a:solidFill>
                  <a:srgbClr val="235056"/>
                </a:solidFill>
              </a:rPr>
              <a:t>)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245623C-345E-88BF-74CA-FD029223DB83}"/>
              </a:ext>
            </a:extLst>
          </p:cNvPr>
          <p:cNvSpPr txBox="1"/>
          <p:nvPr/>
        </p:nvSpPr>
        <p:spPr>
          <a:xfrm>
            <a:off x="6819667" y="4147115"/>
            <a:ext cx="1775691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2000" dirty="0"/>
              <a:t>!! ETS werkt !!</a:t>
            </a:r>
          </a:p>
        </p:txBody>
      </p:sp>
    </p:spTree>
    <p:extLst>
      <p:ext uri="{BB962C8B-B14F-4D97-AF65-F5344CB8AC3E}">
        <p14:creationId xmlns:p14="http://schemas.microsoft.com/office/powerpoint/2010/main" val="860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6</a:t>
            </a:fld>
            <a:endParaRPr lang="nl-BE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88A5EB88-93DD-6C9B-88B6-BA87301186C0}"/>
              </a:ext>
            </a:extLst>
          </p:cNvPr>
          <p:cNvSpPr/>
          <p:nvPr/>
        </p:nvSpPr>
        <p:spPr>
          <a:xfrm>
            <a:off x="1142046" y="1073758"/>
            <a:ext cx="415989" cy="3868999"/>
          </a:xfrm>
          <a:prstGeom prst="downArrow">
            <a:avLst/>
          </a:prstGeom>
          <a:solidFill>
            <a:srgbClr val="19A0AF"/>
          </a:solidFill>
          <a:ln>
            <a:solidFill>
              <a:srgbClr val="2350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092B998-7E90-5576-36E9-A63E046F82A7}"/>
              </a:ext>
            </a:extLst>
          </p:cNvPr>
          <p:cNvSpPr/>
          <p:nvPr/>
        </p:nvSpPr>
        <p:spPr>
          <a:xfrm>
            <a:off x="378120" y="4433938"/>
            <a:ext cx="755335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2030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10628AA-777F-46C3-6E09-DFEEFE26C72E}"/>
              </a:ext>
            </a:extLst>
          </p:cNvPr>
          <p:cNvSpPr/>
          <p:nvPr/>
        </p:nvSpPr>
        <p:spPr>
          <a:xfrm>
            <a:off x="394746" y="3082790"/>
            <a:ext cx="75533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48B0134-D4C0-F7CF-C276-6730E1C5048B}"/>
              </a:ext>
            </a:extLst>
          </p:cNvPr>
          <p:cNvSpPr/>
          <p:nvPr/>
        </p:nvSpPr>
        <p:spPr>
          <a:xfrm>
            <a:off x="378119" y="1073758"/>
            <a:ext cx="75533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2005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7402C50-8E15-0F9D-F6EA-0238CE60A007}"/>
              </a:ext>
            </a:extLst>
          </p:cNvPr>
          <p:cNvSpPr txBox="1"/>
          <p:nvPr/>
        </p:nvSpPr>
        <p:spPr>
          <a:xfrm>
            <a:off x="1558036" y="1536566"/>
            <a:ext cx="64312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100%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CC0DF06-70C1-7572-D54A-3374C6411A85}"/>
              </a:ext>
            </a:extLst>
          </p:cNvPr>
          <p:cNvSpPr txBox="1"/>
          <p:nvPr/>
        </p:nvSpPr>
        <p:spPr>
          <a:xfrm>
            <a:off x="1634244" y="2916035"/>
            <a:ext cx="54373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79%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2BC0B38-06BD-0C0B-0983-0836B69E3636}"/>
              </a:ext>
            </a:extLst>
          </p:cNvPr>
          <p:cNvSpPr txBox="1"/>
          <p:nvPr/>
        </p:nvSpPr>
        <p:spPr>
          <a:xfrm>
            <a:off x="1618704" y="4402308"/>
            <a:ext cx="54373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nl-BE" sz="1400" dirty="0"/>
              <a:t>39%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6C40D75-8D74-61B6-A321-537DCD50640E}"/>
              </a:ext>
            </a:extLst>
          </p:cNvPr>
          <p:cNvSpPr txBox="1"/>
          <p:nvPr/>
        </p:nvSpPr>
        <p:spPr>
          <a:xfrm rot="20513754">
            <a:off x="1548662" y="3189423"/>
            <a:ext cx="1138353" cy="4154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Gehaald maar met nuance !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302C6B79-D39C-0A9B-7D04-F5F2D61DE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086" y="1149456"/>
            <a:ext cx="2785709" cy="2567698"/>
          </a:xfrm>
          <a:prstGeom prst="rect">
            <a:avLst/>
          </a:prstGeom>
          <a:ln>
            <a:solidFill>
              <a:srgbClr val="235056"/>
            </a:solidFill>
          </a:ln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E40C4748-8423-E7F5-657F-428BEEFD7FA5}"/>
              </a:ext>
            </a:extLst>
          </p:cNvPr>
          <p:cNvSpPr/>
          <p:nvPr/>
        </p:nvSpPr>
        <p:spPr>
          <a:xfrm>
            <a:off x="7658100" y="2841120"/>
            <a:ext cx="789320" cy="5336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5F952D2-61E2-0A9B-5047-352507A85969}"/>
              </a:ext>
            </a:extLst>
          </p:cNvPr>
          <p:cNvSpPr txBox="1"/>
          <p:nvPr/>
        </p:nvSpPr>
        <p:spPr>
          <a:xfrm>
            <a:off x="3728391" y="3771505"/>
            <a:ext cx="4958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dirty="0"/>
              <a:t>Stel : CO</a:t>
            </a:r>
            <a:r>
              <a:rPr lang="nl-BE" sz="1400" baseline="-25000" dirty="0"/>
              <a:t>2</a:t>
            </a:r>
            <a:r>
              <a:rPr lang="nl-BE" sz="1400" dirty="0"/>
              <a:t>-emissie target voor industrie in België tegen 2030</a:t>
            </a:r>
          </a:p>
          <a:p>
            <a:pPr algn="ctr"/>
            <a:r>
              <a:rPr lang="nl-BE" sz="1800" dirty="0">
                <a:highlight>
                  <a:srgbClr val="FFFF00"/>
                </a:highlight>
              </a:rPr>
              <a:t>= </a:t>
            </a:r>
            <a:r>
              <a:rPr lang="nl-BE" sz="1800" b="1" dirty="0">
                <a:highlight>
                  <a:srgbClr val="FFFF00"/>
                </a:highlight>
              </a:rPr>
              <a:t>-50% </a:t>
            </a:r>
            <a:r>
              <a:rPr lang="nl-BE" sz="1800" dirty="0">
                <a:highlight>
                  <a:srgbClr val="FFFF00"/>
                </a:highlight>
              </a:rPr>
              <a:t>t.o.v. 2020</a:t>
            </a:r>
          </a:p>
          <a:p>
            <a:pPr algn="ctr"/>
            <a:endParaRPr lang="nl-BE" sz="1400" dirty="0"/>
          </a:p>
          <a:p>
            <a:pPr algn="ctr"/>
            <a:r>
              <a:rPr lang="nl-BE" sz="1000" i="1" dirty="0"/>
              <a:t>… Alhoewel geen werkelijke verplichting per individueel bedrijf noch land of regio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879CB8A2-AB0E-A08F-00BE-E3CFF109AFA9}"/>
              </a:ext>
            </a:extLst>
          </p:cNvPr>
          <p:cNvSpPr txBox="1"/>
          <p:nvPr/>
        </p:nvSpPr>
        <p:spPr>
          <a:xfrm>
            <a:off x="6136321" y="1968592"/>
            <a:ext cx="257175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2400" dirty="0"/>
              <a:t>Non-ETS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nl-BE" sz="2400" dirty="0"/>
              <a:t> -50%</a:t>
            </a: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4AD648F-C180-31AE-602D-FE7A89E5D090}"/>
              </a:ext>
            </a:extLst>
          </p:cNvPr>
          <p:cNvCxnSpPr>
            <a:cxnSpLocks/>
            <a:stCxn id="25" idx="6"/>
            <a:endCxn id="30" idx="1"/>
          </p:cNvCxnSpPr>
          <p:nvPr/>
        </p:nvCxnSpPr>
        <p:spPr>
          <a:xfrm flipV="1">
            <a:off x="1382134" y="1068907"/>
            <a:ext cx="2378759" cy="2178667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CE8648C6-3B2D-DB87-50AA-3F2EECD3CE88}"/>
              </a:ext>
            </a:extLst>
          </p:cNvPr>
          <p:cNvCxnSpPr>
            <a:cxnSpLocks/>
            <a:stCxn id="22" idx="5"/>
            <a:endCxn id="31" idx="1"/>
          </p:cNvCxnSpPr>
          <p:nvPr/>
        </p:nvCxnSpPr>
        <p:spPr>
          <a:xfrm flipV="1">
            <a:off x="1375213" y="3447628"/>
            <a:ext cx="2385681" cy="1175733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>
            <a:extLst>
              <a:ext uri="{FF2B5EF4-FFF2-40B4-BE49-F238E27FC236}">
                <a16:creationId xmlns:a16="http://schemas.microsoft.com/office/drawing/2014/main" id="{693A8F7D-6C77-5AAC-B32C-493F47E3BCD4}"/>
              </a:ext>
            </a:extLst>
          </p:cNvPr>
          <p:cNvSpPr/>
          <p:nvPr/>
        </p:nvSpPr>
        <p:spPr>
          <a:xfrm>
            <a:off x="3760893" y="868852"/>
            <a:ext cx="755336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CE6C34AD-9AC9-7B02-97E5-BB9D683EC580}"/>
              </a:ext>
            </a:extLst>
          </p:cNvPr>
          <p:cNvSpPr/>
          <p:nvPr/>
        </p:nvSpPr>
        <p:spPr>
          <a:xfrm>
            <a:off x="3760894" y="3247573"/>
            <a:ext cx="755335" cy="40011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rgbClr val="19A0A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2030</a:t>
            </a: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4CFF2660-2F8B-521A-7D11-E630F6079DB2}"/>
              </a:ext>
            </a:extLst>
          </p:cNvPr>
          <p:cNvCxnSpPr/>
          <p:nvPr/>
        </p:nvCxnSpPr>
        <p:spPr>
          <a:xfrm>
            <a:off x="1349375" y="3270150"/>
            <a:ext cx="0" cy="1296000"/>
          </a:xfrm>
          <a:prstGeom prst="line">
            <a:avLst/>
          </a:prstGeom>
          <a:ln w="317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75318232-659E-4F7A-C494-345B9A7B23AC}"/>
              </a:ext>
            </a:extLst>
          </p:cNvPr>
          <p:cNvCxnSpPr/>
          <p:nvPr/>
        </p:nvCxnSpPr>
        <p:spPr>
          <a:xfrm>
            <a:off x="1343911" y="1273813"/>
            <a:ext cx="0" cy="1944000"/>
          </a:xfrm>
          <a:prstGeom prst="line">
            <a:avLst/>
          </a:prstGeom>
          <a:ln w="317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>
            <a:extLst>
              <a:ext uri="{FF2B5EF4-FFF2-40B4-BE49-F238E27FC236}">
                <a16:creationId xmlns:a16="http://schemas.microsoft.com/office/drawing/2014/main" id="{1EF3C37D-2A51-2DD7-2DD8-37877B4ED637}"/>
              </a:ext>
            </a:extLst>
          </p:cNvPr>
          <p:cNvSpPr/>
          <p:nvPr/>
        </p:nvSpPr>
        <p:spPr>
          <a:xfrm>
            <a:off x="1313757" y="4561392"/>
            <a:ext cx="72000" cy="72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193053A6-141C-3B89-B3F7-D7058DA26391}"/>
              </a:ext>
            </a:extLst>
          </p:cNvPr>
          <p:cNvSpPr/>
          <p:nvPr/>
        </p:nvSpPr>
        <p:spPr>
          <a:xfrm>
            <a:off x="1310134" y="3211273"/>
            <a:ext cx="72000" cy="72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6A69C51F-5AC6-8A99-B218-9D816511A81F}"/>
              </a:ext>
            </a:extLst>
          </p:cNvPr>
          <p:cNvSpPr/>
          <p:nvPr/>
        </p:nvSpPr>
        <p:spPr>
          <a:xfrm>
            <a:off x="1308705" y="1203598"/>
            <a:ext cx="72000" cy="726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43" name="Groep 42">
            <a:extLst>
              <a:ext uri="{FF2B5EF4-FFF2-40B4-BE49-F238E27FC236}">
                <a16:creationId xmlns:a16="http://schemas.microsoft.com/office/drawing/2014/main" id="{B6579C9E-AB0B-02E9-A231-5273319B426C}"/>
              </a:ext>
            </a:extLst>
          </p:cNvPr>
          <p:cNvGrpSpPr/>
          <p:nvPr/>
        </p:nvGrpSpPr>
        <p:grpSpPr>
          <a:xfrm>
            <a:off x="3616012" y="1381226"/>
            <a:ext cx="1422998" cy="1795834"/>
            <a:chOff x="3616012" y="1381226"/>
            <a:chExt cx="1422998" cy="1795834"/>
          </a:xfrm>
        </p:grpSpPr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D2B2FB13-B366-7DAB-949B-9F6BFAEC2EF0}"/>
                </a:ext>
              </a:extLst>
            </p:cNvPr>
            <p:cNvSpPr/>
            <p:nvPr/>
          </p:nvSpPr>
          <p:spPr>
            <a:xfrm>
              <a:off x="4325786" y="1384028"/>
              <a:ext cx="713224" cy="1793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1440AFC-4ACD-EE8D-5DCC-2616F6E08728}"/>
                </a:ext>
              </a:extLst>
            </p:cNvPr>
            <p:cNvSpPr/>
            <p:nvPr/>
          </p:nvSpPr>
          <p:spPr>
            <a:xfrm>
              <a:off x="3616012" y="1384028"/>
              <a:ext cx="713224" cy="1793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5" name="Tekstvak 34">
              <a:extLst>
                <a:ext uri="{FF2B5EF4-FFF2-40B4-BE49-F238E27FC236}">
                  <a16:creationId xmlns:a16="http://schemas.microsoft.com/office/drawing/2014/main" id="{667C8951-B025-7202-E437-3440DC9002C6}"/>
                </a:ext>
              </a:extLst>
            </p:cNvPr>
            <p:cNvSpPr txBox="1"/>
            <p:nvPr/>
          </p:nvSpPr>
          <p:spPr>
            <a:xfrm>
              <a:off x="3687786" y="1381226"/>
              <a:ext cx="5405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800" dirty="0"/>
                <a:t>Energie</a:t>
              </a:r>
            </a:p>
            <a:p>
              <a:pPr algn="ctr"/>
              <a:r>
                <a:rPr lang="nl-BE" sz="800" dirty="0"/>
                <a:t>sector</a:t>
              </a:r>
            </a:p>
          </p:txBody>
        </p:sp>
        <p:sp>
          <p:nvSpPr>
            <p:cNvPr id="36" name="Tekstvak 35">
              <a:extLst>
                <a:ext uri="{FF2B5EF4-FFF2-40B4-BE49-F238E27FC236}">
                  <a16:creationId xmlns:a16="http://schemas.microsoft.com/office/drawing/2014/main" id="{8B80A94C-1B8B-53FC-6DCC-8F2F49C09214}"/>
                </a:ext>
              </a:extLst>
            </p:cNvPr>
            <p:cNvSpPr txBox="1"/>
            <p:nvPr/>
          </p:nvSpPr>
          <p:spPr>
            <a:xfrm>
              <a:off x="4394712" y="1414575"/>
              <a:ext cx="5806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800" dirty="0"/>
                <a:t>Industrie</a:t>
              </a:r>
            </a:p>
          </p:txBody>
        </p:sp>
        <p:sp>
          <p:nvSpPr>
            <p:cNvPr id="39" name="Pijl: omlaag 38">
              <a:extLst>
                <a:ext uri="{FF2B5EF4-FFF2-40B4-BE49-F238E27FC236}">
                  <a16:creationId xmlns:a16="http://schemas.microsoft.com/office/drawing/2014/main" id="{D9723914-FC2B-0467-FB32-F1166B4363F3}"/>
                </a:ext>
              </a:extLst>
            </p:cNvPr>
            <p:cNvSpPr/>
            <p:nvPr/>
          </p:nvSpPr>
          <p:spPr>
            <a:xfrm>
              <a:off x="3881674" y="1758073"/>
              <a:ext cx="166469" cy="12647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Pijl: omlaag 39">
              <a:extLst>
                <a:ext uri="{FF2B5EF4-FFF2-40B4-BE49-F238E27FC236}">
                  <a16:creationId xmlns:a16="http://schemas.microsoft.com/office/drawing/2014/main" id="{975E5303-CD9D-7206-09DA-993B3FC43DF9}"/>
                </a:ext>
              </a:extLst>
            </p:cNvPr>
            <p:cNvSpPr/>
            <p:nvPr/>
          </p:nvSpPr>
          <p:spPr>
            <a:xfrm>
              <a:off x="4619109" y="1722804"/>
              <a:ext cx="166469" cy="126476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9" name="Tekstvak 18">
            <a:extLst>
              <a:ext uri="{FF2B5EF4-FFF2-40B4-BE49-F238E27FC236}">
                <a16:creationId xmlns:a16="http://schemas.microsoft.com/office/drawing/2014/main" id="{EDFF922D-0750-1BCD-1C2E-5CEAF2FB6207}"/>
              </a:ext>
            </a:extLst>
          </p:cNvPr>
          <p:cNvSpPr txBox="1"/>
          <p:nvPr/>
        </p:nvSpPr>
        <p:spPr>
          <a:xfrm>
            <a:off x="3407869" y="2049711"/>
            <a:ext cx="183583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2400" dirty="0"/>
              <a:t>ETS </a:t>
            </a: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nl-BE" sz="2400" dirty="0"/>
              <a:t> -50%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6ED129E-7D59-B76B-66BC-4AC9CFE4C5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6" t="20737" r="36425" b="20995"/>
          <a:stretch/>
        </p:blipFill>
        <p:spPr>
          <a:xfrm>
            <a:off x="6538185" y="97072"/>
            <a:ext cx="1890283" cy="1073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Pijl: rechts 20">
            <a:extLst>
              <a:ext uri="{FF2B5EF4-FFF2-40B4-BE49-F238E27FC236}">
                <a16:creationId xmlns:a16="http://schemas.microsoft.com/office/drawing/2014/main" id="{EFD39B6E-8683-BFE5-DB5F-F92CF064A1DC}"/>
              </a:ext>
            </a:extLst>
          </p:cNvPr>
          <p:cNvSpPr/>
          <p:nvPr/>
        </p:nvSpPr>
        <p:spPr>
          <a:xfrm>
            <a:off x="7171668" y="3365800"/>
            <a:ext cx="275347" cy="117100"/>
          </a:xfrm>
          <a:prstGeom prst="rightArrow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8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30" grpId="0" animBg="1"/>
      <p:bldP spid="31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6283BE11-69BA-A402-3BDF-D167FC340420}"/>
              </a:ext>
            </a:extLst>
          </p:cNvPr>
          <p:cNvSpPr/>
          <p:nvPr/>
        </p:nvSpPr>
        <p:spPr>
          <a:xfrm>
            <a:off x="919779" y="2454608"/>
            <a:ext cx="1387736" cy="25631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91DC9B-D7C3-6A6C-3BC7-0AED612F2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Uitdaging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DC74C3-2FCE-D887-A626-8B4B2608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8800"/>
            <a:ext cx="5650496" cy="3726000"/>
          </a:xfrm>
        </p:spPr>
        <p:txBody>
          <a:bodyPr/>
          <a:lstStyle/>
          <a:p>
            <a:r>
              <a:rPr lang="nl-BE" dirty="0"/>
              <a:t>Enorme uitdaging tegen 2030 voor de industrie in EU</a:t>
            </a:r>
          </a:p>
          <a:p>
            <a:pPr lvl="1"/>
            <a:r>
              <a:rPr lang="nl-BE" dirty="0"/>
              <a:t>… en dus zeker voor Vlaanderen / België</a:t>
            </a:r>
          </a:p>
          <a:p>
            <a:pPr lvl="1"/>
            <a:endParaRPr lang="nl-BE" dirty="0"/>
          </a:p>
          <a:p>
            <a:r>
              <a:rPr lang="nl-BE" dirty="0"/>
              <a:t>Methoden om CO</a:t>
            </a:r>
            <a:r>
              <a:rPr lang="nl-BE" baseline="-25000" dirty="0"/>
              <a:t>2</a:t>
            </a:r>
            <a:r>
              <a:rPr lang="nl-BE" dirty="0"/>
              <a:t> te reduceren in de industrie</a:t>
            </a:r>
          </a:p>
          <a:p>
            <a:pPr lvl="1"/>
            <a:r>
              <a:rPr lang="nl-BE" dirty="0"/>
              <a:t>Elektrificatie</a:t>
            </a:r>
          </a:p>
          <a:p>
            <a:pPr lvl="1"/>
            <a:r>
              <a:rPr lang="nl-BE" dirty="0"/>
              <a:t>CCS / CCU</a:t>
            </a:r>
          </a:p>
          <a:p>
            <a:pPr lvl="1"/>
            <a:r>
              <a:rPr lang="nl-BE" dirty="0"/>
              <a:t>Waterstof        + andere moleculen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Biomassa</a:t>
            </a:r>
          </a:p>
          <a:p>
            <a:pPr lvl="1"/>
            <a:r>
              <a:rPr lang="nl-BE" dirty="0"/>
              <a:t>…</a:t>
            </a:r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E5AA9-90D9-DAD2-F568-BC03BB34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348AA2-8EFC-DD78-B87C-611A2D0B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BED55E-7D4F-C1CB-1BCE-D4920E57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7</a:t>
            </a:fld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6FA52EC-5C8D-2182-FC72-1F657963AA59}"/>
              </a:ext>
            </a:extLst>
          </p:cNvPr>
          <p:cNvSpPr txBox="1"/>
          <p:nvPr/>
        </p:nvSpPr>
        <p:spPr>
          <a:xfrm>
            <a:off x="6449872" y="1962281"/>
            <a:ext cx="1850316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nl-BE" sz="1400" dirty="0">
                <a:solidFill>
                  <a:srgbClr val="235056"/>
                </a:solidFill>
                <a:latin typeface="+mn-lt"/>
              </a:rPr>
              <a:t>Opletten waterstof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58FD3F9-52BF-4489-CA87-7A5EE6EABFA0}"/>
              </a:ext>
            </a:extLst>
          </p:cNvPr>
          <p:cNvSpPr/>
          <p:nvPr/>
        </p:nvSpPr>
        <p:spPr>
          <a:xfrm>
            <a:off x="844475" y="2413662"/>
            <a:ext cx="1543723" cy="11994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9808166-DD6D-286D-D54B-9D51ECBA6DAB}"/>
              </a:ext>
            </a:extLst>
          </p:cNvPr>
          <p:cNvSpPr txBox="1"/>
          <p:nvPr/>
        </p:nvSpPr>
        <p:spPr>
          <a:xfrm>
            <a:off x="86060" y="4162545"/>
            <a:ext cx="5437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nl-BE" sz="1600" dirty="0">
                <a:solidFill>
                  <a:srgbClr val="235056"/>
                </a:solidFill>
                <a:latin typeface="+mn-lt"/>
              </a:rPr>
              <a:t>Grote energie intensieve bedrijven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>
                <a:solidFill>
                  <a:srgbClr val="235056"/>
                </a:solidFill>
                <a:latin typeface="+mn-lt"/>
              </a:rPr>
              <a:t>Middelgrote &amp; kleine energie intensieve bedrijven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8BA91A-A986-EADE-AB10-AF3C03645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155" y="2336155"/>
            <a:ext cx="3372614" cy="166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371ECA1-5377-98DD-D71B-1B8CB9FB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Staalindustrie                      Cementindustrie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B2F747A-39D9-9AF0-E44A-D26FFC144A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10.2 Mt CO</a:t>
            </a:r>
            <a:r>
              <a:rPr lang="nl-BE" baseline="-25000" dirty="0"/>
              <a:t>2</a:t>
            </a:r>
            <a:r>
              <a:rPr lang="nl-BE" dirty="0"/>
              <a:t> </a:t>
            </a:r>
          </a:p>
          <a:p>
            <a:r>
              <a:rPr lang="nl-BE" dirty="0"/>
              <a:t>Plannen ARCELOR (3.9 Mt CO</a:t>
            </a:r>
            <a:r>
              <a:rPr lang="nl-BE" baseline="-25000" dirty="0"/>
              <a:t>2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Hoogoven B (2021 – 2024):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Torero: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biokool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CO</a:t>
            </a:r>
            <a:r>
              <a:rPr lang="nl-BE" baseline="-25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=&gt;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Steelanol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: bio-ethanol</a:t>
            </a:r>
          </a:p>
          <a:p>
            <a:pPr lvl="1"/>
            <a:r>
              <a:rPr lang="nl-BE" dirty="0"/>
              <a:t>Hoogoven A (2030):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DRI / Direct gereduceerd ijzer; </a:t>
            </a:r>
            <a:br>
              <a:rPr lang="nl-B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initieel aardgas =&gt; waterstof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2 elektrische ovens </a:t>
            </a:r>
            <a:endParaRPr lang="nl-BE" dirty="0">
              <a:solidFill>
                <a:schemeClr val="bg1">
                  <a:lumMod val="65000"/>
                </a:schemeClr>
              </a:solidFill>
              <a:highlight>
                <a:srgbClr val="FFFF00"/>
              </a:highlight>
            </a:endParaRPr>
          </a:p>
          <a:p>
            <a:r>
              <a:rPr lang="nl-BE" dirty="0"/>
              <a:t>CCS Gent Carbon Hub (6 Mt CO</a:t>
            </a:r>
            <a:r>
              <a:rPr lang="nl-BE" baseline="-25000" dirty="0"/>
              <a:t>2</a:t>
            </a:r>
            <a:r>
              <a:rPr lang="nl-BE" dirty="0"/>
              <a:t>)</a:t>
            </a:r>
          </a:p>
          <a:p>
            <a:endParaRPr lang="nl-BE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0CFCEB5-4D70-5B2C-FE96-4AAC5D66C0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4.2 Mt CO</a:t>
            </a:r>
            <a:r>
              <a:rPr lang="nl-BE" baseline="-25000" dirty="0"/>
              <a:t>2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2/3 proces emissie door </a:t>
            </a:r>
            <a:r>
              <a:rPr lang="nl-BE" dirty="0" err="1"/>
              <a:t>decarbonisatie</a:t>
            </a:r>
            <a:r>
              <a:rPr lang="nl-BE" dirty="0"/>
              <a:t> kalksteen</a:t>
            </a:r>
          </a:p>
          <a:p>
            <a:pPr lvl="1"/>
            <a:r>
              <a:rPr lang="nl-BE" dirty="0"/>
              <a:t>1/3 verbrandingsemissie</a:t>
            </a:r>
          </a:p>
          <a:p>
            <a:r>
              <a:rPr lang="nl-BE" dirty="0"/>
              <a:t>Plannen </a:t>
            </a:r>
            <a:r>
              <a:rPr lang="nl-BE" dirty="0" err="1"/>
              <a:t>Holcim</a:t>
            </a:r>
            <a:r>
              <a:rPr lang="nl-BE" dirty="0"/>
              <a:t> (1 Mt CO</a:t>
            </a:r>
            <a:r>
              <a:rPr lang="nl-BE" baseline="-25000" dirty="0"/>
              <a:t>2</a:t>
            </a:r>
            <a:r>
              <a:rPr lang="nl-BE" dirty="0"/>
              <a:t>): </a:t>
            </a:r>
          </a:p>
          <a:p>
            <a:pPr lvl="2"/>
            <a:r>
              <a:rPr lang="nl-BE" dirty="0"/>
              <a:t>GO4ZERO</a:t>
            </a:r>
          </a:p>
          <a:p>
            <a:pPr lvl="3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Nat =&gt; droog proces</a:t>
            </a:r>
          </a:p>
          <a:p>
            <a:pPr lvl="3"/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Oxy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verbranding: </a:t>
            </a:r>
            <a:r>
              <a:rPr lang="nl-BE" dirty="0" err="1">
                <a:solidFill>
                  <a:schemeClr val="bg1">
                    <a:lumMod val="65000"/>
                  </a:schemeClr>
                </a:solidFill>
              </a:rPr>
              <a:t>aangerijkte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CO</a:t>
            </a:r>
            <a:r>
              <a:rPr lang="nl-BE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nl-B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makkelijker te capteren</a:t>
            </a:r>
          </a:p>
          <a:p>
            <a:pPr lvl="3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CCS</a:t>
            </a:r>
          </a:p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6FFECF-5499-BC68-8913-EA8AADB6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DB8496-2AA4-8860-1669-D004F79C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2FFCD7-E1A8-84CE-26E0-096A2A48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8</a:t>
            </a:fld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CD83B6-9202-B39A-AF95-C4E82E79723C}"/>
              </a:ext>
            </a:extLst>
          </p:cNvPr>
          <p:cNvSpPr txBox="1"/>
          <p:nvPr/>
        </p:nvSpPr>
        <p:spPr>
          <a:xfrm rot="19837945">
            <a:off x="99196" y="2499600"/>
            <a:ext cx="116643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Projecten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1C23FDF-369A-4C88-C7BC-9734AF46B751}"/>
              </a:ext>
            </a:extLst>
          </p:cNvPr>
          <p:cNvSpPr txBox="1"/>
          <p:nvPr/>
        </p:nvSpPr>
        <p:spPr>
          <a:xfrm rot="19837945">
            <a:off x="3662298" y="2034450"/>
            <a:ext cx="149567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800" dirty="0"/>
              <a:t>Projecten</a:t>
            </a:r>
          </a:p>
          <a:p>
            <a:pPr algn="ctr"/>
            <a:r>
              <a:rPr lang="nl-BE" sz="1800" dirty="0"/>
              <a:t>Zie visienota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72E6411-404E-4885-F482-8C29F8F0D7C4}"/>
              </a:ext>
            </a:extLst>
          </p:cNvPr>
          <p:cNvSpPr txBox="1"/>
          <p:nvPr/>
        </p:nvSpPr>
        <p:spPr>
          <a:xfrm rot="19837945">
            <a:off x="7504756" y="2223486"/>
            <a:ext cx="116643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Projecten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7456DAE4-42DF-2F64-DB50-1C79D788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49" t="4300" r="5522" b="24133"/>
          <a:stretch/>
        </p:blipFill>
        <p:spPr>
          <a:xfrm>
            <a:off x="7222981" y="3563162"/>
            <a:ext cx="1729980" cy="916159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94420F46-94F7-951D-1244-D183682B9F89}"/>
              </a:ext>
            </a:extLst>
          </p:cNvPr>
          <p:cNvSpPr txBox="1"/>
          <p:nvPr/>
        </p:nvSpPr>
        <p:spPr>
          <a:xfrm>
            <a:off x="682410" y="4383402"/>
            <a:ext cx="3561481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b="1" dirty="0"/>
              <a:t>Elektrificatie</a:t>
            </a:r>
            <a:r>
              <a:rPr lang="nl-BE" sz="1800" dirty="0"/>
              <a:t> / </a:t>
            </a:r>
            <a:r>
              <a:rPr lang="nl-BE" sz="1400" dirty="0"/>
              <a:t>H2 / CCS / </a:t>
            </a:r>
            <a:r>
              <a:rPr lang="nl-BE" sz="1200" dirty="0"/>
              <a:t>Biomassa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25A701-AAC5-5018-8BF5-11B8AD76C8D5}"/>
              </a:ext>
            </a:extLst>
          </p:cNvPr>
          <p:cNvSpPr txBox="1"/>
          <p:nvPr/>
        </p:nvSpPr>
        <p:spPr>
          <a:xfrm>
            <a:off x="5482395" y="4479321"/>
            <a:ext cx="1702486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CCS /</a:t>
            </a:r>
            <a:r>
              <a:rPr lang="nl-BE" sz="1400" dirty="0"/>
              <a:t> </a:t>
            </a:r>
            <a:r>
              <a:rPr lang="nl-BE" sz="1200" dirty="0"/>
              <a:t>Elektrificatie</a:t>
            </a:r>
          </a:p>
        </p:txBody>
      </p:sp>
    </p:spTree>
    <p:extLst>
      <p:ext uri="{BB962C8B-B14F-4D97-AF65-F5344CB8AC3E}">
        <p14:creationId xmlns:p14="http://schemas.microsoft.com/office/powerpoint/2010/main" val="91775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48ADF-5B15-EE10-340D-3444B37E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(Petro) chemie                 Raffinaderijen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08F28C-6A14-B9B9-941E-B0E68222B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720 bedrijven in België; </a:t>
            </a:r>
          </a:p>
          <a:p>
            <a:pPr lvl="1"/>
            <a:r>
              <a:rPr lang="nl-BE" dirty="0"/>
              <a:t>80% productie =&gt; export</a:t>
            </a:r>
          </a:p>
          <a:p>
            <a:r>
              <a:rPr lang="nl-BE" dirty="0"/>
              <a:t>12.2 Mt CO</a:t>
            </a:r>
            <a:r>
              <a:rPr lang="nl-BE" baseline="-25000" dirty="0"/>
              <a:t>2</a:t>
            </a:r>
          </a:p>
          <a:p>
            <a:pPr lvl="1"/>
            <a:r>
              <a:rPr lang="nl-BE" dirty="0"/>
              <a:t>70% CO</a:t>
            </a:r>
            <a:r>
              <a:rPr lang="nl-BE" baseline="-25000" dirty="0"/>
              <a:t>2</a:t>
            </a:r>
            <a:r>
              <a:rPr lang="nl-BE" dirty="0"/>
              <a:t>: procesemissie</a:t>
            </a:r>
          </a:p>
          <a:p>
            <a:pPr lvl="1"/>
            <a:r>
              <a:rPr lang="nl-BE" dirty="0"/>
              <a:t>30% CO</a:t>
            </a:r>
            <a:r>
              <a:rPr lang="nl-BE" baseline="-25000" dirty="0"/>
              <a:t>2</a:t>
            </a:r>
            <a:r>
              <a:rPr lang="nl-BE" dirty="0"/>
              <a:t>: verbrandingsemissie</a:t>
            </a:r>
          </a:p>
          <a:p>
            <a:r>
              <a:rPr lang="nl-BE" dirty="0"/>
              <a:t>CO</a:t>
            </a:r>
            <a:r>
              <a:rPr lang="nl-BE" baseline="-25000" dirty="0"/>
              <a:t>2</a:t>
            </a:r>
            <a:r>
              <a:rPr lang="nl-BE" dirty="0"/>
              <a:t> reductie</a:t>
            </a:r>
          </a:p>
          <a:p>
            <a:pPr lvl="1"/>
            <a:r>
              <a:rPr lang="nl-BE" dirty="0"/>
              <a:t>Elektrificatie </a:t>
            </a:r>
          </a:p>
          <a:p>
            <a:pPr lvl="1"/>
            <a:r>
              <a:rPr lang="nl-BE" dirty="0"/>
              <a:t>CCS </a:t>
            </a:r>
            <a:r>
              <a:rPr lang="nl-BE" dirty="0">
                <a:sym typeface="Wingdings" panose="05000000000000000000" pitchFamily="2" charset="2"/>
              </a:rPr>
              <a:t> </a:t>
            </a:r>
            <a:r>
              <a:rPr lang="nl-BE" dirty="0" err="1"/>
              <a:t>Antwerp</a:t>
            </a:r>
            <a:r>
              <a:rPr lang="nl-BE" dirty="0"/>
              <a:t> @C (5 – 10 Mt CO</a:t>
            </a:r>
            <a:r>
              <a:rPr lang="nl-BE" baseline="-25000" dirty="0"/>
              <a:t>2</a:t>
            </a:r>
            <a:r>
              <a:rPr lang="nl-BE" dirty="0"/>
              <a:t>)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A95667-CC65-7C00-3DC6-66E6A0FAD7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5.7 Mt </a:t>
            </a:r>
            <a:r>
              <a:rPr lang="nl-BE" dirty="0">
                <a:solidFill>
                  <a:schemeClr val="tx1"/>
                </a:solidFill>
              </a:rPr>
              <a:t>CO</a:t>
            </a:r>
            <a:r>
              <a:rPr lang="nl-BE" baseline="-25000" dirty="0">
                <a:solidFill>
                  <a:schemeClr val="tx1"/>
                </a:solidFill>
              </a:rPr>
              <a:t>2</a:t>
            </a:r>
            <a:r>
              <a:rPr lang="nl-BE" dirty="0"/>
              <a:t> (scope 1)</a:t>
            </a:r>
          </a:p>
          <a:p>
            <a:r>
              <a:rPr lang="nl-BE" dirty="0"/>
              <a:t>70 Mt CO</a:t>
            </a:r>
            <a:r>
              <a:rPr lang="nl-BE" baseline="-25000" dirty="0"/>
              <a:t>2</a:t>
            </a:r>
            <a:r>
              <a:rPr lang="nl-BE" dirty="0"/>
              <a:t> (</a:t>
            </a:r>
            <a:r>
              <a:rPr lang="nl-BE" dirty="0">
                <a:highlight>
                  <a:srgbClr val="FFFF00"/>
                </a:highlight>
              </a:rPr>
              <a:t>scope 3</a:t>
            </a:r>
            <a:r>
              <a:rPr lang="nl-BE" dirty="0"/>
              <a:t>)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Business &amp; energietransitie: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Decarboniseren van productieproces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Reductie van benzine en diesel; </a:t>
            </a:r>
            <a:br>
              <a:rPr lang="nl-B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elektrificatie van wegtransport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Low carbon brandstoffen</a:t>
            </a:r>
            <a:br>
              <a:rPr lang="nl-B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voor scheepvaart, luchtvaart</a:t>
            </a:r>
          </a:p>
          <a:p>
            <a:pPr lvl="2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Low carbon grondstoffen </a:t>
            </a:r>
            <a:br>
              <a:rPr lang="nl-BE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voor petrochemie</a:t>
            </a:r>
          </a:p>
          <a:p>
            <a:r>
              <a:rPr lang="nl-BE" dirty="0"/>
              <a:t>CCS</a:t>
            </a:r>
          </a:p>
          <a:p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7E21ED-D024-BBD0-11ED-EDD9D5D1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30/11/2023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97127D-9EF1-925C-A73E-1BE4DCC6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"ie-net Visietekst 2022 Expertgroep Energie" voorstelling bij Energik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5F024D-DC11-2B74-165F-FBD9F4CD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2946-DC08-4FEE-BDD8-FB363A34777E}" type="slidenum">
              <a:rPr lang="nl-BE" smtClean="0"/>
              <a:t>9</a:t>
            </a:fld>
            <a:endParaRPr lang="nl-BE"/>
          </a:p>
        </p:txBody>
      </p:sp>
      <p:pic>
        <p:nvPicPr>
          <p:cNvPr id="8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1B9667-0D2A-04D5-A9CB-FAF07413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15" y="3802292"/>
            <a:ext cx="2131735" cy="112250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3749E2E-9B68-92D7-5BC5-E8EF19426D05}"/>
              </a:ext>
            </a:extLst>
          </p:cNvPr>
          <p:cNvSpPr txBox="1"/>
          <p:nvPr/>
        </p:nvSpPr>
        <p:spPr>
          <a:xfrm>
            <a:off x="4802590" y="4337428"/>
            <a:ext cx="224366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b="1" dirty="0"/>
              <a:t>Elektrificatie</a:t>
            </a:r>
            <a:r>
              <a:rPr lang="nl-BE" sz="1800" dirty="0"/>
              <a:t> / </a:t>
            </a:r>
            <a:r>
              <a:rPr lang="nl-BE" sz="1400" dirty="0"/>
              <a:t>CCS</a:t>
            </a:r>
            <a:endParaRPr lang="nl-BE" sz="12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783A274-F7D7-7D55-9E85-745907057B63}"/>
              </a:ext>
            </a:extLst>
          </p:cNvPr>
          <p:cNvSpPr txBox="1"/>
          <p:nvPr/>
        </p:nvSpPr>
        <p:spPr>
          <a:xfrm rot="20668865">
            <a:off x="2668057" y="2821975"/>
            <a:ext cx="116643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Projecten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1B0861F-7A6A-1553-90B4-44B4EA5335FB}"/>
              </a:ext>
            </a:extLst>
          </p:cNvPr>
          <p:cNvSpPr txBox="1"/>
          <p:nvPr/>
        </p:nvSpPr>
        <p:spPr>
          <a:xfrm rot="18770954">
            <a:off x="4156884" y="2387083"/>
            <a:ext cx="1580859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nl-BE" sz="1800" dirty="0"/>
              <a:t>Verandering</a:t>
            </a:r>
          </a:p>
        </p:txBody>
      </p:sp>
    </p:spTree>
    <p:extLst>
      <p:ext uri="{BB962C8B-B14F-4D97-AF65-F5344CB8AC3E}">
        <p14:creationId xmlns:p14="http://schemas.microsoft.com/office/powerpoint/2010/main" val="319305337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ebb98e-ad24-4669-a7bd-f2c9eeba4377" xsi:nil="true"/>
    <lcf76f155ced4ddcb4097134ff3c332f xmlns="98cff62b-a04c-4eea-a411-f0f7bababf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21DDE34A4F44DABCA0D9649DCD9BE" ma:contentTypeVersion="14" ma:contentTypeDescription="Een nieuw document maken." ma:contentTypeScope="" ma:versionID="29c14a21a611c0431e38faea4bcd4114">
  <xsd:schema xmlns:xsd="http://www.w3.org/2001/XMLSchema" xmlns:xs="http://www.w3.org/2001/XMLSchema" xmlns:p="http://schemas.microsoft.com/office/2006/metadata/properties" xmlns:ns2="98cff62b-a04c-4eea-a411-f0f7bababf8e" xmlns:ns3="cbebb98e-ad24-4669-a7bd-f2c9eeba4377" targetNamespace="http://schemas.microsoft.com/office/2006/metadata/properties" ma:root="true" ma:fieldsID="39492a6e0e324849f30dedbe399bc27b" ns2:_="" ns3:_="">
    <xsd:import namespace="98cff62b-a04c-4eea-a411-f0f7bababf8e"/>
    <xsd:import namespace="cbebb98e-ad24-4669-a7bd-f2c9eeba43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ff62b-a04c-4eea-a411-f0f7babab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eba115f1-6b4e-4c85-9b95-5124f6bbac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bb98e-ad24-4669-a7bd-f2c9eeba437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bc80dac-28af-49a8-8b8c-f6fa35968a39}" ma:internalName="TaxCatchAll" ma:showField="CatchAllData" ma:web="cbebb98e-ad24-4669-a7bd-f2c9eeba43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D6EB4-64DA-419A-9041-F7FAF5834FAC}">
  <ds:schemaRefs>
    <ds:schemaRef ds:uri="98cff62b-a04c-4eea-a411-f0f7bababf8e"/>
    <ds:schemaRef ds:uri="cbebb98e-ad24-4669-a7bd-f2c9eeba43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05B4D4A-0D3C-4FAD-A559-8E033CE560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093E1C-7C85-4BB0-B740-F5D02EEB2946}">
  <ds:schemaRefs>
    <ds:schemaRef ds:uri="98cff62b-a04c-4eea-a411-f0f7bababf8e"/>
    <ds:schemaRef ds:uri="cbebb98e-ad24-4669-a7bd-f2c9eeba43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Office PowerPoint</Application>
  <PresentationFormat>Diavoorstelling (16:9)</PresentationFormat>
  <Paragraphs>350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arial</vt:lpstr>
      <vt:lpstr>arial</vt:lpstr>
      <vt:lpstr>Calibri</vt:lpstr>
      <vt:lpstr>Symbol</vt:lpstr>
      <vt:lpstr>Aangepast ontwerp</vt:lpstr>
      <vt:lpstr>Decarbonisatie onder spanning   IE-Net  expertgroep Energie</vt:lpstr>
      <vt:lpstr>Doel visietekst</vt:lpstr>
      <vt:lpstr>Regelgeving</vt:lpstr>
      <vt:lpstr>Uitdaging</vt:lpstr>
      <vt:lpstr>Uitdaging</vt:lpstr>
      <vt:lpstr>Uitdaging</vt:lpstr>
      <vt:lpstr>Uitdaging</vt:lpstr>
      <vt:lpstr>Staalindustrie                      Cementindustrie</vt:lpstr>
      <vt:lpstr>(Petro) chemie                 Raffinaderijen</vt:lpstr>
      <vt:lpstr>1. Grote energie-intensieve bedrijven</vt:lpstr>
      <vt:lpstr>1. Grote energie-intensieve bedrijven</vt:lpstr>
      <vt:lpstr>2. Middelgrote &amp; kleine energie-intensieve bedrijven</vt:lpstr>
      <vt:lpstr>1. + 2. Alle sectoren</vt:lpstr>
      <vt:lpstr>Transport                          Gebouwen</vt:lpstr>
      <vt:lpstr>Elektrificatie</vt:lpstr>
      <vt:lpstr>Zijn we klaar?</vt:lpstr>
      <vt:lpstr>Zijn we klaar?</vt:lpstr>
      <vt:lpstr>Zijn we klaar?</vt:lpstr>
      <vt:lpstr>Zijn we klaar?</vt:lpstr>
      <vt:lpstr>Aanbevelingen</vt:lpstr>
      <vt:lpstr>Vragen voor het debat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Rien De Koster</dc:creator>
  <cp:lastModifiedBy>Jozef De Borger</cp:lastModifiedBy>
  <cp:revision>69</cp:revision>
  <cp:lastPrinted>2019-06-05T08:17:02Z</cp:lastPrinted>
  <dcterms:modified xsi:type="dcterms:W3CDTF">2023-11-23T06:10:44Z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0x0101003AF21DDE34A4F44DABCA0D9649DCD9BE</vt:lpwstr>
  </property>
  <property fmtid="{D5CDD505-2E9C-101B-9397-08002B2CF9AE}" pid="3" name="MediaServiceImageTags">
    <vt:lpwstr/>
  </property>
</Properties>
</file>