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6"/>
  </p:notesMasterIdLst>
  <p:handoutMasterIdLst>
    <p:handoutMasterId r:id="rId47"/>
  </p:handoutMasterIdLst>
  <p:sldIdLst>
    <p:sldId id="257" r:id="rId5"/>
    <p:sldId id="291" r:id="rId6"/>
    <p:sldId id="338" r:id="rId7"/>
    <p:sldId id="278" r:id="rId8"/>
    <p:sldId id="289" r:id="rId9"/>
    <p:sldId id="290" r:id="rId10"/>
    <p:sldId id="279" r:id="rId11"/>
    <p:sldId id="295" r:id="rId12"/>
    <p:sldId id="297" r:id="rId13"/>
    <p:sldId id="296" r:id="rId14"/>
    <p:sldId id="293" r:id="rId15"/>
    <p:sldId id="335" r:id="rId16"/>
    <p:sldId id="320" r:id="rId17"/>
    <p:sldId id="325" r:id="rId18"/>
    <p:sldId id="326" r:id="rId19"/>
    <p:sldId id="319" r:id="rId20"/>
    <p:sldId id="323" r:id="rId21"/>
    <p:sldId id="340" r:id="rId22"/>
    <p:sldId id="329" r:id="rId23"/>
    <p:sldId id="324" r:id="rId24"/>
    <p:sldId id="330" r:id="rId25"/>
    <p:sldId id="313" r:id="rId26"/>
    <p:sldId id="333" r:id="rId27"/>
    <p:sldId id="336" r:id="rId28"/>
    <p:sldId id="331" r:id="rId29"/>
    <p:sldId id="316" r:id="rId30"/>
    <p:sldId id="314" r:id="rId31"/>
    <p:sldId id="304" r:id="rId32"/>
    <p:sldId id="305" r:id="rId33"/>
    <p:sldId id="322" r:id="rId34"/>
    <p:sldId id="327" r:id="rId35"/>
    <p:sldId id="306" r:id="rId36"/>
    <p:sldId id="321" r:id="rId37"/>
    <p:sldId id="332" r:id="rId38"/>
    <p:sldId id="302" r:id="rId39"/>
    <p:sldId id="328" r:id="rId40"/>
    <p:sldId id="334" r:id="rId41"/>
    <p:sldId id="318" r:id="rId42"/>
    <p:sldId id="341" r:id="rId43"/>
    <p:sldId id="312" r:id="rId44"/>
    <p:sldId id="287" r:id="rId45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6A20CE9-4A81-48FF-A7AF-E0E712A1ABE9}">
          <p14:sldIdLst>
            <p14:sldId id="257"/>
            <p14:sldId id="291"/>
            <p14:sldId id="338"/>
            <p14:sldId id="278"/>
            <p14:sldId id="289"/>
            <p14:sldId id="290"/>
            <p14:sldId id="279"/>
            <p14:sldId id="295"/>
            <p14:sldId id="297"/>
            <p14:sldId id="296"/>
            <p14:sldId id="293"/>
            <p14:sldId id="335"/>
            <p14:sldId id="320"/>
            <p14:sldId id="325"/>
            <p14:sldId id="326"/>
            <p14:sldId id="319"/>
            <p14:sldId id="323"/>
            <p14:sldId id="340"/>
            <p14:sldId id="329"/>
            <p14:sldId id="324"/>
            <p14:sldId id="330"/>
            <p14:sldId id="313"/>
            <p14:sldId id="333"/>
            <p14:sldId id="336"/>
            <p14:sldId id="331"/>
            <p14:sldId id="316"/>
            <p14:sldId id="314"/>
            <p14:sldId id="304"/>
            <p14:sldId id="305"/>
            <p14:sldId id="322"/>
            <p14:sldId id="327"/>
            <p14:sldId id="306"/>
            <p14:sldId id="321"/>
            <p14:sldId id="332"/>
            <p14:sldId id="302"/>
            <p14:sldId id="328"/>
            <p14:sldId id="334"/>
            <p14:sldId id="318"/>
            <p14:sldId id="341"/>
            <p14:sldId id="312"/>
            <p14:sldId id="28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9D82"/>
    <a:srgbClr val="FFD966"/>
    <a:srgbClr val="000000"/>
    <a:srgbClr val="BFBFBF"/>
    <a:srgbClr val="FFF2CC"/>
    <a:srgbClr val="009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3369" y="90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 Vandenkerchove" userId="0f3c67ab-003a-4d9c-b6d1-db5773151e93" providerId="ADAL" clId="{B356F03D-AA73-4F37-816F-62FB2B0C0CBD}"/>
    <pc:docChg chg="custSel addSld modSld modSection">
      <pc:chgData name="Christophe Vandenkerchove" userId="0f3c67ab-003a-4d9c-b6d1-db5773151e93" providerId="ADAL" clId="{B356F03D-AA73-4F37-816F-62FB2B0C0CBD}" dt="2020-10-08T13:34:48.483" v="545" actId="20577"/>
      <pc:docMkLst>
        <pc:docMk/>
      </pc:docMkLst>
      <pc:sldChg chg="modSp add mod">
        <pc:chgData name="Christophe Vandenkerchove" userId="0f3c67ab-003a-4d9c-b6d1-db5773151e93" providerId="ADAL" clId="{B356F03D-AA73-4F37-816F-62FB2B0C0CBD}" dt="2020-10-08T13:34:48.483" v="545" actId="20577"/>
        <pc:sldMkLst>
          <pc:docMk/>
          <pc:sldMk cId="4084186492" sldId="341"/>
        </pc:sldMkLst>
        <pc:spChg chg="mod">
          <ac:chgData name="Christophe Vandenkerchove" userId="0f3c67ab-003a-4d9c-b6d1-db5773151e93" providerId="ADAL" clId="{B356F03D-AA73-4F37-816F-62FB2B0C0CBD}" dt="2020-10-08T13:30:39.557" v="2" actId="20577"/>
          <ac:spMkLst>
            <pc:docMk/>
            <pc:sldMk cId="4084186492" sldId="341"/>
            <ac:spMk id="2" creationId="{29B3A601-2489-412B-AE46-F0A579C7780B}"/>
          </ac:spMkLst>
        </pc:spChg>
        <pc:spChg chg="mod">
          <ac:chgData name="Christophe Vandenkerchove" userId="0f3c67ab-003a-4d9c-b6d1-db5773151e93" providerId="ADAL" clId="{B356F03D-AA73-4F37-816F-62FB2B0C0CBD}" dt="2020-10-08T13:34:48.483" v="545" actId="20577"/>
          <ac:spMkLst>
            <pc:docMk/>
            <pc:sldMk cId="4084186492" sldId="341"/>
            <ac:spMk id="5" creationId="{F5DEF6BE-E113-485F-8B86-621FEA9D43E6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342120-D137-40A7-BB5A-68EDED13D995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BE"/>
        </a:p>
      </dgm:t>
    </dgm:pt>
    <dgm:pt modelId="{54905AA4-4CC9-4504-BDFA-E2F05B925B18}">
      <dgm:prSet custT="1"/>
      <dgm:spPr/>
      <dgm:t>
        <a:bodyPr/>
        <a:lstStyle/>
        <a:p>
          <a:pPr algn="ctr" rtl="0">
            <a:spcAft>
              <a:spcPts val="0"/>
            </a:spcAft>
          </a:pPr>
          <a:endParaRPr lang="nl-BE" sz="1400" kern="1200" dirty="0">
            <a:solidFill>
              <a:prstClr val="black"/>
            </a:solidFill>
            <a:latin typeface="Calibri" panose="020F0502020204030204"/>
            <a:ea typeface="+mn-ea"/>
            <a:cs typeface="+mn-cs"/>
          </a:endParaRPr>
        </a:p>
        <a:p>
          <a:pPr algn="ctr" rtl="0">
            <a:spcAft>
              <a:spcPts val="0"/>
            </a:spcAft>
          </a:pPr>
          <a:r>
            <a:rPr lang="nl-BE" sz="1200" kern="1200" dirty="0">
              <a:solidFill>
                <a:schemeClr val="bg1"/>
              </a:solidFill>
              <a:latin typeface="Montserrat Light" panose="00000400000000000000" pitchFamily="2" charset="0"/>
              <a:ea typeface="+mn-ea"/>
              <a:cs typeface="+mn-cs"/>
            </a:rPr>
            <a:t>BELGIË</a:t>
          </a:r>
          <a:r>
            <a:rPr lang="nl-BE" sz="900" kern="1200" dirty="0"/>
            <a:t>	</a:t>
          </a:r>
        </a:p>
        <a:p>
          <a:pPr algn="ctr" rtl="0">
            <a:spcAft>
              <a:spcPct val="35000"/>
            </a:spcAft>
          </a:pPr>
          <a:r>
            <a:rPr lang="nl-BE" sz="900" kern="1200" dirty="0"/>
            <a:t/>
          </a:r>
          <a:br>
            <a:rPr lang="nl-BE" sz="900" kern="1200" dirty="0"/>
          </a:br>
          <a:endParaRPr lang="nl-BE" sz="900" kern="1200" dirty="0"/>
        </a:p>
      </dgm:t>
    </dgm:pt>
    <dgm:pt modelId="{0A868265-9390-4934-8E3A-3C2BC5ECE961}" type="parTrans" cxnId="{B020B80B-BA9D-4D14-A030-8B8B7BFC637C}">
      <dgm:prSet/>
      <dgm:spPr/>
      <dgm:t>
        <a:bodyPr/>
        <a:lstStyle/>
        <a:p>
          <a:endParaRPr lang="nl-BE"/>
        </a:p>
      </dgm:t>
    </dgm:pt>
    <dgm:pt modelId="{16E2D765-AF12-4137-B662-3EAD902A5EE9}" type="sibTrans" cxnId="{B020B80B-BA9D-4D14-A030-8B8B7BFC637C}">
      <dgm:prSet/>
      <dgm:spPr/>
      <dgm:t>
        <a:bodyPr/>
        <a:lstStyle/>
        <a:p>
          <a:endParaRPr lang="nl-BE"/>
        </a:p>
      </dgm:t>
    </dgm:pt>
    <dgm:pt modelId="{ABC0909D-16C8-48D1-97BB-5FF0B7FEEA19}">
      <dgm:prSet custT="1"/>
      <dgm:spPr/>
      <dgm:t>
        <a:bodyPr/>
        <a:lstStyle/>
        <a:p>
          <a:pPr rtl="0"/>
          <a:r>
            <a:rPr lang="de-DE" sz="1200" kern="1200" dirty="0">
              <a:solidFill>
                <a:schemeClr val="bg1"/>
              </a:solidFill>
              <a:latin typeface="Montserrat Light" panose="00000400000000000000" pitchFamily="2" charset="0"/>
              <a:ea typeface="+mn-ea"/>
              <a:cs typeface="+mn-cs"/>
            </a:rPr>
            <a:t>DUITSLAND</a:t>
          </a:r>
        </a:p>
      </dgm:t>
    </dgm:pt>
    <dgm:pt modelId="{ADD414C9-94C9-4C69-8065-D57724E0D0DA}" type="parTrans" cxnId="{D0F66727-C989-4C41-83B1-70736EF052D1}">
      <dgm:prSet/>
      <dgm:spPr/>
      <dgm:t>
        <a:bodyPr/>
        <a:lstStyle/>
        <a:p>
          <a:endParaRPr lang="nl-BE"/>
        </a:p>
      </dgm:t>
    </dgm:pt>
    <dgm:pt modelId="{328A8034-0419-49E1-8A73-DBD093393336}" type="sibTrans" cxnId="{D0F66727-C989-4C41-83B1-70736EF052D1}">
      <dgm:prSet/>
      <dgm:spPr/>
      <dgm:t>
        <a:bodyPr/>
        <a:lstStyle/>
        <a:p>
          <a:endParaRPr lang="nl-BE"/>
        </a:p>
      </dgm:t>
    </dgm:pt>
    <dgm:pt modelId="{AB3D4039-40EA-4B46-AB0E-6A59BEAFDAFE}">
      <dgm:prSet custT="1"/>
      <dgm:spPr/>
      <dgm:t>
        <a:bodyPr/>
        <a:lstStyle/>
        <a:p>
          <a:pPr rtl="0"/>
          <a:endParaRPr lang="nl-BE" sz="1100" kern="1200" dirty="0">
            <a:solidFill>
              <a:schemeClr val="tx1"/>
            </a:solidFill>
          </a:endParaRPr>
        </a:p>
        <a:p>
          <a:pPr rtl="0"/>
          <a:r>
            <a:rPr lang="nl-BE" sz="1200" kern="1200" dirty="0">
              <a:solidFill>
                <a:schemeClr val="bg1"/>
              </a:solidFill>
              <a:latin typeface="Montserrat Light" panose="00000400000000000000" pitchFamily="2" charset="0"/>
              <a:ea typeface="+mn-ea"/>
              <a:cs typeface="+mn-cs"/>
            </a:rPr>
            <a:t>VERENIGD</a:t>
          </a:r>
          <a:r>
            <a:rPr lang="nl-BE" sz="1200" kern="1200" dirty="0">
              <a:solidFill>
                <a:schemeClr val="bg1"/>
              </a:solidFill>
              <a:latin typeface="Montserrat Light" panose="00000400000000000000" pitchFamily="2" charset="0"/>
            </a:rPr>
            <a:t> </a:t>
          </a:r>
          <a:r>
            <a:rPr lang="nl-BE" sz="1200" kern="1200" dirty="0">
              <a:solidFill>
                <a:schemeClr val="bg1"/>
              </a:solidFill>
              <a:latin typeface="Montserrat Light" panose="00000400000000000000" pitchFamily="2" charset="0"/>
              <a:ea typeface="+mn-ea"/>
              <a:cs typeface="+mn-cs"/>
            </a:rPr>
            <a:t>KONINKRIJK</a:t>
          </a:r>
          <a:r>
            <a:rPr lang="nl-BE" sz="1100" kern="1200" dirty="0">
              <a:solidFill>
                <a:schemeClr val="tx1"/>
              </a:solidFill>
            </a:rPr>
            <a:t/>
          </a:r>
          <a:br>
            <a:rPr lang="nl-BE" sz="1100" kern="1200" dirty="0">
              <a:solidFill>
                <a:schemeClr val="tx1"/>
              </a:solidFill>
            </a:rPr>
          </a:br>
          <a:r>
            <a:rPr lang="nl-BE" sz="1000" kern="1200" dirty="0"/>
            <a:t/>
          </a:r>
          <a:br>
            <a:rPr lang="nl-BE" sz="1000" kern="1200" dirty="0"/>
          </a:br>
          <a:endParaRPr lang="nl-BE" sz="9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CBEDF676-778C-4B99-806A-669AC90F0C29}" type="parTrans" cxnId="{19C7FDB0-BB47-41CD-BDD4-FE38DC9ECE44}">
      <dgm:prSet/>
      <dgm:spPr/>
      <dgm:t>
        <a:bodyPr/>
        <a:lstStyle/>
        <a:p>
          <a:endParaRPr lang="nl-BE"/>
        </a:p>
      </dgm:t>
    </dgm:pt>
    <dgm:pt modelId="{D3BB6103-C721-45CB-9378-0621564FA718}" type="sibTrans" cxnId="{19C7FDB0-BB47-41CD-BDD4-FE38DC9ECE44}">
      <dgm:prSet/>
      <dgm:spPr/>
      <dgm:t>
        <a:bodyPr/>
        <a:lstStyle/>
        <a:p>
          <a:endParaRPr lang="nl-BE"/>
        </a:p>
      </dgm:t>
    </dgm:pt>
    <dgm:pt modelId="{5DA656A2-6197-4846-8A83-6C56AE82808D}">
      <dgm:prSet custT="1"/>
      <dgm:spPr/>
      <dgm:t>
        <a:bodyPr/>
        <a:lstStyle/>
        <a:p>
          <a:pPr rtl="0">
            <a:spcAft>
              <a:spcPts val="0"/>
            </a:spcAft>
          </a:pPr>
          <a:endParaRPr lang="nl-NL" sz="1400" kern="1200" dirty="0">
            <a:solidFill>
              <a:prstClr val="black"/>
            </a:solidFill>
            <a:latin typeface="Calibri" panose="020F0502020204030204"/>
            <a:ea typeface="+mn-ea"/>
            <a:cs typeface="+mn-cs"/>
          </a:endParaRPr>
        </a:p>
        <a:p>
          <a:pPr rtl="0">
            <a:spcAft>
              <a:spcPts val="0"/>
            </a:spcAft>
          </a:pPr>
          <a:r>
            <a:rPr lang="nl-NL" sz="1200" kern="1200" dirty="0">
              <a:solidFill>
                <a:schemeClr val="bg1"/>
              </a:solidFill>
              <a:latin typeface="Montserrat Light" panose="00000400000000000000" pitchFamily="2" charset="0"/>
              <a:ea typeface="+mn-ea"/>
              <a:cs typeface="+mn-cs"/>
            </a:rPr>
            <a:t>NEDERLAND</a:t>
          </a:r>
        </a:p>
        <a:p>
          <a:pPr rtl="0">
            <a:spcAft>
              <a:spcPct val="35000"/>
            </a:spcAft>
          </a:pPr>
          <a:r>
            <a:rPr lang="nl-NL" sz="900" kern="1200" dirty="0">
              <a:solidFill>
                <a:schemeClr val="tx1"/>
              </a:solidFill>
            </a:rPr>
            <a:t/>
          </a:r>
          <a:br>
            <a:rPr lang="nl-NL" sz="900" kern="1200" dirty="0">
              <a:solidFill>
                <a:schemeClr val="tx1"/>
              </a:solidFill>
            </a:rPr>
          </a:br>
          <a:endParaRPr lang="nl-BE" sz="900" kern="1200" dirty="0"/>
        </a:p>
      </dgm:t>
    </dgm:pt>
    <dgm:pt modelId="{D0AAFABB-B9C1-4F3E-ACAA-32960D072EFD}" type="sibTrans" cxnId="{DCADE6AC-5766-4E5F-937A-518952CEFA01}">
      <dgm:prSet/>
      <dgm:spPr/>
      <dgm:t>
        <a:bodyPr/>
        <a:lstStyle/>
        <a:p>
          <a:endParaRPr lang="nl-BE"/>
        </a:p>
      </dgm:t>
    </dgm:pt>
    <dgm:pt modelId="{E3BA6AE8-BD19-40E3-956B-6FCC9A4C7CE4}" type="parTrans" cxnId="{DCADE6AC-5766-4E5F-937A-518952CEFA01}">
      <dgm:prSet/>
      <dgm:spPr/>
      <dgm:t>
        <a:bodyPr/>
        <a:lstStyle/>
        <a:p>
          <a:endParaRPr lang="nl-BE"/>
        </a:p>
      </dgm:t>
    </dgm:pt>
    <dgm:pt modelId="{3B906E09-B5AE-4099-953A-24362F5C5942}" type="pres">
      <dgm:prSet presAssocID="{35342120-D137-40A7-BB5A-68EDED13D995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BB2103A1-E82A-40BC-822B-8829BE76690C}" type="pres">
      <dgm:prSet presAssocID="{35342120-D137-40A7-BB5A-68EDED13D995}" presName="diamond" presStyleLbl="bgShp" presStyleIdx="0" presStyleCnt="1" custLinFactNeighborX="-504" custLinFactNeighborY="504"/>
      <dgm:spPr/>
    </dgm:pt>
    <dgm:pt modelId="{E9C8BB94-7404-434C-B8D9-2CC6230715BA}" type="pres">
      <dgm:prSet presAssocID="{35342120-D137-40A7-BB5A-68EDED13D995}" presName="quad1" presStyleLbl="node1" presStyleIdx="0" presStyleCnt="4" custLinFactNeighborY="-322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E626FA8F-3605-412F-BD71-0320B8416F7A}" type="pres">
      <dgm:prSet presAssocID="{35342120-D137-40A7-BB5A-68EDED13D995}" presName="quad2" presStyleLbl="node1" presStyleIdx="1" presStyleCnt="4" custLinFactNeighborY="-148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74CF7590-473B-43AF-B4D9-5C9DC9F1F07A}" type="pres">
      <dgm:prSet presAssocID="{35342120-D137-40A7-BB5A-68EDED13D995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02D7BF08-80CE-4546-BB9F-51086A696E3E}" type="pres">
      <dgm:prSet presAssocID="{35342120-D137-40A7-BB5A-68EDED13D995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7A1332BD-4D77-4D01-A113-DF84D7DDC1F2}" type="presOf" srcId="{AB3D4039-40EA-4B46-AB0E-6A59BEAFDAFE}" destId="{02D7BF08-80CE-4546-BB9F-51086A696E3E}" srcOrd="0" destOrd="0" presId="urn:microsoft.com/office/officeart/2005/8/layout/matrix3"/>
    <dgm:cxn modelId="{19C7FDB0-BB47-41CD-BDD4-FE38DC9ECE44}" srcId="{35342120-D137-40A7-BB5A-68EDED13D995}" destId="{AB3D4039-40EA-4B46-AB0E-6A59BEAFDAFE}" srcOrd="3" destOrd="0" parTransId="{CBEDF676-778C-4B99-806A-669AC90F0C29}" sibTransId="{D3BB6103-C721-45CB-9378-0621564FA718}"/>
    <dgm:cxn modelId="{D0F66727-C989-4C41-83B1-70736EF052D1}" srcId="{35342120-D137-40A7-BB5A-68EDED13D995}" destId="{ABC0909D-16C8-48D1-97BB-5FF0B7FEEA19}" srcOrd="2" destOrd="0" parTransId="{ADD414C9-94C9-4C69-8065-D57724E0D0DA}" sibTransId="{328A8034-0419-49E1-8A73-DBD093393336}"/>
    <dgm:cxn modelId="{D5B8501C-6662-43BB-8086-BFB58B73BBB5}" type="presOf" srcId="{54905AA4-4CC9-4504-BDFA-E2F05B925B18}" destId="{E9C8BB94-7404-434C-B8D9-2CC6230715BA}" srcOrd="0" destOrd="0" presId="urn:microsoft.com/office/officeart/2005/8/layout/matrix3"/>
    <dgm:cxn modelId="{8BFA24A0-D62D-4EF5-AFAD-2A118738EEE3}" type="presOf" srcId="{35342120-D137-40A7-BB5A-68EDED13D995}" destId="{3B906E09-B5AE-4099-953A-24362F5C5942}" srcOrd="0" destOrd="0" presId="urn:microsoft.com/office/officeart/2005/8/layout/matrix3"/>
    <dgm:cxn modelId="{DCADE6AC-5766-4E5F-937A-518952CEFA01}" srcId="{35342120-D137-40A7-BB5A-68EDED13D995}" destId="{5DA656A2-6197-4846-8A83-6C56AE82808D}" srcOrd="1" destOrd="0" parTransId="{E3BA6AE8-BD19-40E3-956B-6FCC9A4C7CE4}" sibTransId="{D0AAFABB-B9C1-4F3E-ACAA-32960D072EFD}"/>
    <dgm:cxn modelId="{978E2432-7BA9-48D6-A3D3-37081D5E6ABA}" type="presOf" srcId="{5DA656A2-6197-4846-8A83-6C56AE82808D}" destId="{E626FA8F-3605-412F-BD71-0320B8416F7A}" srcOrd="0" destOrd="0" presId="urn:microsoft.com/office/officeart/2005/8/layout/matrix3"/>
    <dgm:cxn modelId="{37B46802-248B-4608-98DD-D828F681A54C}" type="presOf" srcId="{ABC0909D-16C8-48D1-97BB-5FF0B7FEEA19}" destId="{74CF7590-473B-43AF-B4D9-5C9DC9F1F07A}" srcOrd="0" destOrd="0" presId="urn:microsoft.com/office/officeart/2005/8/layout/matrix3"/>
    <dgm:cxn modelId="{B020B80B-BA9D-4D14-A030-8B8B7BFC637C}" srcId="{35342120-D137-40A7-BB5A-68EDED13D995}" destId="{54905AA4-4CC9-4504-BDFA-E2F05B925B18}" srcOrd="0" destOrd="0" parTransId="{0A868265-9390-4934-8E3A-3C2BC5ECE961}" sibTransId="{16E2D765-AF12-4137-B662-3EAD902A5EE9}"/>
    <dgm:cxn modelId="{6FD8F29B-0ED4-4A9A-807A-7553579796D3}" type="presParOf" srcId="{3B906E09-B5AE-4099-953A-24362F5C5942}" destId="{BB2103A1-E82A-40BC-822B-8829BE76690C}" srcOrd="0" destOrd="0" presId="urn:microsoft.com/office/officeart/2005/8/layout/matrix3"/>
    <dgm:cxn modelId="{CBD3AC40-2391-4340-A9E1-79AA641E351F}" type="presParOf" srcId="{3B906E09-B5AE-4099-953A-24362F5C5942}" destId="{E9C8BB94-7404-434C-B8D9-2CC6230715BA}" srcOrd="1" destOrd="0" presId="urn:microsoft.com/office/officeart/2005/8/layout/matrix3"/>
    <dgm:cxn modelId="{4C5A6E8F-C506-4B9A-9D5B-69CFB3554884}" type="presParOf" srcId="{3B906E09-B5AE-4099-953A-24362F5C5942}" destId="{E626FA8F-3605-412F-BD71-0320B8416F7A}" srcOrd="2" destOrd="0" presId="urn:microsoft.com/office/officeart/2005/8/layout/matrix3"/>
    <dgm:cxn modelId="{3CA9600D-1228-42DC-8DA9-F2CFC9320CCD}" type="presParOf" srcId="{3B906E09-B5AE-4099-953A-24362F5C5942}" destId="{74CF7590-473B-43AF-B4D9-5C9DC9F1F07A}" srcOrd="3" destOrd="0" presId="urn:microsoft.com/office/officeart/2005/8/layout/matrix3"/>
    <dgm:cxn modelId="{65B71ED8-62D6-46BD-8D6B-4C7C095DAD44}" type="presParOf" srcId="{3B906E09-B5AE-4099-953A-24362F5C5942}" destId="{02D7BF08-80CE-4546-BB9F-51086A696E3E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5342120-D137-40A7-BB5A-68EDED13D995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BE"/>
        </a:p>
      </dgm:t>
    </dgm:pt>
    <dgm:pt modelId="{54905AA4-4CC9-4504-BDFA-E2F05B925B18}">
      <dgm:prSet/>
      <dgm:spPr/>
      <dgm:t>
        <a:bodyPr/>
        <a:lstStyle/>
        <a:p>
          <a:pPr rtl="0"/>
          <a:r>
            <a:rPr lang="nl-BE" dirty="0">
              <a:solidFill>
                <a:schemeClr val="bg1"/>
              </a:solidFill>
              <a:latin typeface="Montserrat Light" panose="00000400000000000000" pitchFamily="2" charset="0"/>
            </a:rPr>
            <a:t>KOELTORENS</a:t>
          </a:r>
        </a:p>
      </dgm:t>
    </dgm:pt>
    <dgm:pt modelId="{0A868265-9390-4934-8E3A-3C2BC5ECE961}" type="parTrans" cxnId="{B020B80B-BA9D-4D14-A030-8B8B7BFC637C}">
      <dgm:prSet/>
      <dgm:spPr/>
      <dgm:t>
        <a:bodyPr/>
        <a:lstStyle/>
        <a:p>
          <a:endParaRPr lang="nl-BE"/>
        </a:p>
      </dgm:t>
    </dgm:pt>
    <dgm:pt modelId="{16E2D765-AF12-4137-B662-3EAD902A5EE9}" type="sibTrans" cxnId="{B020B80B-BA9D-4D14-A030-8B8B7BFC637C}">
      <dgm:prSet/>
      <dgm:spPr/>
      <dgm:t>
        <a:bodyPr/>
        <a:lstStyle/>
        <a:p>
          <a:endParaRPr lang="nl-BE"/>
        </a:p>
      </dgm:t>
    </dgm:pt>
    <dgm:pt modelId="{5DA656A2-6197-4846-8A83-6C56AE82808D}">
      <dgm:prSet/>
      <dgm:spPr/>
      <dgm:t>
        <a:bodyPr/>
        <a:lstStyle/>
        <a:p>
          <a:pPr rtl="0"/>
          <a:r>
            <a:rPr lang="nl-NL" dirty="0">
              <a:solidFill>
                <a:schemeClr val="bg1"/>
              </a:solidFill>
              <a:latin typeface="Montserrat Light" panose="00000400000000000000" pitchFamily="2" charset="0"/>
            </a:rPr>
            <a:t>STOOMKETELS</a:t>
          </a:r>
          <a:endParaRPr lang="nl-BE" dirty="0">
            <a:solidFill>
              <a:schemeClr val="bg1"/>
            </a:solidFill>
            <a:latin typeface="Montserrat Light" panose="00000400000000000000" pitchFamily="2" charset="0"/>
          </a:endParaRPr>
        </a:p>
      </dgm:t>
    </dgm:pt>
    <dgm:pt modelId="{E3BA6AE8-BD19-40E3-956B-6FCC9A4C7CE4}" type="parTrans" cxnId="{DCADE6AC-5766-4E5F-937A-518952CEFA01}">
      <dgm:prSet/>
      <dgm:spPr/>
      <dgm:t>
        <a:bodyPr/>
        <a:lstStyle/>
        <a:p>
          <a:endParaRPr lang="nl-BE"/>
        </a:p>
      </dgm:t>
    </dgm:pt>
    <dgm:pt modelId="{D0AAFABB-B9C1-4F3E-ACAA-32960D072EFD}" type="sibTrans" cxnId="{DCADE6AC-5766-4E5F-937A-518952CEFA01}">
      <dgm:prSet/>
      <dgm:spPr/>
      <dgm:t>
        <a:bodyPr/>
        <a:lstStyle/>
        <a:p>
          <a:endParaRPr lang="nl-BE"/>
        </a:p>
      </dgm:t>
    </dgm:pt>
    <dgm:pt modelId="{ABC0909D-16C8-48D1-97BB-5FF0B7FEEA19}">
      <dgm:prSet/>
      <dgm:spPr/>
      <dgm:t>
        <a:bodyPr/>
        <a:lstStyle/>
        <a:p>
          <a:pPr rtl="0"/>
          <a:r>
            <a:rPr lang="de-DE" dirty="0">
              <a:solidFill>
                <a:schemeClr val="bg1"/>
              </a:solidFill>
            </a:rPr>
            <a:t>C</a:t>
          </a:r>
          <a:r>
            <a:rPr lang="de-DE" dirty="0">
              <a:solidFill>
                <a:schemeClr val="bg1"/>
              </a:solidFill>
              <a:latin typeface="Montserrat Light" panose="00000400000000000000" pitchFamily="2" charset="0"/>
            </a:rPr>
            <a:t>APEX - OPEX</a:t>
          </a:r>
          <a:endParaRPr lang="nl-BE" dirty="0">
            <a:solidFill>
              <a:schemeClr val="bg1"/>
            </a:solidFill>
            <a:latin typeface="Montserrat Light" panose="00000400000000000000" pitchFamily="2" charset="0"/>
          </a:endParaRPr>
        </a:p>
      </dgm:t>
    </dgm:pt>
    <dgm:pt modelId="{ADD414C9-94C9-4C69-8065-D57724E0D0DA}" type="parTrans" cxnId="{D0F66727-C989-4C41-83B1-70736EF052D1}">
      <dgm:prSet/>
      <dgm:spPr/>
      <dgm:t>
        <a:bodyPr/>
        <a:lstStyle/>
        <a:p>
          <a:endParaRPr lang="nl-BE"/>
        </a:p>
      </dgm:t>
    </dgm:pt>
    <dgm:pt modelId="{328A8034-0419-49E1-8A73-DBD093393336}" type="sibTrans" cxnId="{D0F66727-C989-4C41-83B1-70736EF052D1}">
      <dgm:prSet/>
      <dgm:spPr/>
      <dgm:t>
        <a:bodyPr/>
        <a:lstStyle/>
        <a:p>
          <a:endParaRPr lang="nl-BE"/>
        </a:p>
      </dgm:t>
    </dgm:pt>
    <dgm:pt modelId="{AB3D4039-40EA-4B46-AB0E-6A59BEAFDAFE}">
      <dgm:prSet custT="1"/>
      <dgm:spPr/>
      <dgm:t>
        <a:bodyPr/>
        <a:lstStyle/>
        <a:p>
          <a:pPr rtl="0"/>
          <a:r>
            <a:rPr lang="nl-BE" sz="1200" dirty="0">
              <a:solidFill>
                <a:schemeClr val="bg1"/>
              </a:solidFill>
              <a:latin typeface="Montserrat Light" panose="00000400000000000000" pitchFamily="2" charset="0"/>
            </a:rPr>
            <a:t>LEGIONELLA BEHEER</a:t>
          </a:r>
        </a:p>
      </dgm:t>
    </dgm:pt>
    <dgm:pt modelId="{CBEDF676-778C-4B99-806A-669AC90F0C29}" type="parTrans" cxnId="{19C7FDB0-BB47-41CD-BDD4-FE38DC9ECE44}">
      <dgm:prSet/>
      <dgm:spPr/>
      <dgm:t>
        <a:bodyPr/>
        <a:lstStyle/>
        <a:p>
          <a:endParaRPr lang="nl-BE"/>
        </a:p>
      </dgm:t>
    </dgm:pt>
    <dgm:pt modelId="{D3BB6103-C721-45CB-9378-0621564FA718}" type="sibTrans" cxnId="{19C7FDB0-BB47-41CD-BDD4-FE38DC9ECE44}">
      <dgm:prSet/>
      <dgm:spPr/>
      <dgm:t>
        <a:bodyPr/>
        <a:lstStyle/>
        <a:p>
          <a:endParaRPr lang="nl-BE"/>
        </a:p>
      </dgm:t>
    </dgm:pt>
    <dgm:pt modelId="{3B906E09-B5AE-4099-953A-24362F5C5942}" type="pres">
      <dgm:prSet presAssocID="{35342120-D137-40A7-BB5A-68EDED13D995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BB2103A1-E82A-40BC-822B-8829BE76690C}" type="pres">
      <dgm:prSet presAssocID="{35342120-D137-40A7-BB5A-68EDED13D995}" presName="diamond" presStyleLbl="bgShp" presStyleIdx="0" presStyleCnt="1"/>
      <dgm:spPr/>
    </dgm:pt>
    <dgm:pt modelId="{E9C8BB94-7404-434C-B8D9-2CC6230715BA}" type="pres">
      <dgm:prSet presAssocID="{35342120-D137-40A7-BB5A-68EDED13D995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E626FA8F-3605-412F-BD71-0320B8416F7A}" type="pres">
      <dgm:prSet presAssocID="{35342120-D137-40A7-BB5A-68EDED13D995}" presName="quad2" presStyleLbl="node1" presStyleIdx="1" presStyleCnt="4" custLinFactNeighborX="-746" custLinFactNeighborY="179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74CF7590-473B-43AF-B4D9-5C9DC9F1F07A}" type="pres">
      <dgm:prSet presAssocID="{35342120-D137-40A7-BB5A-68EDED13D995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02D7BF08-80CE-4546-BB9F-51086A696E3E}" type="pres">
      <dgm:prSet presAssocID="{35342120-D137-40A7-BB5A-68EDED13D995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7A1332BD-4D77-4D01-A113-DF84D7DDC1F2}" type="presOf" srcId="{AB3D4039-40EA-4B46-AB0E-6A59BEAFDAFE}" destId="{02D7BF08-80CE-4546-BB9F-51086A696E3E}" srcOrd="0" destOrd="0" presId="urn:microsoft.com/office/officeart/2005/8/layout/matrix3"/>
    <dgm:cxn modelId="{19C7FDB0-BB47-41CD-BDD4-FE38DC9ECE44}" srcId="{35342120-D137-40A7-BB5A-68EDED13D995}" destId="{AB3D4039-40EA-4B46-AB0E-6A59BEAFDAFE}" srcOrd="3" destOrd="0" parTransId="{CBEDF676-778C-4B99-806A-669AC90F0C29}" sibTransId="{D3BB6103-C721-45CB-9378-0621564FA718}"/>
    <dgm:cxn modelId="{D0F66727-C989-4C41-83B1-70736EF052D1}" srcId="{35342120-D137-40A7-BB5A-68EDED13D995}" destId="{ABC0909D-16C8-48D1-97BB-5FF0B7FEEA19}" srcOrd="2" destOrd="0" parTransId="{ADD414C9-94C9-4C69-8065-D57724E0D0DA}" sibTransId="{328A8034-0419-49E1-8A73-DBD093393336}"/>
    <dgm:cxn modelId="{D5B8501C-6662-43BB-8086-BFB58B73BBB5}" type="presOf" srcId="{54905AA4-4CC9-4504-BDFA-E2F05B925B18}" destId="{E9C8BB94-7404-434C-B8D9-2CC6230715BA}" srcOrd="0" destOrd="0" presId="urn:microsoft.com/office/officeart/2005/8/layout/matrix3"/>
    <dgm:cxn modelId="{8BFA24A0-D62D-4EF5-AFAD-2A118738EEE3}" type="presOf" srcId="{35342120-D137-40A7-BB5A-68EDED13D995}" destId="{3B906E09-B5AE-4099-953A-24362F5C5942}" srcOrd="0" destOrd="0" presId="urn:microsoft.com/office/officeart/2005/8/layout/matrix3"/>
    <dgm:cxn modelId="{DCADE6AC-5766-4E5F-937A-518952CEFA01}" srcId="{35342120-D137-40A7-BB5A-68EDED13D995}" destId="{5DA656A2-6197-4846-8A83-6C56AE82808D}" srcOrd="1" destOrd="0" parTransId="{E3BA6AE8-BD19-40E3-956B-6FCC9A4C7CE4}" sibTransId="{D0AAFABB-B9C1-4F3E-ACAA-32960D072EFD}"/>
    <dgm:cxn modelId="{978E2432-7BA9-48D6-A3D3-37081D5E6ABA}" type="presOf" srcId="{5DA656A2-6197-4846-8A83-6C56AE82808D}" destId="{E626FA8F-3605-412F-BD71-0320B8416F7A}" srcOrd="0" destOrd="0" presId="urn:microsoft.com/office/officeart/2005/8/layout/matrix3"/>
    <dgm:cxn modelId="{37B46802-248B-4608-98DD-D828F681A54C}" type="presOf" srcId="{ABC0909D-16C8-48D1-97BB-5FF0B7FEEA19}" destId="{74CF7590-473B-43AF-B4D9-5C9DC9F1F07A}" srcOrd="0" destOrd="0" presId="urn:microsoft.com/office/officeart/2005/8/layout/matrix3"/>
    <dgm:cxn modelId="{B020B80B-BA9D-4D14-A030-8B8B7BFC637C}" srcId="{35342120-D137-40A7-BB5A-68EDED13D995}" destId="{54905AA4-4CC9-4504-BDFA-E2F05B925B18}" srcOrd="0" destOrd="0" parTransId="{0A868265-9390-4934-8E3A-3C2BC5ECE961}" sibTransId="{16E2D765-AF12-4137-B662-3EAD902A5EE9}"/>
    <dgm:cxn modelId="{6FD8F29B-0ED4-4A9A-807A-7553579796D3}" type="presParOf" srcId="{3B906E09-B5AE-4099-953A-24362F5C5942}" destId="{BB2103A1-E82A-40BC-822B-8829BE76690C}" srcOrd="0" destOrd="0" presId="urn:microsoft.com/office/officeart/2005/8/layout/matrix3"/>
    <dgm:cxn modelId="{CBD3AC40-2391-4340-A9E1-79AA641E351F}" type="presParOf" srcId="{3B906E09-B5AE-4099-953A-24362F5C5942}" destId="{E9C8BB94-7404-434C-B8D9-2CC6230715BA}" srcOrd="1" destOrd="0" presId="urn:microsoft.com/office/officeart/2005/8/layout/matrix3"/>
    <dgm:cxn modelId="{4C5A6E8F-C506-4B9A-9D5B-69CFB3554884}" type="presParOf" srcId="{3B906E09-B5AE-4099-953A-24362F5C5942}" destId="{E626FA8F-3605-412F-BD71-0320B8416F7A}" srcOrd="2" destOrd="0" presId="urn:microsoft.com/office/officeart/2005/8/layout/matrix3"/>
    <dgm:cxn modelId="{3CA9600D-1228-42DC-8DA9-F2CFC9320CCD}" type="presParOf" srcId="{3B906E09-B5AE-4099-953A-24362F5C5942}" destId="{74CF7590-473B-43AF-B4D9-5C9DC9F1F07A}" srcOrd="3" destOrd="0" presId="urn:microsoft.com/office/officeart/2005/8/layout/matrix3"/>
    <dgm:cxn modelId="{65B71ED8-62D6-46BD-8D6B-4C7C095DAD44}" type="presParOf" srcId="{3B906E09-B5AE-4099-953A-24362F5C5942}" destId="{02D7BF08-80CE-4546-BB9F-51086A696E3E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5342120-D137-40A7-BB5A-68EDED13D995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BE"/>
        </a:p>
      </dgm:t>
    </dgm:pt>
    <dgm:pt modelId="{ABC0909D-16C8-48D1-97BB-5FF0B7FEEA19}">
      <dgm:prSet custT="1"/>
      <dgm:spPr/>
      <dgm:t>
        <a:bodyPr/>
        <a:lstStyle/>
        <a:p>
          <a:pPr rtl="0"/>
          <a:r>
            <a:rPr lang="nl-BE" sz="1200" dirty="0">
              <a:solidFill>
                <a:schemeClr val="bg1"/>
              </a:solidFill>
              <a:latin typeface="Montserrat Light" panose="00000400000000000000" pitchFamily="2" charset="0"/>
            </a:rPr>
            <a:t>CHEMIE</a:t>
          </a:r>
        </a:p>
      </dgm:t>
    </dgm:pt>
    <dgm:pt modelId="{ADD414C9-94C9-4C69-8065-D57724E0D0DA}" type="parTrans" cxnId="{D0F66727-C989-4C41-83B1-70736EF052D1}">
      <dgm:prSet/>
      <dgm:spPr/>
      <dgm:t>
        <a:bodyPr/>
        <a:lstStyle/>
        <a:p>
          <a:endParaRPr lang="nl-BE"/>
        </a:p>
      </dgm:t>
    </dgm:pt>
    <dgm:pt modelId="{328A8034-0419-49E1-8A73-DBD093393336}" type="sibTrans" cxnId="{D0F66727-C989-4C41-83B1-70736EF052D1}">
      <dgm:prSet/>
      <dgm:spPr/>
      <dgm:t>
        <a:bodyPr/>
        <a:lstStyle/>
        <a:p>
          <a:endParaRPr lang="nl-BE"/>
        </a:p>
      </dgm:t>
    </dgm:pt>
    <dgm:pt modelId="{AB3D4039-40EA-4B46-AB0E-6A59BEAFDAFE}">
      <dgm:prSet custT="1"/>
      <dgm:spPr/>
      <dgm:t>
        <a:bodyPr/>
        <a:lstStyle/>
        <a:p>
          <a:pPr rtl="0"/>
          <a:endParaRPr lang="nl-BE" sz="1200" dirty="0">
            <a:solidFill>
              <a:schemeClr val="bg1"/>
            </a:solidFill>
            <a:latin typeface="Montserrat Light" panose="00000400000000000000" pitchFamily="2" charset="0"/>
          </a:endParaRPr>
        </a:p>
      </dgm:t>
    </dgm:pt>
    <dgm:pt modelId="{CBEDF676-778C-4B99-806A-669AC90F0C29}" type="parTrans" cxnId="{19C7FDB0-BB47-41CD-BDD4-FE38DC9ECE44}">
      <dgm:prSet/>
      <dgm:spPr/>
      <dgm:t>
        <a:bodyPr/>
        <a:lstStyle/>
        <a:p>
          <a:endParaRPr lang="nl-BE"/>
        </a:p>
      </dgm:t>
    </dgm:pt>
    <dgm:pt modelId="{D3BB6103-C721-45CB-9378-0621564FA718}" type="sibTrans" cxnId="{19C7FDB0-BB47-41CD-BDD4-FE38DC9ECE44}">
      <dgm:prSet/>
      <dgm:spPr/>
      <dgm:t>
        <a:bodyPr/>
        <a:lstStyle/>
        <a:p>
          <a:endParaRPr lang="nl-BE"/>
        </a:p>
      </dgm:t>
    </dgm:pt>
    <dgm:pt modelId="{2EBF172C-BEB3-4D33-9C64-BA0548452FFE}">
      <dgm:prSet custT="1"/>
      <dgm:spPr/>
      <dgm:t>
        <a:bodyPr/>
        <a:lstStyle/>
        <a:p>
          <a:r>
            <a:rPr lang="nl-BE" sz="1200" dirty="0">
              <a:solidFill>
                <a:schemeClr val="bg1"/>
              </a:solidFill>
              <a:latin typeface="Montserrat Light" panose="00000400000000000000" pitchFamily="2" charset="0"/>
            </a:rPr>
            <a:t>SERVICE</a:t>
          </a:r>
        </a:p>
      </dgm:t>
    </dgm:pt>
    <dgm:pt modelId="{C78E3661-DE3B-4028-B430-1CA5B98B19A8}" type="parTrans" cxnId="{1A5E070B-7E6E-4C1C-8DB7-9FA9685AAE78}">
      <dgm:prSet/>
      <dgm:spPr/>
      <dgm:t>
        <a:bodyPr/>
        <a:lstStyle/>
        <a:p>
          <a:endParaRPr lang="nl-BE"/>
        </a:p>
      </dgm:t>
    </dgm:pt>
    <dgm:pt modelId="{38A04F2E-00F1-459A-ABD0-6C3C6700F6E9}" type="sibTrans" cxnId="{1A5E070B-7E6E-4C1C-8DB7-9FA9685AAE78}">
      <dgm:prSet/>
      <dgm:spPr/>
      <dgm:t>
        <a:bodyPr/>
        <a:lstStyle/>
        <a:p>
          <a:endParaRPr lang="nl-BE"/>
        </a:p>
      </dgm:t>
    </dgm:pt>
    <dgm:pt modelId="{F38A4754-55CF-4A46-8B52-B7FB3E71C9F0}" type="pres">
      <dgm:prSet presAssocID="{35342120-D137-40A7-BB5A-68EDED13D995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20B87DFB-5300-4230-B83F-6D7EE0EB1C8D}" type="pres">
      <dgm:prSet presAssocID="{ABC0909D-16C8-48D1-97BB-5FF0B7FEEA19}" presName="circ1" presStyleLbl="vennNode1" presStyleIdx="0" presStyleCnt="3" custLinFactNeighborY="-346"/>
      <dgm:spPr/>
      <dgm:t>
        <a:bodyPr/>
        <a:lstStyle/>
        <a:p>
          <a:endParaRPr lang="nl-NL"/>
        </a:p>
      </dgm:t>
    </dgm:pt>
    <dgm:pt modelId="{7C5414D6-57BA-4C48-BC09-799ACD62225D}" type="pres">
      <dgm:prSet presAssocID="{ABC0909D-16C8-48D1-97BB-5FF0B7FEEA19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C263A154-8071-48EC-8A38-E8E2653BC0B8}" type="pres">
      <dgm:prSet presAssocID="{AB3D4039-40EA-4B46-AB0E-6A59BEAFDAFE}" presName="circ2" presStyleLbl="vennNode1" presStyleIdx="1" presStyleCnt="3"/>
      <dgm:spPr/>
      <dgm:t>
        <a:bodyPr/>
        <a:lstStyle/>
        <a:p>
          <a:endParaRPr lang="nl-NL"/>
        </a:p>
      </dgm:t>
    </dgm:pt>
    <dgm:pt modelId="{4C671A6C-5D63-4D07-9871-59DFA67363FD}" type="pres">
      <dgm:prSet presAssocID="{AB3D4039-40EA-4B46-AB0E-6A59BEAFDAFE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4F3B37EC-3603-4BDD-8579-BFDB2E810A5B}" type="pres">
      <dgm:prSet presAssocID="{2EBF172C-BEB3-4D33-9C64-BA0548452FFE}" presName="circ3" presStyleLbl="vennNode1" presStyleIdx="2" presStyleCnt="3"/>
      <dgm:spPr/>
      <dgm:t>
        <a:bodyPr/>
        <a:lstStyle/>
        <a:p>
          <a:endParaRPr lang="nl-NL"/>
        </a:p>
      </dgm:t>
    </dgm:pt>
    <dgm:pt modelId="{96881DB9-4725-4452-9852-769BCC7E4EEA}" type="pres">
      <dgm:prSet presAssocID="{2EBF172C-BEB3-4D33-9C64-BA0548452FFE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D0F66727-C989-4C41-83B1-70736EF052D1}" srcId="{35342120-D137-40A7-BB5A-68EDED13D995}" destId="{ABC0909D-16C8-48D1-97BB-5FF0B7FEEA19}" srcOrd="0" destOrd="0" parTransId="{ADD414C9-94C9-4C69-8065-D57724E0D0DA}" sibTransId="{328A8034-0419-49E1-8A73-DBD093393336}"/>
    <dgm:cxn modelId="{1A5E070B-7E6E-4C1C-8DB7-9FA9685AAE78}" srcId="{35342120-D137-40A7-BB5A-68EDED13D995}" destId="{2EBF172C-BEB3-4D33-9C64-BA0548452FFE}" srcOrd="2" destOrd="0" parTransId="{C78E3661-DE3B-4028-B430-1CA5B98B19A8}" sibTransId="{38A04F2E-00F1-459A-ABD0-6C3C6700F6E9}"/>
    <dgm:cxn modelId="{19C7FDB0-BB47-41CD-BDD4-FE38DC9ECE44}" srcId="{35342120-D137-40A7-BB5A-68EDED13D995}" destId="{AB3D4039-40EA-4B46-AB0E-6A59BEAFDAFE}" srcOrd="1" destOrd="0" parTransId="{CBEDF676-778C-4B99-806A-669AC90F0C29}" sibTransId="{D3BB6103-C721-45CB-9378-0621564FA718}"/>
    <dgm:cxn modelId="{AD7C3271-F29E-42C7-A8EF-75BCC11D3B00}" type="presOf" srcId="{2EBF172C-BEB3-4D33-9C64-BA0548452FFE}" destId="{4F3B37EC-3603-4BDD-8579-BFDB2E810A5B}" srcOrd="0" destOrd="0" presId="urn:microsoft.com/office/officeart/2005/8/layout/venn1"/>
    <dgm:cxn modelId="{F2408735-446C-4E4B-8BAD-217D8931E57B}" type="presOf" srcId="{AB3D4039-40EA-4B46-AB0E-6A59BEAFDAFE}" destId="{4C671A6C-5D63-4D07-9871-59DFA67363FD}" srcOrd="1" destOrd="0" presId="urn:microsoft.com/office/officeart/2005/8/layout/venn1"/>
    <dgm:cxn modelId="{4D18CEB8-62F4-46AF-8238-B2631D904811}" type="presOf" srcId="{35342120-D137-40A7-BB5A-68EDED13D995}" destId="{F38A4754-55CF-4A46-8B52-B7FB3E71C9F0}" srcOrd="0" destOrd="0" presId="urn:microsoft.com/office/officeart/2005/8/layout/venn1"/>
    <dgm:cxn modelId="{5FA2790B-5B22-4327-972C-1E525610DD73}" type="presOf" srcId="{AB3D4039-40EA-4B46-AB0E-6A59BEAFDAFE}" destId="{C263A154-8071-48EC-8A38-E8E2653BC0B8}" srcOrd="0" destOrd="0" presId="urn:microsoft.com/office/officeart/2005/8/layout/venn1"/>
    <dgm:cxn modelId="{34F596A0-84F9-4849-B38C-96A691464A81}" type="presOf" srcId="{ABC0909D-16C8-48D1-97BB-5FF0B7FEEA19}" destId="{7C5414D6-57BA-4C48-BC09-799ACD62225D}" srcOrd="1" destOrd="0" presId="urn:microsoft.com/office/officeart/2005/8/layout/venn1"/>
    <dgm:cxn modelId="{2407228E-7296-42A5-A344-DA67A14EDBE0}" type="presOf" srcId="{ABC0909D-16C8-48D1-97BB-5FF0B7FEEA19}" destId="{20B87DFB-5300-4230-B83F-6D7EE0EB1C8D}" srcOrd="0" destOrd="0" presId="urn:microsoft.com/office/officeart/2005/8/layout/venn1"/>
    <dgm:cxn modelId="{5549E000-AD5F-43EB-A047-1E8A024D7AA0}" type="presOf" srcId="{2EBF172C-BEB3-4D33-9C64-BA0548452FFE}" destId="{96881DB9-4725-4452-9852-769BCC7E4EEA}" srcOrd="1" destOrd="0" presId="urn:microsoft.com/office/officeart/2005/8/layout/venn1"/>
    <dgm:cxn modelId="{24FDA403-4E80-42D3-83D6-9AE37FA5E6C0}" type="presParOf" srcId="{F38A4754-55CF-4A46-8B52-B7FB3E71C9F0}" destId="{20B87DFB-5300-4230-B83F-6D7EE0EB1C8D}" srcOrd="0" destOrd="0" presId="urn:microsoft.com/office/officeart/2005/8/layout/venn1"/>
    <dgm:cxn modelId="{A1FAF683-20C3-4400-A0CE-C03416B224F2}" type="presParOf" srcId="{F38A4754-55CF-4A46-8B52-B7FB3E71C9F0}" destId="{7C5414D6-57BA-4C48-BC09-799ACD62225D}" srcOrd="1" destOrd="0" presId="urn:microsoft.com/office/officeart/2005/8/layout/venn1"/>
    <dgm:cxn modelId="{87C513D0-B47D-4273-A347-EE4D3F991EF9}" type="presParOf" srcId="{F38A4754-55CF-4A46-8B52-B7FB3E71C9F0}" destId="{C263A154-8071-48EC-8A38-E8E2653BC0B8}" srcOrd="2" destOrd="0" presId="urn:microsoft.com/office/officeart/2005/8/layout/venn1"/>
    <dgm:cxn modelId="{AA9B20AC-9774-49CF-BC82-B14DACBB80BB}" type="presParOf" srcId="{F38A4754-55CF-4A46-8B52-B7FB3E71C9F0}" destId="{4C671A6C-5D63-4D07-9871-59DFA67363FD}" srcOrd="3" destOrd="0" presId="urn:microsoft.com/office/officeart/2005/8/layout/venn1"/>
    <dgm:cxn modelId="{C2F53A51-F4E4-4CCD-A73D-BC5AA218550E}" type="presParOf" srcId="{F38A4754-55CF-4A46-8B52-B7FB3E71C9F0}" destId="{4F3B37EC-3603-4BDD-8579-BFDB2E810A5B}" srcOrd="4" destOrd="0" presId="urn:microsoft.com/office/officeart/2005/8/layout/venn1"/>
    <dgm:cxn modelId="{CB256547-4B42-4566-90D3-581B90A019AA}" type="presParOf" srcId="{F38A4754-55CF-4A46-8B52-B7FB3E71C9F0}" destId="{96881DB9-4725-4452-9852-769BCC7E4EEA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7B512B8-B986-4F90-B840-169E9C603E9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BE"/>
        </a:p>
      </dgm:t>
    </dgm:pt>
    <dgm:pt modelId="{DEBBD772-D12F-4357-890F-D41E45F9473F}">
      <dgm:prSet custT="1"/>
      <dgm:spPr/>
      <dgm:t>
        <a:bodyPr/>
        <a:lstStyle/>
        <a:p>
          <a:pPr rtl="0"/>
          <a:r>
            <a:rPr lang="nl-BE" sz="5400" dirty="0">
              <a:latin typeface="Montserrat Light" panose="00000400000000000000" pitchFamily="2" charset="0"/>
            </a:rPr>
            <a:t>WATER IS NOOIT ZOMAAR WATER</a:t>
          </a:r>
        </a:p>
        <a:p>
          <a:pPr rtl="0"/>
          <a:r>
            <a:rPr lang="nl-BE" sz="2000" dirty="0">
              <a:latin typeface="Montserrat" panose="00000500000000000000" pitchFamily="2" charset="0"/>
            </a:rPr>
            <a:t>www.lubron.eu</a:t>
          </a:r>
          <a:r>
            <a:rPr lang="nl-BE" sz="5400" dirty="0">
              <a:latin typeface="Montserrat" panose="00000500000000000000" pitchFamily="2" charset="0"/>
            </a:rPr>
            <a:t> </a:t>
          </a:r>
        </a:p>
      </dgm:t>
    </dgm:pt>
    <dgm:pt modelId="{99F7E7E8-75AF-40C3-9B9B-D2090A3C5374}" type="parTrans" cxnId="{41C4737B-E06D-47B9-99C1-D3741C150F9D}">
      <dgm:prSet/>
      <dgm:spPr/>
      <dgm:t>
        <a:bodyPr/>
        <a:lstStyle/>
        <a:p>
          <a:endParaRPr lang="nl-BE"/>
        </a:p>
      </dgm:t>
    </dgm:pt>
    <dgm:pt modelId="{6272C150-2E6B-41BF-878C-89898F4AD090}" type="sibTrans" cxnId="{41C4737B-E06D-47B9-99C1-D3741C150F9D}">
      <dgm:prSet/>
      <dgm:spPr/>
      <dgm:t>
        <a:bodyPr/>
        <a:lstStyle/>
        <a:p>
          <a:endParaRPr lang="nl-BE"/>
        </a:p>
      </dgm:t>
    </dgm:pt>
    <dgm:pt modelId="{47DBB84E-3629-477A-AB96-3F4034298006}" type="pres">
      <dgm:prSet presAssocID="{87B512B8-B986-4F90-B840-169E9C603E9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B34CAE43-1BA9-4925-862D-928A1051821A}" type="pres">
      <dgm:prSet presAssocID="{DEBBD772-D12F-4357-890F-D41E45F9473F}" presName="parentText" presStyleLbl="node1" presStyleIdx="0" presStyleCnt="1" custLinFactNeighborX="-156" custLinFactNeighborY="-25116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4FAE9227-D427-476B-A4F2-9B2E05E8FBB1}" type="presOf" srcId="{DEBBD772-D12F-4357-890F-D41E45F9473F}" destId="{B34CAE43-1BA9-4925-862D-928A1051821A}" srcOrd="0" destOrd="0" presId="urn:microsoft.com/office/officeart/2005/8/layout/vList2"/>
    <dgm:cxn modelId="{41C4737B-E06D-47B9-99C1-D3741C150F9D}" srcId="{87B512B8-B986-4F90-B840-169E9C603E9D}" destId="{DEBBD772-D12F-4357-890F-D41E45F9473F}" srcOrd="0" destOrd="0" parTransId="{99F7E7E8-75AF-40C3-9B9B-D2090A3C5374}" sibTransId="{6272C150-2E6B-41BF-878C-89898F4AD090}"/>
    <dgm:cxn modelId="{D716C754-65EA-41EF-8B89-5D1C538B11EF}" type="presOf" srcId="{87B512B8-B986-4F90-B840-169E9C603E9D}" destId="{47DBB84E-3629-477A-AB96-3F4034298006}" srcOrd="0" destOrd="0" presId="urn:microsoft.com/office/officeart/2005/8/layout/vList2"/>
    <dgm:cxn modelId="{C10B387B-81AD-447C-9D83-6C1BFD0BA35D}" type="presParOf" srcId="{47DBB84E-3629-477A-AB96-3F4034298006}" destId="{B34CAE43-1BA9-4925-862D-928A1051821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2103A1-E82A-40BC-822B-8829BE76690C}">
      <dsp:nvSpPr>
        <dsp:cNvPr id="0" name=""/>
        <dsp:cNvSpPr/>
      </dsp:nvSpPr>
      <dsp:spPr>
        <a:xfrm>
          <a:off x="0" y="204194"/>
          <a:ext cx="3524435" cy="3524435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C8BB94-7404-434C-B8D9-2CC6230715BA}">
      <dsp:nvSpPr>
        <dsp:cNvPr id="0" name=""/>
        <dsp:cNvSpPr/>
      </dsp:nvSpPr>
      <dsp:spPr>
        <a:xfrm>
          <a:off x="334821" y="476869"/>
          <a:ext cx="1374529" cy="13745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nl-BE" sz="1400" kern="1200" dirty="0">
            <a:solidFill>
              <a:prstClr val="black"/>
            </a:solidFill>
            <a:latin typeface="Calibri" panose="020F0502020204030204"/>
            <a:ea typeface="+mn-ea"/>
            <a:cs typeface="+mn-cs"/>
          </a:endParaRP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nl-BE" sz="1200" kern="1200" dirty="0">
              <a:solidFill>
                <a:schemeClr val="bg1"/>
              </a:solidFill>
              <a:latin typeface="Montserrat Light" panose="00000400000000000000" pitchFamily="2" charset="0"/>
              <a:ea typeface="+mn-ea"/>
              <a:cs typeface="+mn-cs"/>
            </a:rPr>
            <a:t>BELGIË</a:t>
          </a:r>
          <a:r>
            <a:rPr lang="nl-BE" sz="900" kern="1200" dirty="0"/>
            <a:t>	</a:t>
          </a: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900" kern="1200" dirty="0"/>
            <a:t/>
          </a:r>
          <a:br>
            <a:rPr lang="nl-BE" sz="900" kern="1200" dirty="0"/>
          </a:br>
          <a:endParaRPr lang="nl-BE" sz="900" kern="1200" dirty="0"/>
        </a:p>
      </dsp:txBody>
      <dsp:txXfrm>
        <a:off x="401920" y="543968"/>
        <a:ext cx="1240331" cy="1240331"/>
      </dsp:txXfrm>
    </dsp:sp>
    <dsp:sp modelId="{E626FA8F-3605-412F-BD71-0320B8416F7A}">
      <dsp:nvSpPr>
        <dsp:cNvPr id="0" name=""/>
        <dsp:cNvSpPr/>
      </dsp:nvSpPr>
      <dsp:spPr>
        <a:xfrm>
          <a:off x="1815084" y="500799"/>
          <a:ext cx="1374529" cy="13745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nl-NL" sz="1400" kern="1200" dirty="0">
            <a:solidFill>
              <a:prstClr val="black"/>
            </a:solidFill>
            <a:latin typeface="Calibri" panose="020F0502020204030204"/>
            <a:ea typeface="+mn-ea"/>
            <a:cs typeface="+mn-cs"/>
          </a:endParaRP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nl-NL" sz="1200" kern="1200" dirty="0">
              <a:solidFill>
                <a:schemeClr val="bg1"/>
              </a:solidFill>
              <a:latin typeface="Montserrat Light" panose="00000400000000000000" pitchFamily="2" charset="0"/>
              <a:ea typeface="+mn-ea"/>
              <a:cs typeface="+mn-cs"/>
            </a:rPr>
            <a:t>NEDERLAND</a:t>
          </a: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900" kern="1200" dirty="0">
              <a:solidFill>
                <a:schemeClr val="tx1"/>
              </a:solidFill>
            </a:rPr>
            <a:t/>
          </a:r>
          <a:br>
            <a:rPr lang="nl-NL" sz="900" kern="1200" dirty="0">
              <a:solidFill>
                <a:schemeClr val="tx1"/>
              </a:solidFill>
            </a:rPr>
          </a:br>
          <a:endParaRPr lang="nl-BE" sz="900" kern="1200" dirty="0"/>
        </a:p>
      </dsp:txBody>
      <dsp:txXfrm>
        <a:off x="1882183" y="567898"/>
        <a:ext cx="1240331" cy="1240331"/>
      </dsp:txXfrm>
    </dsp:sp>
    <dsp:sp modelId="{74CF7590-473B-43AF-B4D9-5C9DC9F1F07A}">
      <dsp:nvSpPr>
        <dsp:cNvPr id="0" name=""/>
        <dsp:cNvSpPr/>
      </dsp:nvSpPr>
      <dsp:spPr>
        <a:xfrm>
          <a:off x="334821" y="2001515"/>
          <a:ext cx="1374529" cy="13745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>
              <a:solidFill>
                <a:schemeClr val="bg1"/>
              </a:solidFill>
              <a:latin typeface="Montserrat Light" panose="00000400000000000000" pitchFamily="2" charset="0"/>
              <a:ea typeface="+mn-ea"/>
              <a:cs typeface="+mn-cs"/>
            </a:rPr>
            <a:t>DUITSLAND</a:t>
          </a:r>
        </a:p>
      </dsp:txBody>
      <dsp:txXfrm>
        <a:off x="401920" y="2068614"/>
        <a:ext cx="1240331" cy="1240331"/>
      </dsp:txXfrm>
    </dsp:sp>
    <dsp:sp modelId="{02D7BF08-80CE-4546-BB9F-51086A696E3E}">
      <dsp:nvSpPr>
        <dsp:cNvPr id="0" name=""/>
        <dsp:cNvSpPr/>
      </dsp:nvSpPr>
      <dsp:spPr>
        <a:xfrm>
          <a:off x="1815084" y="2001515"/>
          <a:ext cx="1374529" cy="13745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1100" kern="1200" dirty="0">
            <a:solidFill>
              <a:schemeClr val="tx1"/>
            </a:solidFill>
          </a:endParaRPr>
        </a:p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200" kern="1200" dirty="0">
              <a:solidFill>
                <a:schemeClr val="bg1"/>
              </a:solidFill>
              <a:latin typeface="Montserrat Light" panose="00000400000000000000" pitchFamily="2" charset="0"/>
              <a:ea typeface="+mn-ea"/>
              <a:cs typeface="+mn-cs"/>
            </a:rPr>
            <a:t>VERENIGD</a:t>
          </a:r>
          <a:r>
            <a:rPr lang="nl-BE" sz="1200" kern="1200" dirty="0">
              <a:solidFill>
                <a:schemeClr val="bg1"/>
              </a:solidFill>
              <a:latin typeface="Montserrat Light" panose="00000400000000000000" pitchFamily="2" charset="0"/>
            </a:rPr>
            <a:t> </a:t>
          </a:r>
          <a:r>
            <a:rPr lang="nl-BE" sz="1200" kern="1200" dirty="0">
              <a:solidFill>
                <a:schemeClr val="bg1"/>
              </a:solidFill>
              <a:latin typeface="Montserrat Light" panose="00000400000000000000" pitchFamily="2" charset="0"/>
              <a:ea typeface="+mn-ea"/>
              <a:cs typeface="+mn-cs"/>
            </a:rPr>
            <a:t>KONINKRIJK</a:t>
          </a:r>
          <a:r>
            <a:rPr lang="nl-BE" sz="1100" kern="1200" dirty="0">
              <a:solidFill>
                <a:schemeClr val="tx1"/>
              </a:solidFill>
            </a:rPr>
            <a:t/>
          </a:r>
          <a:br>
            <a:rPr lang="nl-BE" sz="1100" kern="1200" dirty="0">
              <a:solidFill>
                <a:schemeClr val="tx1"/>
              </a:solidFill>
            </a:rPr>
          </a:br>
          <a:r>
            <a:rPr lang="nl-BE" sz="1000" kern="1200" dirty="0"/>
            <a:t/>
          </a:r>
          <a:br>
            <a:rPr lang="nl-BE" sz="1000" kern="1200" dirty="0"/>
          </a:br>
          <a:endParaRPr lang="nl-BE" sz="9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1882183" y="2068614"/>
        <a:ext cx="1240331" cy="12403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2103A1-E82A-40BC-822B-8829BE76690C}">
      <dsp:nvSpPr>
        <dsp:cNvPr id="0" name=""/>
        <dsp:cNvSpPr/>
      </dsp:nvSpPr>
      <dsp:spPr>
        <a:xfrm>
          <a:off x="0" y="315157"/>
          <a:ext cx="3524435" cy="3524435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C8BB94-7404-434C-B8D9-2CC6230715BA}">
      <dsp:nvSpPr>
        <dsp:cNvPr id="0" name=""/>
        <dsp:cNvSpPr/>
      </dsp:nvSpPr>
      <dsp:spPr>
        <a:xfrm>
          <a:off x="334821" y="649978"/>
          <a:ext cx="1374529" cy="13745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200" kern="1200" dirty="0">
              <a:solidFill>
                <a:schemeClr val="bg1"/>
              </a:solidFill>
              <a:latin typeface="Montserrat Light" panose="00000400000000000000" pitchFamily="2" charset="0"/>
            </a:rPr>
            <a:t>KOELTORENS</a:t>
          </a:r>
        </a:p>
      </dsp:txBody>
      <dsp:txXfrm>
        <a:off x="401920" y="717077"/>
        <a:ext cx="1240331" cy="1240331"/>
      </dsp:txXfrm>
    </dsp:sp>
    <dsp:sp modelId="{E626FA8F-3605-412F-BD71-0320B8416F7A}">
      <dsp:nvSpPr>
        <dsp:cNvPr id="0" name=""/>
        <dsp:cNvSpPr/>
      </dsp:nvSpPr>
      <dsp:spPr>
        <a:xfrm>
          <a:off x="1804830" y="674692"/>
          <a:ext cx="1374529" cy="13745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200" kern="1200" dirty="0">
              <a:solidFill>
                <a:schemeClr val="bg1"/>
              </a:solidFill>
              <a:latin typeface="Montserrat Light" panose="00000400000000000000" pitchFamily="2" charset="0"/>
            </a:rPr>
            <a:t>STOOMKETELS</a:t>
          </a:r>
          <a:endParaRPr lang="nl-BE" sz="1200" kern="1200" dirty="0">
            <a:solidFill>
              <a:schemeClr val="bg1"/>
            </a:solidFill>
            <a:latin typeface="Montserrat Light" panose="00000400000000000000" pitchFamily="2" charset="0"/>
          </a:endParaRPr>
        </a:p>
      </dsp:txBody>
      <dsp:txXfrm>
        <a:off x="1871929" y="741791"/>
        <a:ext cx="1240331" cy="1240331"/>
      </dsp:txXfrm>
    </dsp:sp>
    <dsp:sp modelId="{74CF7590-473B-43AF-B4D9-5C9DC9F1F07A}">
      <dsp:nvSpPr>
        <dsp:cNvPr id="0" name=""/>
        <dsp:cNvSpPr/>
      </dsp:nvSpPr>
      <dsp:spPr>
        <a:xfrm>
          <a:off x="334821" y="2130241"/>
          <a:ext cx="1374529" cy="13745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>
              <a:solidFill>
                <a:schemeClr val="bg1"/>
              </a:solidFill>
            </a:rPr>
            <a:t>C</a:t>
          </a:r>
          <a:r>
            <a:rPr lang="de-DE" sz="1200" kern="1200" dirty="0">
              <a:solidFill>
                <a:schemeClr val="bg1"/>
              </a:solidFill>
              <a:latin typeface="Montserrat Light" panose="00000400000000000000" pitchFamily="2" charset="0"/>
            </a:rPr>
            <a:t>APEX - OPEX</a:t>
          </a:r>
          <a:endParaRPr lang="nl-BE" sz="1200" kern="1200" dirty="0">
            <a:solidFill>
              <a:schemeClr val="bg1"/>
            </a:solidFill>
            <a:latin typeface="Montserrat Light" panose="00000400000000000000" pitchFamily="2" charset="0"/>
          </a:endParaRPr>
        </a:p>
      </dsp:txBody>
      <dsp:txXfrm>
        <a:off x="401920" y="2197340"/>
        <a:ext cx="1240331" cy="1240331"/>
      </dsp:txXfrm>
    </dsp:sp>
    <dsp:sp modelId="{02D7BF08-80CE-4546-BB9F-51086A696E3E}">
      <dsp:nvSpPr>
        <dsp:cNvPr id="0" name=""/>
        <dsp:cNvSpPr/>
      </dsp:nvSpPr>
      <dsp:spPr>
        <a:xfrm>
          <a:off x="1815084" y="2130241"/>
          <a:ext cx="1374529" cy="13745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200" kern="1200" dirty="0">
              <a:solidFill>
                <a:schemeClr val="bg1"/>
              </a:solidFill>
              <a:latin typeface="Montserrat Light" panose="00000400000000000000" pitchFamily="2" charset="0"/>
            </a:rPr>
            <a:t>LEGIONELLA BEHEER</a:t>
          </a:r>
        </a:p>
      </dsp:txBody>
      <dsp:txXfrm>
        <a:off x="1882183" y="2197340"/>
        <a:ext cx="1240331" cy="124033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B87DFB-5300-4230-B83F-6D7EE0EB1C8D}">
      <dsp:nvSpPr>
        <dsp:cNvPr id="0" name=""/>
        <dsp:cNvSpPr/>
      </dsp:nvSpPr>
      <dsp:spPr>
        <a:xfrm>
          <a:off x="1427545" y="28644"/>
          <a:ext cx="1648777" cy="164877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200" kern="1200" dirty="0">
              <a:solidFill>
                <a:schemeClr val="bg1"/>
              </a:solidFill>
              <a:latin typeface="Montserrat Light" panose="00000400000000000000" pitchFamily="2" charset="0"/>
            </a:rPr>
            <a:t>CHEMIE</a:t>
          </a:r>
        </a:p>
      </dsp:txBody>
      <dsp:txXfrm>
        <a:off x="1647382" y="317180"/>
        <a:ext cx="1209103" cy="741949"/>
      </dsp:txXfrm>
    </dsp:sp>
    <dsp:sp modelId="{C263A154-8071-48EC-8A38-E8E2653BC0B8}">
      <dsp:nvSpPr>
        <dsp:cNvPr id="0" name=""/>
        <dsp:cNvSpPr/>
      </dsp:nvSpPr>
      <dsp:spPr>
        <a:xfrm>
          <a:off x="2022479" y="1064835"/>
          <a:ext cx="1648777" cy="164877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1200" kern="1200" dirty="0">
            <a:solidFill>
              <a:schemeClr val="bg1"/>
            </a:solidFill>
            <a:latin typeface="Montserrat Light" panose="00000400000000000000" pitchFamily="2" charset="0"/>
          </a:endParaRPr>
        </a:p>
      </dsp:txBody>
      <dsp:txXfrm>
        <a:off x="2526730" y="1490769"/>
        <a:ext cx="989266" cy="906827"/>
      </dsp:txXfrm>
    </dsp:sp>
    <dsp:sp modelId="{4F3B37EC-3603-4BDD-8579-BFDB2E810A5B}">
      <dsp:nvSpPr>
        <dsp:cNvPr id="0" name=""/>
        <dsp:cNvSpPr/>
      </dsp:nvSpPr>
      <dsp:spPr>
        <a:xfrm>
          <a:off x="832611" y="1064835"/>
          <a:ext cx="1648777" cy="164877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200" kern="1200" dirty="0">
              <a:solidFill>
                <a:schemeClr val="bg1"/>
              </a:solidFill>
              <a:latin typeface="Montserrat Light" panose="00000400000000000000" pitchFamily="2" charset="0"/>
            </a:rPr>
            <a:t>SERVICE</a:t>
          </a:r>
        </a:p>
      </dsp:txBody>
      <dsp:txXfrm>
        <a:off x="987871" y="1490769"/>
        <a:ext cx="989266" cy="90682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4CAE43-1BA9-4925-862D-928A1051821A}">
      <dsp:nvSpPr>
        <dsp:cNvPr id="0" name=""/>
        <dsp:cNvSpPr/>
      </dsp:nvSpPr>
      <dsp:spPr>
        <a:xfrm>
          <a:off x="0" y="0"/>
          <a:ext cx="5389228" cy="482999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l" defTabSz="2400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5400" kern="1200" dirty="0">
              <a:latin typeface="Montserrat Light" panose="00000400000000000000" pitchFamily="2" charset="0"/>
            </a:rPr>
            <a:t>WATER IS NOOIT ZOMAAR WATER</a:t>
          </a:r>
        </a:p>
        <a:p>
          <a:pPr lvl="0" algn="l" defTabSz="2400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2000" kern="1200" dirty="0">
              <a:latin typeface="Montserrat" panose="00000500000000000000" pitchFamily="2" charset="0"/>
            </a:rPr>
            <a:t>www.lubron.eu</a:t>
          </a:r>
          <a:r>
            <a:rPr lang="nl-BE" sz="5400" kern="1200" dirty="0">
              <a:latin typeface="Montserrat" panose="00000500000000000000" pitchFamily="2" charset="0"/>
            </a:rPr>
            <a:t> </a:t>
          </a:r>
        </a:p>
      </dsp:txBody>
      <dsp:txXfrm>
        <a:off x="235781" y="235781"/>
        <a:ext cx="4917666" cy="43584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639EEC1-F6D3-4790-A893-644BB91EB8C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34CE29-08A1-4A4D-8F30-CCAB38BB88D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FCFF78-FC32-4F72-AC7B-E3FE8A675104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F6B3FD-0554-4E8A-A5A3-CAD0AD0245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76EC95-C5C8-4BBE-81E9-63A8AB7D3C5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FBF0C7-493A-4D3D-896D-9F10C687C69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0915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947D0D-7792-4B39-A6A1-4D048474D9A4}" type="datetimeFigureOut">
              <a:rPr lang="nl-NL"/>
              <a:t>8-10-2020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1B6563-143E-4348-8274-C757C9904DD9}" type="slidenum">
              <a:rPr lang="nl-NL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6848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1B6563-143E-4348-8274-C757C9904DD9}" type="slidenum">
              <a:rPr lang="nl-NL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3170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1B6563-143E-4348-8274-C757C9904DD9}" type="slidenum">
              <a:rPr lang="nl-NL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12152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1B6563-143E-4348-8274-C757C9904DD9}" type="slidenum">
              <a:rPr lang="nl-NL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75821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1B6563-143E-4348-8274-C757C9904DD9}" type="slidenum">
              <a:rPr lang="nl-NL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88956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1B6563-143E-4348-8274-C757C9904DD9}" type="slidenum">
              <a:rPr lang="nl-NL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41285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1B6563-143E-4348-8274-C757C9904DD9}" type="slidenum">
              <a:rPr lang="nl-NL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42796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1B6563-143E-4348-8274-C757C9904DD9}" type="slidenum">
              <a:rPr lang="nl-NL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425559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1B6563-143E-4348-8274-C757C9904DD9}" type="slidenum">
              <a:rPr lang="nl-NL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03988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1B6563-143E-4348-8274-C757C9904DD9}" type="slidenum">
              <a:rPr lang="nl-NL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87394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1B6563-143E-4348-8274-C757C9904DD9}" type="slidenum">
              <a:rPr lang="nl-NL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81621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1B6563-143E-4348-8274-C757C9904DD9}" type="slidenum">
              <a:rPr lang="nl-NL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5578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1B6563-143E-4348-8274-C757C9904DD9}" type="slidenum">
              <a:rPr lang="nl-NL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70646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1B6563-143E-4348-8274-C757C9904DD9}" type="slidenum">
              <a:rPr lang="nl-NL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07212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1B6563-143E-4348-8274-C757C9904DD9}" type="slidenum">
              <a:rPr lang="nl-NL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23554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1B6563-143E-4348-8274-C757C9904DD9}" type="slidenum">
              <a:rPr lang="nl-NL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19225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1B6563-143E-4348-8274-C757C9904DD9}" type="slidenum">
              <a:rPr lang="nl-NL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98124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1B6563-143E-4348-8274-C757C9904DD9}" type="slidenum">
              <a:rPr lang="nl-NL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04129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1B6563-143E-4348-8274-C757C9904DD9}" type="slidenum">
              <a:rPr lang="nl-NL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02740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1B6563-143E-4348-8274-C757C9904DD9}" type="slidenum">
              <a:rPr lang="nl-NL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19918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1B6563-143E-4348-8274-C757C9904DD9}" type="slidenum">
              <a:rPr lang="nl-NL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23026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1B6563-143E-4348-8274-C757C9904DD9}" type="slidenum">
              <a:rPr lang="nl-NL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64974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1B6563-143E-4348-8274-C757C9904DD9}" type="slidenum">
              <a:rPr lang="nl-NL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6767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1B6563-143E-4348-8274-C757C9904DD9}" type="slidenum">
              <a:rPr lang="nl-NL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69780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1B6563-143E-4348-8274-C757C9904DD9}" type="slidenum">
              <a:rPr lang="nl-NL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19634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1B6563-143E-4348-8274-C757C9904DD9}" type="slidenum">
              <a:rPr lang="nl-NL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30379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1B6563-143E-4348-8274-C757C9904DD9}" type="slidenum">
              <a:rPr lang="nl-NL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36333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1B6563-143E-4348-8274-C757C9904DD9}" type="slidenum">
              <a:rPr lang="nl-NL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83842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1B6563-143E-4348-8274-C757C9904DD9}" type="slidenum">
              <a:rPr lang="nl-NL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00568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1B6563-143E-4348-8274-C757C9904DD9}" type="slidenum">
              <a:rPr lang="nl-NL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40956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1B6563-143E-4348-8274-C757C9904DD9}" type="slidenum">
              <a:rPr lang="nl-NL"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72573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1B6563-143E-4348-8274-C757C9904DD9}" type="slidenum">
              <a:rPr lang="nl-NL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38395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1B6563-143E-4348-8274-C757C9904DD9}" type="slidenum">
              <a:rPr lang="nl-NL"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576035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1B6563-143E-4348-8274-C757C9904DD9}" type="slidenum">
              <a:rPr lang="nl-NL"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5895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1B6563-143E-4348-8274-C757C9904DD9}" type="slidenum">
              <a:rPr lang="nl-NL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24573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B6563-143E-4348-8274-C757C9904DD9}" type="slidenum"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7699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1B6563-143E-4348-8274-C757C9904DD9}" type="slidenum">
              <a:rPr lang="nl-NL"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23362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1B6563-143E-4348-8274-C757C9904DD9}" type="slidenum">
              <a:rPr lang="nl-NL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31657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1B6563-143E-4348-8274-C757C9904DD9}" type="slidenum">
              <a:rPr lang="nl-NL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43260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1B6563-143E-4348-8274-C757C9904DD9}" type="slidenum">
              <a:rPr lang="nl-NL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81787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1B6563-143E-4348-8274-C757C9904DD9}" type="slidenum">
              <a:rPr lang="nl-NL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5231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1B6563-143E-4348-8274-C757C9904DD9}" type="slidenum">
              <a:rPr lang="nl-NL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9057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832C9-FF0D-43FC-8706-B022DEE73D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2557C2-9244-4B48-AC31-EE2933BF08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43643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3309A-4A87-4F3C-B44D-DF5806969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93FC6-7892-4BF9-A624-5A94D5265D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FBC77AFA-85E7-434D-982B-C4D709FACF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7" t="23113" r="10809" b="23018"/>
          <a:stretch/>
        </p:blipFill>
        <p:spPr>
          <a:xfrm>
            <a:off x="10833651" y="6360713"/>
            <a:ext cx="1217543" cy="35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6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F38A66-58CC-49BC-9FFD-2A4D4FA50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315D4-7CED-462F-80A8-F44591F028F6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A941D5-6FC0-4FAB-940B-0D9C0B6FB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C852D2-432D-4EA6-8728-3166BFEBC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B3FEF-60F2-4D28-BEBA-A628BD746C6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895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D121A4-4E8C-47BD-9B78-5B34E85AF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E73230-A659-4ED3-8E46-50ECF36F7F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687E75-A7D0-4A0D-9D58-F141B9053C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C315D4-7CED-462F-80A8-F44591F028F6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9435CC-87FD-4E57-83F7-6DABB45CD0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1A0708-41FF-4333-99F1-5AF637D4B0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B3FEF-60F2-4D28-BEBA-A628BD746C6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921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9.GIF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emf"/><Relationship Id="rId4" Type="http://schemas.openxmlformats.org/officeDocument/2006/relationships/image" Target="../media/image2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Tijdelijke aanduiding voor illustratie 3" descr="General.jpg">
            <a:extLst>
              <a:ext uri="{FF2B5EF4-FFF2-40B4-BE49-F238E27FC236}">
                <a16:creationId xmlns:a16="http://schemas.microsoft.com/office/drawing/2014/main" id="{E5F8EEB6-EFD7-4043-9215-7245CCD76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11" name="Titel 2">
            <a:extLst>
              <a:ext uri="{FF2B5EF4-FFF2-40B4-BE49-F238E27FC236}">
                <a16:creationId xmlns:a16="http://schemas.microsoft.com/office/drawing/2014/main" id="{D0814BF0-D548-40AC-B62D-F23BF1525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 vert="horz" lIns="91440" tIns="45720" rIns="91440" bIns="45720" rtlCol="0">
            <a:normAutofit/>
          </a:bodyPr>
          <a:lstStyle/>
          <a:p>
            <a:pPr algn="r">
              <a:defRPr/>
            </a:pPr>
            <a:r>
              <a:rPr lang="en-US" sz="2500" b="1">
                <a:solidFill>
                  <a:srgbClr val="FFFFFF"/>
                </a:solidFill>
              </a:rPr>
              <a:t>LUBRON WATERTECHNOLOGIES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183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BackGround">
            <a:extLst>
              <a:ext uri="{FF2B5EF4-FFF2-40B4-BE49-F238E27FC236}">
                <a16:creationId xmlns:a16="http://schemas.microsoft.com/office/drawing/2014/main" id="{08E89D5E-1885-4160-AC77-CC471DD1D0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TitleLine">
            <a:extLst>
              <a:ext uri="{FF2B5EF4-FFF2-40B4-BE49-F238E27FC236}">
                <a16:creationId xmlns:a16="http://schemas.microsoft.com/office/drawing/2014/main" id="{550D2BD1-98F9-412D-905B-3A843EF4078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">
            <a:extLst>
              <a:ext uri="{FF2B5EF4-FFF2-40B4-BE49-F238E27FC236}">
                <a16:creationId xmlns:a16="http://schemas.microsoft.com/office/drawing/2014/main" id="{29B3A601-2489-412B-AE46-F0A579C77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505" y="677868"/>
            <a:ext cx="3539234" cy="5502264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FFFFFF"/>
                </a:solidFill>
                <a:latin typeface="Montserrat Light"/>
              </a:rPr>
              <a:t> VERDAMPINGSCONDENSOR</a:t>
            </a:r>
            <a:endParaRPr lang="en-US" sz="1600" dirty="0">
              <a:solidFill>
                <a:srgbClr val="FFFFFF"/>
              </a:solidFill>
              <a:latin typeface="Montserrat Light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6207853" y="12835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485909" y="429288"/>
            <a:ext cx="5587767" cy="4351338"/>
          </a:xfrm>
        </p:spPr>
        <p:txBody>
          <a:bodyPr>
            <a:normAutofit/>
          </a:bodyPr>
          <a:lstStyle/>
          <a:p>
            <a:pPr marL="0" lvl="0" indent="0" algn="ctr" rtl="0">
              <a:buNone/>
            </a:pPr>
            <a:r>
              <a:rPr lang="nl-BE" sz="2400" b="1" dirty="0">
                <a:solidFill>
                  <a:srgbClr val="0070C0"/>
                </a:solidFill>
                <a:latin typeface="Montserrat Light"/>
                <a:ea typeface="Gulim"/>
              </a:rPr>
              <a:t>VERDAMPINGSCONDENSOR</a:t>
            </a:r>
            <a:endParaRPr lang="nl-NL" sz="2400" b="1" dirty="0">
              <a:solidFill>
                <a:srgbClr val="0070C0"/>
              </a:solidFill>
              <a:latin typeface="Montserrat Light"/>
              <a:ea typeface="Gulim"/>
            </a:endParaRPr>
          </a:p>
          <a:p>
            <a:pPr lvl="0" rtl="0"/>
            <a:endParaRPr lang="nl-BE" sz="1800" dirty="0">
              <a:solidFill>
                <a:srgbClr val="0070C0"/>
              </a:solidFill>
              <a:latin typeface="Montserrat Light"/>
              <a:ea typeface="Gulim"/>
            </a:endParaRPr>
          </a:p>
          <a:p>
            <a:pPr lvl="0"/>
            <a:endParaRPr lang="nl-BE" sz="1600" dirty="0">
              <a:solidFill>
                <a:srgbClr val="0070C0"/>
              </a:solidFill>
              <a:latin typeface="Montserrat Light"/>
              <a:ea typeface="Gulim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5DEF6BE-E113-485F-8B86-621FEA9D43E6}"/>
              </a:ext>
            </a:extLst>
          </p:cNvPr>
          <p:cNvSpPr txBox="1"/>
          <p:nvPr/>
        </p:nvSpPr>
        <p:spPr>
          <a:xfrm>
            <a:off x="4710432" y="4365127"/>
            <a:ext cx="58051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b="1" dirty="0">
                <a:solidFill>
                  <a:srgbClr val="0070C0"/>
                </a:solidFill>
                <a:latin typeface="Montserrat Light"/>
                <a:ea typeface="Gulim"/>
              </a:rPr>
              <a:t>Let op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Type batterij/coil (inox/verzink staal) - passivatie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Type materiaal koeltoren (zink/inox/coating)</a:t>
            </a:r>
          </a:p>
        </p:txBody>
      </p:sp>
      <p:pic>
        <p:nvPicPr>
          <p:cNvPr id="6148" name="Picture 4" descr="Afbeeldingsresultaat voor verdampingscondensor coil">
            <a:extLst>
              <a:ext uri="{FF2B5EF4-FFF2-40B4-BE49-F238E27FC236}">
                <a16:creationId xmlns:a16="http://schemas.microsoft.com/office/drawing/2014/main" id="{442418B4-D78D-495F-878A-DFAE58D8E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757" y="944947"/>
            <a:ext cx="3233783" cy="364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E93A8831-4D67-41F6-9B3D-EB3F2E18F537}"/>
              </a:ext>
            </a:extLst>
          </p:cNvPr>
          <p:cNvSpPr txBox="1"/>
          <p:nvPr/>
        </p:nvSpPr>
        <p:spPr>
          <a:xfrm>
            <a:off x="11050051" y="1652848"/>
            <a:ext cx="2098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/>
              <a:t>HOT Ammoniak</a:t>
            </a:r>
          </a:p>
          <a:p>
            <a:r>
              <a:rPr lang="nl-BE" sz="1200" dirty="0"/>
              <a:t>IN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4D85889A-F060-4071-B9D3-96A63C831403}"/>
              </a:ext>
            </a:extLst>
          </p:cNvPr>
          <p:cNvSpPr txBox="1"/>
          <p:nvPr/>
        </p:nvSpPr>
        <p:spPr>
          <a:xfrm>
            <a:off x="10975339" y="2596807"/>
            <a:ext cx="2217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/>
              <a:t>COLD Ammoniak</a:t>
            </a:r>
          </a:p>
          <a:p>
            <a:r>
              <a:rPr lang="nl-BE" sz="1200" dirty="0"/>
              <a:t>UIT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92BE78B-1B2E-44F4-844F-D33A7EC20219}"/>
              </a:ext>
            </a:extLst>
          </p:cNvPr>
          <p:cNvSpPr txBox="1"/>
          <p:nvPr/>
        </p:nvSpPr>
        <p:spPr>
          <a:xfrm>
            <a:off x="4710432" y="1500036"/>
            <a:ext cx="6022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b="1" dirty="0">
                <a:solidFill>
                  <a:srgbClr val="0070C0"/>
                </a:solidFill>
                <a:latin typeface="Montserrat Light"/>
                <a:ea typeface="Gulim"/>
              </a:rPr>
              <a:t>Toepassing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Koel –en of diepvries opslag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….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D50FB744-CFBF-4B84-A1B2-F54D3C079AFC}"/>
              </a:ext>
            </a:extLst>
          </p:cNvPr>
          <p:cNvSpPr txBox="1"/>
          <p:nvPr/>
        </p:nvSpPr>
        <p:spPr>
          <a:xfrm>
            <a:off x="4710432" y="2513303"/>
            <a:ext cx="65961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l-NL" sz="1600" b="1" dirty="0">
                <a:solidFill>
                  <a:srgbClr val="0070C0"/>
                </a:solidFill>
                <a:latin typeface="Montserrat Light"/>
                <a:ea typeface="Gulim"/>
              </a:rPr>
              <a:t>Praktisch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1600" dirty="0">
                <a:solidFill>
                  <a:srgbClr val="0070C0"/>
                </a:solidFill>
                <a:latin typeface="Montserrat Light"/>
                <a:ea typeface="Gulim"/>
              </a:rPr>
              <a:t>Koelvloeistof = ammoniak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1600" dirty="0">
                <a:solidFill>
                  <a:srgbClr val="0070C0"/>
                </a:solidFill>
                <a:latin typeface="Montserrat Light"/>
                <a:ea typeface="Gulim"/>
                <a:sym typeface="Wingdings" panose="05000000000000000000" pitchFamily="2" charset="2"/>
              </a:rPr>
              <a:t> diepere koeling    </a:t>
            </a:r>
            <a:endParaRPr lang="nl-NL" sz="1600" dirty="0">
              <a:solidFill>
                <a:srgbClr val="0070C0"/>
              </a:solidFill>
              <a:latin typeface="Montserrat Light"/>
              <a:ea typeface="Gulim"/>
            </a:endParaRPr>
          </a:p>
          <a:p>
            <a:pPr marL="285750" lvl="1" indent="-285750">
              <a:buFont typeface="Wingdings" panose="05000000000000000000" pitchFamily="2" charset="2"/>
              <a:buChar char="§"/>
            </a:pPr>
            <a:r>
              <a:rPr lang="nl-NL" sz="1600" dirty="0">
                <a:solidFill>
                  <a:srgbClr val="0070C0"/>
                </a:solidFill>
                <a:latin typeface="Montserrat Light"/>
                <a:ea typeface="Gulim"/>
              </a:rPr>
              <a:t>Compressoren</a:t>
            </a:r>
            <a:endParaRPr lang="nl-NL" sz="1600" dirty="0">
              <a:solidFill>
                <a:srgbClr val="0070C0"/>
              </a:solidFill>
              <a:latin typeface="Montserrat Light"/>
              <a:ea typeface="Gulim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91228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BackGround">
            <a:extLst>
              <a:ext uri="{FF2B5EF4-FFF2-40B4-BE49-F238E27FC236}">
                <a16:creationId xmlns:a16="http://schemas.microsoft.com/office/drawing/2014/main" id="{08E89D5E-1885-4160-AC77-CC471DD1D0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TitleLine">
            <a:extLst>
              <a:ext uri="{FF2B5EF4-FFF2-40B4-BE49-F238E27FC236}">
                <a16:creationId xmlns:a16="http://schemas.microsoft.com/office/drawing/2014/main" id="{550D2BD1-98F9-412D-905B-3A843EF4078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">
            <a:extLst>
              <a:ext uri="{FF2B5EF4-FFF2-40B4-BE49-F238E27FC236}">
                <a16:creationId xmlns:a16="http://schemas.microsoft.com/office/drawing/2014/main" id="{29B3A601-2489-412B-AE46-F0A579C77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74699"/>
            <a:ext cx="3370998" cy="5502264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FFFFFF"/>
                </a:solidFill>
                <a:latin typeface="Montserrat Light"/>
              </a:rPr>
              <a:t>REDEN</a:t>
            </a:r>
            <a:br>
              <a:rPr lang="en-US" sz="1800" dirty="0">
                <a:solidFill>
                  <a:srgbClr val="FFFFFF"/>
                </a:solidFill>
                <a:latin typeface="Montserrat Light"/>
              </a:rPr>
            </a:br>
            <a:r>
              <a:rPr lang="en-US" sz="1800" dirty="0">
                <a:solidFill>
                  <a:srgbClr val="FFFFFF"/>
                </a:solidFill>
                <a:latin typeface="Montserrat Light"/>
              </a:rPr>
              <a:t>WATERBEHANDELING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6207853" y="12835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B574C8E5-E339-4BEA-9BC5-0E5260E16FBE}"/>
              </a:ext>
            </a:extLst>
          </p:cNvPr>
          <p:cNvSpPr txBox="1"/>
          <p:nvPr/>
        </p:nvSpPr>
        <p:spPr>
          <a:xfrm>
            <a:off x="5242015" y="825119"/>
            <a:ext cx="6619985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 dirty="0">
                <a:solidFill>
                  <a:srgbClr val="0070C0"/>
                </a:solidFill>
                <a:latin typeface="Montserrat Light"/>
                <a:ea typeface="Gulim"/>
              </a:rPr>
              <a:t>Verhoogde kosten vermijden: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Energie kosten door afzettingen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Onderhoudskosten</a:t>
            </a:r>
          </a:p>
          <a:p>
            <a:endParaRPr lang="nl-BE" sz="2400" b="1" dirty="0">
              <a:solidFill>
                <a:srgbClr val="0070C0"/>
              </a:solidFill>
              <a:latin typeface="Montserrat Light"/>
              <a:ea typeface="Gulim"/>
            </a:endParaRPr>
          </a:p>
          <a:p>
            <a:r>
              <a:rPr lang="nl-BE" sz="2000" b="1" dirty="0">
                <a:solidFill>
                  <a:srgbClr val="0070C0"/>
                </a:solidFill>
                <a:latin typeface="Montserrat Light"/>
                <a:ea typeface="Gulim"/>
              </a:rPr>
              <a:t>Levensduur installatie verlengen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Corrosie vermijden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Afzettingen vermijden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Uitval installatie vermijden (koeling waarborgen)</a:t>
            </a:r>
          </a:p>
          <a:p>
            <a:pPr marL="342900" indent="-342900">
              <a:buFontTx/>
              <a:buChar char="-"/>
            </a:pPr>
            <a:endParaRPr lang="nl-BE" sz="2000" dirty="0">
              <a:solidFill>
                <a:srgbClr val="0070C0"/>
              </a:solidFill>
              <a:latin typeface="Montserrat Light"/>
              <a:ea typeface="Gulim"/>
            </a:endParaRPr>
          </a:p>
          <a:p>
            <a:r>
              <a:rPr lang="nl-BE" sz="2000" b="1" dirty="0">
                <a:solidFill>
                  <a:srgbClr val="0070C0"/>
                </a:solidFill>
                <a:latin typeface="Montserrat Light"/>
                <a:ea typeface="Gulim"/>
              </a:rPr>
              <a:t>Voorschriften opvolgen -  garantie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Passivatie voorschriften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Voorschriften tijdens bedrijf</a:t>
            </a:r>
          </a:p>
          <a:p>
            <a:pPr marL="342900" indent="-342900">
              <a:buFontTx/>
              <a:buChar char="-"/>
            </a:pPr>
            <a:endParaRPr lang="nl-BE" sz="2000" dirty="0">
              <a:solidFill>
                <a:srgbClr val="0070C0"/>
              </a:solidFill>
              <a:latin typeface="Montserrat Light"/>
              <a:ea typeface="Gulim"/>
            </a:endParaRPr>
          </a:p>
          <a:p>
            <a:r>
              <a:rPr lang="nl-BE" sz="2000" b="1" dirty="0">
                <a:solidFill>
                  <a:srgbClr val="0070C0"/>
                </a:solidFill>
                <a:latin typeface="Montserrat Light"/>
                <a:ea typeface="Gulim"/>
              </a:rPr>
              <a:t>Wetgeving</a:t>
            </a:r>
            <a:endParaRPr lang="nl-BE" sz="2000" dirty="0">
              <a:solidFill>
                <a:srgbClr val="0070C0"/>
              </a:solidFill>
              <a:latin typeface="Montserrat Light"/>
              <a:ea typeface="Gulim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Legionella beheer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Algemeen goed beheer installatie</a:t>
            </a:r>
          </a:p>
          <a:p>
            <a:endParaRPr lang="nl-BE" sz="2000" dirty="0">
              <a:solidFill>
                <a:srgbClr val="0070C0"/>
              </a:solidFill>
              <a:latin typeface="Montserrat Light"/>
              <a:ea typeface="Gulim"/>
            </a:endParaRPr>
          </a:p>
          <a:p>
            <a:pPr marL="342900" indent="-342900">
              <a:buFontTx/>
              <a:buChar char="-"/>
            </a:pPr>
            <a:endParaRPr lang="nl-BE" sz="2400" b="1" dirty="0">
              <a:solidFill>
                <a:srgbClr val="0070C0"/>
              </a:solidFill>
              <a:latin typeface="Montserrat Light"/>
              <a:ea typeface="Gulim"/>
            </a:endParaRPr>
          </a:p>
        </p:txBody>
      </p:sp>
    </p:spTree>
    <p:extLst>
      <p:ext uri="{BB962C8B-B14F-4D97-AF65-F5344CB8AC3E}">
        <p14:creationId xmlns:p14="http://schemas.microsoft.com/office/powerpoint/2010/main" val="33331644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BackGround">
            <a:extLst>
              <a:ext uri="{FF2B5EF4-FFF2-40B4-BE49-F238E27FC236}">
                <a16:creationId xmlns:a16="http://schemas.microsoft.com/office/drawing/2014/main" id="{08E89D5E-1885-4160-AC77-CC471DD1D0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TitleLine">
            <a:extLst>
              <a:ext uri="{FF2B5EF4-FFF2-40B4-BE49-F238E27FC236}">
                <a16:creationId xmlns:a16="http://schemas.microsoft.com/office/drawing/2014/main" id="{550D2BD1-98F9-412D-905B-3A843EF4078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">
            <a:extLst>
              <a:ext uri="{FF2B5EF4-FFF2-40B4-BE49-F238E27FC236}">
                <a16:creationId xmlns:a16="http://schemas.microsoft.com/office/drawing/2014/main" id="{29B3A601-2489-412B-AE46-F0A579C77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74699"/>
            <a:ext cx="3370998" cy="5502264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FFFFFF"/>
                </a:solidFill>
                <a:latin typeface="Montserrat Light"/>
              </a:rPr>
              <a:t>REDEN</a:t>
            </a:r>
            <a:br>
              <a:rPr lang="en-US" sz="1800" dirty="0">
                <a:solidFill>
                  <a:srgbClr val="FFFFFF"/>
                </a:solidFill>
                <a:latin typeface="Montserrat Light"/>
              </a:rPr>
            </a:br>
            <a:r>
              <a:rPr lang="en-US" sz="1800" dirty="0">
                <a:solidFill>
                  <a:srgbClr val="FFFFFF"/>
                </a:solidFill>
                <a:latin typeface="Montserrat Light"/>
              </a:rPr>
              <a:t>WATERBEHANDELING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6207853" y="12835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dirty="0"/>
          </a:p>
        </p:txBody>
      </p:sp>
      <p:pic>
        <p:nvPicPr>
          <p:cNvPr id="9" name="Afbeelding 8" descr="Afbeeldingsresultaat voor impact of scale &amp; fouling on heat transfer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404" y="1550552"/>
            <a:ext cx="7200320" cy="35762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5754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BackGround">
            <a:extLst>
              <a:ext uri="{FF2B5EF4-FFF2-40B4-BE49-F238E27FC236}">
                <a16:creationId xmlns:a16="http://schemas.microsoft.com/office/drawing/2014/main" id="{08E89D5E-1885-4160-AC77-CC471DD1D0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TitleLine">
            <a:extLst>
              <a:ext uri="{FF2B5EF4-FFF2-40B4-BE49-F238E27FC236}">
                <a16:creationId xmlns:a16="http://schemas.microsoft.com/office/drawing/2014/main" id="{550D2BD1-98F9-412D-905B-3A843EF4078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">
            <a:extLst>
              <a:ext uri="{FF2B5EF4-FFF2-40B4-BE49-F238E27FC236}">
                <a16:creationId xmlns:a16="http://schemas.microsoft.com/office/drawing/2014/main" id="{29B3A601-2489-412B-AE46-F0A579C77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74699"/>
            <a:ext cx="3370998" cy="5502264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FFFFFF"/>
                </a:solidFill>
                <a:latin typeface="Montserrat Light"/>
              </a:rPr>
              <a:t>KALKAFZETTING</a:t>
            </a:r>
            <a:endParaRPr lang="en-US" sz="2000" dirty="0">
              <a:solidFill>
                <a:srgbClr val="FFFFFF"/>
              </a:solidFill>
              <a:latin typeface="Montserrat Light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6207853" y="12835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dirty="0"/>
          </a:p>
        </p:txBody>
      </p:sp>
      <p:pic>
        <p:nvPicPr>
          <p:cNvPr id="4" name="Tijdelijke aanduiding voor inhoud 3" descr="Afbeelding met bank, zitten, buiten, gebouw&#10;&#10;Automatisch gegenereerde beschrijving">
            <a:extLst>
              <a:ext uri="{FF2B5EF4-FFF2-40B4-BE49-F238E27FC236}">
                <a16:creationId xmlns:a16="http://schemas.microsoft.com/office/drawing/2014/main" id="{1B29EC39-4A64-4232-898A-7FCD056361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0"/>
          <a:stretch/>
        </p:blipFill>
        <p:spPr>
          <a:xfrm>
            <a:off x="4894998" y="130629"/>
            <a:ext cx="7057516" cy="4551033"/>
          </a:xfr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91C803D-D9B7-4D1D-8D09-C3397A1B67F2}"/>
              </a:ext>
            </a:extLst>
          </p:cNvPr>
          <p:cNvSpPr txBox="1"/>
          <p:nvPr/>
        </p:nvSpPr>
        <p:spPr>
          <a:xfrm>
            <a:off x="5206379" y="4819156"/>
            <a:ext cx="60225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b="1" dirty="0">
                <a:solidFill>
                  <a:srgbClr val="0070C0"/>
                </a:solidFill>
                <a:latin typeface="Montserrat Light"/>
                <a:ea typeface="Gulim"/>
              </a:rPr>
              <a:t>Rendementsverliezen &gt; 20 !!</a:t>
            </a:r>
          </a:p>
          <a:p>
            <a:r>
              <a:rPr lang="nl-BE" sz="1600" b="1" dirty="0">
                <a:solidFill>
                  <a:srgbClr val="0070C0"/>
                </a:solidFill>
                <a:latin typeface="Montserrat Light"/>
                <a:ea typeface="Gulim"/>
              </a:rPr>
              <a:t>Koelcapaciteit problemen in de zomer !!</a:t>
            </a:r>
          </a:p>
          <a:p>
            <a:endParaRPr lang="nl-BE" sz="1600" b="1" dirty="0">
              <a:solidFill>
                <a:srgbClr val="0070C0"/>
              </a:solidFill>
              <a:latin typeface="Montserrat Light"/>
              <a:ea typeface="Gulim"/>
            </a:endParaRPr>
          </a:p>
          <a:p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Oplossing : dispergerende werking (NOOIT zure reiniging!!)</a:t>
            </a:r>
          </a:p>
          <a:p>
            <a:endParaRPr lang="nl-BE" dirty="0">
              <a:solidFill>
                <a:srgbClr val="0070C0"/>
              </a:solidFill>
              <a:latin typeface="Montserrat Light"/>
              <a:ea typeface="Gulim"/>
            </a:endParaRPr>
          </a:p>
        </p:txBody>
      </p:sp>
    </p:spTree>
    <p:extLst>
      <p:ext uri="{BB962C8B-B14F-4D97-AF65-F5344CB8AC3E}">
        <p14:creationId xmlns:p14="http://schemas.microsoft.com/office/powerpoint/2010/main" val="1551359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BackGround">
            <a:extLst>
              <a:ext uri="{FF2B5EF4-FFF2-40B4-BE49-F238E27FC236}">
                <a16:creationId xmlns:a16="http://schemas.microsoft.com/office/drawing/2014/main" id="{08E89D5E-1885-4160-AC77-CC471DD1D0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TitleLine">
            <a:extLst>
              <a:ext uri="{FF2B5EF4-FFF2-40B4-BE49-F238E27FC236}">
                <a16:creationId xmlns:a16="http://schemas.microsoft.com/office/drawing/2014/main" id="{550D2BD1-98F9-412D-905B-3A843EF4078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">
            <a:extLst>
              <a:ext uri="{FF2B5EF4-FFF2-40B4-BE49-F238E27FC236}">
                <a16:creationId xmlns:a16="http://schemas.microsoft.com/office/drawing/2014/main" id="{29B3A601-2489-412B-AE46-F0A579C77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74699"/>
            <a:ext cx="3370998" cy="5502264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FFFFFF"/>
                </a:solidFill>
                <a:latin typeface="Montserrat Light"/>
              </a:rPr>
              <a:t>CORROSIE</a:t>
            </a:r>
            <a:endParaRPr lang="en-US" sz="2000" dirty="0">
              <a:solidFill>
                <a:srgbClr val="FFFFFF"/>
              </a:solidFill>
              <a:latin typeface="Montserrat Light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6207853" y="12835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91C803D-D9B7-4D1D-8D09-C3397A1B67F2}"/>
              </a:ext>
            </a:extLst>
          </p:cNvPr>
          <p:cNvSpPr txBox="1"/>
          <p:nvPr/>
        </p:nvSpPr>
        <p:spPr>
          <a:xfrm>
            <a:off x="5042142" y="4968446"/>
            <a:ext cx="63878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b="1" dirty="0">
                <a:solidFill>
                  <a:srgbClr val="0070C0"/>
                </a:solidFill>
                <a:latin typeface="Montserrat Light"/>
                <a:ea typeface="Gulim"/>
              </a:rPr>
              <a:t>Gevaar op (ammoniak) lekken = geen koeling meer!!</a:t>
            </a:r>
          </a:p>
          <a:p>
            <a:endParaRPr lang="nl-BE" sz="1600" b="1" dirty="0">
              <a:solidFill>
                <a:srgbClr val="0070C0"/>
              </a:solidFill>
              <a:latin typeface="Montserrat Light"/>
              <a:ea typeface="Gulim"/>
            </a:endParaRPr>
          </a:p>
          <a:p>
            <a:r>
              <a:rPr lang="nl-BE" sz="1600" dirty="0" err="1">
                <a:solidFill>
                  <a:srgbClr val="0070C0"/>
                </a:solidFill>
                <a:latin typeface="Montserrat Light"/>
                <a:ea typeface="Gulim"/>
              </a:rPr>
              <a:t>Herconditionering</a:t>
            </a: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 in vroeg stadium </a:t>
            </a:r>
          </a:p>
          <a:p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Bescherming staal in laat stadium – vernieuwing budgetteren</a:t>
            </a:r>
          </a:p>
          <a:p>
            <a:endParaRPr lang="nl-BE" dirty="0">
              <a:solidFill>
                <a:srgbClr val="0070C0"/>
              </a:solidFill>
              <a:latin typeface="Montserrat Light"/>
              <a:ea typeface="Gulim"/>
            </a:endParaRPr>
          </a:p>
        </p:txBody>
      </p:sp>
      <p:pic>
        <p:nvPicPr>
          <p:cNvPr id="9" name="Afbeelding 8" descr="Afbeelding met zitten, tafel, kamer, neerleggen&#10;&#10;Automatisch gegenereerde beschrijving">
            <a:extLst>
              <a:ext uri="{FF2B5EF4-FFF2-40B4-BE49-F238E27FC236}">
                <a16:creationId xmlns:a16="http://schemas.microsoft.com/office/drawing/2014/main" id="{A08E527A-FCA6-47F3-90A8-B1B5EF06B0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0" t="25632"/>
          <a:stretch/>
        </p:blipFill>
        <p:spPr>
          <a:xfrm>
            <a:off x="5097739" y="65315"/>
            <a:ext cx="6808122" cy="467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441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BackGround">
            <a:extLst>
              <a:ext uri="{FF2B5EF4-FFF2-40B4-BE49-F238E27FC236}">
                <a16:creationId xmlns:a16="http://schemas.microsoft.com/office/drawing/2014/main" id="{08E89D5E-1885-4160-AC77-CC471DD1D0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TitleLine">
            <a:extLst>
              <a:ext uri="{FF2B5EF4-FFF2-40B4-BE49-F238E27FC236}">
                <a16:creationId xmlns:a16="http://schemas.microsoft.com/office/drawing/2014/main" id="{550D2BD1-98F9-412D-905B-3A843EF4078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">
            <a:extLst>
              <a:ext uri="{FF2B5EF4-FFF2-40B4-BE49-F238E27FC236}">
                <a16:creationId xmlns:a16="http://schemas.microsoft.com/office/drawing/2014/main" id="{29B3A601-2489-412B-AE46-F0A579C77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74699"/>
            <a:ext cx="3370998" cy="5502264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FFFFFF"/>
                </a:solidFill>
                <a:latin typeface="Montserrat Light"/>
              </a:rPr>
              <a:t>MICROBIOLOGIE</a:t>
            </a:r>
            <a:endParaRPr lang="en-US" sz="2000" dirty="0">
              <a:solidFill>
                <a:srgbClr val="FFFFFF"/>
              </a:solidFill>
              <a:latin typeface="Montserrat Light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6207853" y="12835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91C803D-D9B7-4D1D-8D09-C3397A1B67F2}"/>
              </a:ext>
            </a:extLst>
          </p:cNvPr>
          <p:cNvSpPr txBox="1"/>
          <p:nvPr/>
        </p:nvSpPr>
        <p:spPr>
          <a:xfrm>
            <a:off x="5042142" y="4688528"/>
            <a:ext cx="638785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b="1" dirty="0">
                <a:solidFill>
                  <a:srgbClr val="0070C0"/>
                </a:solidFill>
                <a:latin typeface="Montserrat Light"/>
                <a:ea typeface="Gulim"/>
              </a:rPr>
              <a:t>Rendementsverliezen &gt; 30%</a:t>
            </a:r>
          </a:p>
          <a:p>
            <a:r>
              <a:rPr lang="nl-BE" sz="1600" b="1" dirty="0" err="1">
                <a:solidFill>
                  <a:srgbClr val="0070C0"/>
                </a:solidFill>
                <a:latin typeface="Montserrat Light"/>
                <a:ea typeface="Gulim"/>
              </a:rPr>
              <a:t>Biofilm</a:t>
            </a:r>
            <a:r>
              <a:rPr lang="nl-BE" sz="1600" b="1" dirty="0">
                <a:solidFill>
                  <a:srgbClr val="0070C0"/>
                </a:solidFill>
                <a:latin typeface="Montserrat Light"/>
                <a:ea typeface="Gulim"/>
              </a:rPr>
              <a:t>: gevaar op </a:t>
            </a:r>
            <a:r>
              <a:rPr lang="nl-BE" sz="1600" b="1" dirty="0" err="1">
                <a:solidFill>
                  <a:srgbClr val="0070C0"/>
                </a:solidFill>
                <a:latin typeface="Montserrat Light"/>
                <a:ea typeface="Gulim"/>
              </a:rPr>
              <a:t>underdeposit</a:t>
            </a:r>
            <a:r>
              <a:rPr lang="nl-BE" sz="1600" b="1" dirty="0">
                <a:solidFill>
                  <a:srgbClr val="0070C0"/>
                </a:solidFill>
                <a:latin typeface="Montserrat Light"/>
                <a:ea typeface="Gulim"/>
              </a:rPr>
              <a:t> </a:t>
            </a:r>
            <a:r>
              <a:rPr lang="nl-BE" sz="1600" b="1" dirty="0" err="1">
                <a:solidFill>
                  <a:srgbClr val="0070C0"/>
                </a:solidFill>
                <a:latin typeface="Montserrat Light"/>
                <a:ea typeface="Gulim"/>
              </a:rPr>
              <a:t>corrosion</a:t>
            </a:r>
            <a:endParaRPr lang="nl-BE" sz="1600" b="1" dirty="0">
              <a:solidFill>
                <a:srgbClr val="0070C0"/>
              </a:solidFill>
              <a:latin typeface="Montserrat Light"/>
              <a:ea typeface="Gulim"/>
            </a:endParaRPr>
          </a:p>
          <a:p>
            <a:r>
              <a:rPr lang="nl-BE" sz="1600" b="1" dirty="0">
                <a:solidFill>
                  <a:srgbClr val="0070C0"/>
                </a:solidFill>
                <a:latin typeface="Montserrat Light"/>
                <a:ea typeface="Gulim"/>
              </a:rPr>
              <a:t>Gevaar op o.a. legionella groei!!</a:t>
            </a:r>
          </a:p>
          <a:p>
            <a:endParaRPr lang="nl-BE" sz="1600" b="1" dirty="0">
              <a:solidFill>
                <a:srgbClr val="0070C0"/>
              </a:solidFill>
              <a:latin typeface="Montserrat Light"/>
              <a:ea typeface="Gulim"/>
            </a:endParaRPr>
          </a:p>
          <a:p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Oplossing : biocide dosering (alternerend biocide) + dispergerende werking + </a:t>
            </a:r>
            <a:r>
              <a:rPr lang="nl-BE" sz="1600" dirty="0" err="1">
                <a:solidFill>
                  <a:srgbClr val="0070C0"/>
                </a:solidFill>
                <a:latin typeface="Montserrat Light"/>
                <a:ea typeface="Gulim"/>
              </a:rPr>
              <a:t>biodispersant</a:t>
            </a: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 indien nodig</a:t>
            </a:r>
          </a:p>
          <a:p>
            <a:endParaRPr lang="nl-BE" dirty="0">
              <a:solidFill>
                <a:srgbClr val="0070C0"/>
              </a:solidFill>
              <a:latin typeface="Montserrat Light"/>
              <a:ea typeface="Gulim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6E84A0A-4D49-4271-9019-AF6463A20C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8" b="6394"/>
          <a:stretch/>
        </p:blipFill>
        <p:spPr>
          <a:xfrm>
            <a:off x="4760418" y="65315"/>
            <a:ext cx="7342094" cy="424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0097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BackGround">
            <a:extLst>
              <a:ext uri="{FF2B5EF4-FFF2-40B4-BE49-F238E27FC236}">
                <a16:creationId xmlns:a16="http://schemas.microsoft.com/office/drawing/2014/main" id="{08E89D5E-1885-4160-AC77-CC471DD1D0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TitleLine">
            <a:extLst>
              <a:ext uri="{FF2B5EF4-FFF2-40B4-BE49-F238E27FC236}">
                <a16:creationId xmlns:a16="http://schemas.microsoft.com/office/drawing/2014/main" id="{550D2BD1-98F9-412D-905B-3A843EF4078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">
            <a:extLst>
              <a:ext uri="{FF2B5EF4-FFF2-40B4-BE49-F238E27FC236}">
                <a16:creationId xmlns:a16="http://schemas.microsoft.com/office/drawing/2014/main" id="{29B3A601-2489-412B-AE46-F0A579C77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74699"/>
            <a:ext cx="3370998" cy="5502264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FFFFFF"/>
                </a:solidFill>
                <a:latin typeface="Montserrat Light"/>
              </a:rPr>
              <a:t>WATERBEHANDELING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6207853" y="12835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5DEF6BE-E113-485F-8B86-621FEA9D43E6}"/>
              </a:ext>
            </a:extLst>
          </p:cNvPr>
          <p:cNvSpPr txBox="1"/>
          <p:nvPr/>
        </p:nvSpPr>
        <p:spPr>
          <a:xfrm>
            <a:off x="4894998" y="674699"/>
            <a:ext cx="7029416" cy="5543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000" b="1" dirty="0">
                <a:solidFill>
                  <a:srgbClr val="0070C0"/>
                </a:solidFill>
                <a:latin typeface="Montserrat Light"/>
                <a:ea typeface="Gulim"/>
              </a:rPr>
              <a:t>STANDAARD WATERBEHANDELING</a:t>
            </a:r>
          </a:p>
          <a:p>
            <a:pPr marL="285750" indent="-285750">
              <a:buFontTx/>
              <a:buChar char="-"/>
            </a:pPr>
            <a:endParaRPr lang="nl-BE" dirty="0">
              <a:solidFill>
                <a:srgbClr val="0070C0"/>
              </a:solidFill>
              <a:latin typeface="Montserrat Light"/>
              <a:ea typeface="Gulim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nl-BE" sz="1600" u="sng" dirty="0">
                <a:solidFill>
                  <a:srgbClr val="0070C0"/>
                </a:solidFill>
                <a:latin typeface="Montserrat Light"/>
                <a:ea typeface="Gulim"/>
              </a:rPr>
              <a:t>Biocidedosering</a:t>
            </a: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 – stootsgewijs op tijdsbasis 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nl-BE" sz="1600" u="sng" dirty="0">
                <a:solidFill>
                  <a:srgbClr val="0070C0"/>
                </a:solidFill>
                <a:latin typeface="Montserrat Light"/>
                <a:ea typeface="Gulim"/>
              </a:rPr>
              <a:t>Anti-kalk/corrosie dosering </a:t>
            </a: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– proportioneel aan het toevoegwater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nl-BE" sz="1600" u="sng" dirty="0">
                <a:solidFill>
                  <a:srgbClr val="0070C0"/>
                </a:solidFill>
                <a:latin typeface="Montserrat Light"/>
                <a:ea typeface="Gulim"/>
              </a:rPr>
              <a:t>Spuiregeling</a:t>
            </a: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 – op basis van geleidbaarheid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nl-BE" sz="1600" u="sng" dirty="0">
                <a:solidFill>
                  <a:srgbClr val="0070C0"/>
                </a:solidFill>
                <a:latin typeface="Montserrat Light"/>
                <a:ea typeface="Gulim"/>
              </a:rPr>
              <a:t>Mechanisch onderhoud </a:t>
            </a: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: </a:t>
            </a:r>
            <a:r>
              <a:rPr lang="nl-BE" sz="1600" dirty="0" err="1">
                <a:solidFill>
                  <a:srgbClr val="0070C0"/>
                </a:solidFill>
                <a:latin typeface="Montserrat Light"/>
                <a:ea typeface="Gulim"/>
              </a:rPr>
              <a:t>i.f.v</a:t>
            </a: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. locatie toestel, vervuiling, omgeving, zonlicht inval,..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nl-BE" sz="1600" u="sng" dirty="0">
                <a:solidFill>
                  <a:srgbClr val="0070C0"/>
                </a:solidFill>
                <a:latin typeface="Montserrat Light"/>
                <a:ea typeface="Gulim"/>
              </a:rPr>
              <a:t>Opvolging &amp; visuele controles </a:t>
            </a: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– objectieve beoordeling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Optie: pH correctie in functie van materialen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Verzinkte batterij / verzinkte bak : passivatie!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nl-BE" sz="1600" dirty="0">
              <a:solidFill>
                <a:srgbClr val="0070C0"/>
              </a:solidFill>
              <a:latin typeface="Montserrat Light"/>
              <a:ea typeface="Gulim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nl-BE" sz="2400" b="1" dirty="0">
                <a:solidFill>
                  <a:srgbClr val="0070C0"/>
                </a:solidFill>
                <a:latin typeface="Montserrat Light"/>
                <a:ea typeface="Gulim"/>
              </a:rPr>
              <a:t>EN-EN verhaal nooit OF-OF verhaal!</a:t>
            </a:r>
          </a:p>
          <a:p>
            <a:endParaRPr lang="nl-BE" dirty="0">
              <a:solidFill>
                <a:srgbClr val="0070C0"/>
              </a:solidFill>
              <a:latin typeface="Montserrat Light"/>
              <a:ea typeface="Gulim"/>
            </a:endParaRPr>
          </a:p>
          <a:p>
            <a:endParaRPr lang="nl-BE" dirty="0">
              <a:solidFill>
                <a:srgbClr val="0070C0"/>
              </a:solidFill>
              <a:latin typeface="Montserrat Light"/>
              <a:ea typeface="Gulim"/>
            </a:endParaRPr>
          </a:p>
          <a:p>
            <a:pPr algn="ctr"/>
            <a:r>
              <a:rPr lang="nl-BE" b="1" dirty="0">
                <a:solidFill>
                  <a:srgbClr val="0070C0"/>
                </a:solidFill>
                <a:latin typeface="Montserrat Light"/>
                <a:ea typeface="Gulim"/>
              </a:rPr>
              <a:t>Juiste keuze chemicaliën in combinatie met goed operationeel beheer</a:t>
            </a:r>
          </a:p>
          <a:p>
            <a:endParaRPr lang="nl-BE" dirty="0">
              <a:solidFill>
                <a:srgbClr val="0070C0"/>
              </a:solidFill>
              <a:latin typeface="Montserrat Light"/>
              <a:ea typeface="Gulim"/>
            </a:endParaRPr>
          </a:p>
        </p:txBody>
      </p:sp>
    </p:spTree>
    <p:extLst>
      <p:ext uri="{BB962C8B-B14F-4D97-AF65-F5344CB8AC3E}">
        <p14:creationId xmlns:p14="http://schemas.microsoft.com/office/powerpoint/2010/main" val="5651507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BackGround">
            <a:extLst>
              <a:ext uri="{FF2B5EF4-FFF2-40B4-BE49-F238E27FC236}">
                <a16:creationId xmlns:a16="http://schemas.microsoft.com/office/drawing/2014/main" id="{08E89D5E-1885-4160-AC77-CC471DD1D0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TitleLine">
            <a:extLst>
              <a:ext uri="{FF2B5EF4-FFF2-40B4-BE49-F238E27FC236}">
                <a16:creationId xmlns:a16="http://schemas.microsoft.com/office/drawing/2014/main" id="{550D2BD1-98F9-412D-905B-3A843EF4078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">
            <a:extLst>
              <a:ext uri="{FF2B5EF4-FFF2-40B4-BE49-F238E27FC236}">
                <a16:creationId xmlns:a16="http://schemas.microsoft.com/office/drawing/2014/main" id="{29B3A601-2489-412B-AE46-F0A579C77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677868"/>
            <a:ext cx="3409739" cy="5502264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FFFFFF"/>
                </a:solidFill>
                <a:latin typeface="Montserrat Light"/>
              </a:rPr>
              <a:t>BELANG VISUELE CONTROLE</a:t>
            </a:r>
            <a:endParaRPr lang="en-US" sz="1600" dirty="0">
              <a:solidFill>
                <a:srgbClr val="FFFFFF"/>
              </a:solidFill>
              <a:latin typeface="Montserrat Light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6207853" y="12835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761F225-5ADE-40D8-A69C-263992FFB7A3}"/>
              </a:ext>
            </a:extLst>
          </p:cNvPr>
          <p:cNvSpPr txBox="1"/>
          <p:nvPr/>
        </p:nvSpPr>
        <p:spPr>
          <a:xfrm>
            <a:off x="4774591" y="510202"/>
            <a:ext cx="2562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0070C0"/>
                </a:solidFill>
                <a:latin typeface="Montserrat Light"/>
                <a:ea typeface="Gulim"/>
              </a:rPr>
              <a:t>Rapport : alles groen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F815D7D-C6F7-405F-A177-608BC769A8EC}"/>
              </a:ext>
            </a:extLst>
          </p:cNvPr>
          <p:cNvSpPr txBox="1"/>
          <p:nvPr/>
        </p:nvSpPr>
        <p:spPr>
          <a:xfrm>
            <a:off x="4774590" y="3233407"/>
            <a:ext cx="2562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0070C0"/>
                </a:solidFill>
                <a:latin typeface="Montserrat Light"/>
                <a:ea typeface="Gulim"/>
              </a:rPr>
              <a:t>Visueel : ….</a:t>
            </a:r>
          </a:p>
        </p:txBody>
      </p:sp>
      <p:pic>
        <p:nvPicPr>
          <p:cNvPr id="16" name="Tijdelijke aanduiding voor inhoud 15">
            <a:extLst>
              <a:ext uri="{FF2B5EF4-FFF2-40B4-BE49-F238E27FC236}">
                <a16:creationId xmlns:a16="http://schemas.microsoft.com/office/drawing/2014/main" id="{F747C44C-C6D5-45F4-9EBB-E382B075BD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14"/>
          <a:stretch/>
        </p:blipFill>
        <p:spPr>
          <a:xfrm>
            <a:off x="4693161" y="3742981"/>
            <a:ext cx="3675612" cy="2480646"/>
          </a:xfr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151277AA-F61D-4E51-9EC8-BF1FAEB25A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168" y="3647466"/>
            <a:ext cx="3537141" cy="2652855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5100" y="10548938"/>
            <a:ext cx="1808163" cy="754062"/>
          </a:xfrm>
          <a:prstGeom prst="rect">
            <a:avLst/>
          </a:prstGeom>
        </p:spPr>
      </p:pic>
      <p:pic>
        <p:nvPicPr>
          <p:cNvPr id="30" name="Afbeelding 29">
            <a:extLst>
              <a:ext uri="{FF2B5EF4-FFF2-40B4-BE49-F238E27FC236}">
                <a16:creationId xmlns:a16="http://schemas.microsoft.com/office/drawing/2014/main" id="{7A137334-8F3E-4EE2-8CD0-F89BCE6170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8962" y="988878"/>
            <a:ext cx="5401234" cy="215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2811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BackGround">
            <a:extLst>
              <a:ext uri="{FF2B5EF4-FFF2-40B4-BE49-F238E27FC236}">
                <a16:creationId xmlns:a16="http://schemas.microsoft.com/office/drawing/2014/main" id="{08E89D5E-1885-4160-AC77-CC471DD1D0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TitleLine">
            <a:extLst>
              <a:ext uri="{FF2B5EF4-FFF2-40B4-BE49-F238E27FC236}">
                <a16:creationId xmlns:a16="http://schemas.microsoft.com/office/drawing/2014/main" id="{550D2BD1-98F9-412D-905B-3A843EF4078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">
            <a:extLst>
              <a:ext uri="{FF2B5EF4-FFF2-40B4-BE49-F238E27FC236}">
                <a16:creationId xmlns:a16="http://schemas.microsoft.com/office/drawing/2014/main" id="{29B3A601-2489-412B-AE46-F0A579C77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74699"/>
            <a:ext cx="3370998" cy="5502264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FFFFFF"/>
                </a:solidFill>
                <a:latin typeface="Montserrat Light"/>
              </a:rPr>
              <a:t>WATERBEHANDELING</a:t>
            </a:r>
            <a:endParaRPr lang="en-US" sz="2000" dirty="0">
              <a:solidFill>
                <a:srgbClr val="FFFFFF"/>
              </a:solidFill>
              <a:latin typeface="Montserrat Light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6207853" y="12835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5C41956-35D6-45AF-A4C7-8EFBAF373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3803" y="-35511"/>
            <a:ext cx="4636008" cy="6433203"/>
          </a:xfrm>
          <a:prstGeom prst="rect">
            <a:avLst/>
          </a:prstGeom>
          <a:noFill/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A43158BC-1633-4794-AA8B-3E1285E348B3}"/>
              </a:ext>
            </a:extLst>
          </p:cNvPr>
          <p:cNvSpPr txBox="1"/>
          <p:nvPr/>
        </p:nvSpPr>
        <p:spPr>
          <a:xfrm>
            <a:off x="7269398" y="64579"/>
            <a:ext cx="17831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>
                <a:solidFill>
                  <a:srgbClr val="0070C0"/>
                </a:solidFill>
                <a:latin typeface="Montserrat Light"/>
                <a:ea typeface="Gulim"/>
              </a:rPr>
              <a:t>Koelwater in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EE2679AF-7CA4-418E-8F0C-29C0B4B98A68}"/>
              </a:ext>
            </a:extLst>
          </p:cNvPr>
          <p:cNvSpPr txBox="1"/>
          <p:nvPr/>
        </p:nvSpPr>
        <p:spPr>
          <a:xfrm>
            <a:off x="9430551" y="2343478"/>
            <a:ext cx="1734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>
                <a:solidFill>
                  <a:srgbClr val="0070C0"/>
                </a:solidFill>
                <a:latin typeface="Montserrat Light"/>
                <a:ea typeface="Gulim"/>
              </a:rPr>
              <a:t>Koelwater uit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D913E4FE-0BFA-4090-8E19-4669453730A7}"/>
              </a:ext>
            </a:extLst>
          </p:cNvPr>
          <p:cNvSpPr txBox="1"/>
          <p:nvPr/>
        </p:nvSpPr>
        <p:spPr>
          <a:xfrm>
            <a:off x="8657421" y="6301868"/>
            <a:ext cx="1208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200" dirty="0">
                <a:solidFill>
                  <a:srgbClr val="0070C0"/>
                </a:solidFill>
                <a:latin typeface="Montserrat Light"/>
                <a:ea typeface="Gulim"/>
              </a:rPr>
              <a:t>Biocide  behandeling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1F0F970D-4EF7-4808-A9CE-3F3D5C0B910C}"/>
              </a:ext>
            </a:extLst>
          </p:cNvPr>
          <p:cNvSpPr txBox="1"/>
          <p:nvPr/>
        </p:nvSpPr>
        <p:spPr>
          <a:xfrm>
            <a:off x="6935539" y="6176963"/>
            <a:ext cx="1328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200" dirty="0">
                <a:solidFill>
                  <a:srgbClr val="0070C0"/>
                </a:solidFill>
                <a:latin typeface="Montserrat Light"/>
                <a:ea typeface="Gulim"/>
              </a:rPr>
              <a:t>Anti-kalk/corrosie behandeling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69E106D7-0BC0-4728-9953-55DC86A29892}"/>
              </a:ext>
            </a:extLst>
          </p:cNvPr>
          <p:cNvSpPr txBox="1"/>
          <p:nvPr/>
        </p:nvSpPr>
        <p:spPr>
          <a:xfrm>
            <a:off x="7321602" y="2530464"/>
            <a:ext cx="12088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100" dirty="0">
                <a:solidFill>
                  <a:srgbClr val="0070C0"/>
                </a:solidFill>
                <a:latin typeface="Montserrat Light"/>
                <a:ea typeface="Gulim"/>
              </a:rPr>
              <a:t>Spuiklep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BFA50EFF-B27B-4081-BA10-C6A8697CF0A3}"/>
              </a:ext>
            </a:extLst>
          </p:cNvPr>
          <p:cNvSpPr txBox="1"/>
          <p:nvPr/>
        </p:nvSpPr>
        <p:spPr>
          <a:xfrm>
            <a:off x="6300218" y="2189590"/>
            <a:ext cx="12496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0070C0"/>
                </a:solidFill>
                <a:latin typeface="Montserrat Light"/>
                <a:ea typeface="Gulim"/>
              </a:defRPr>
            </a:lvl1pPr>
          </a:lstStyle>
          <a:p>
            <a:r>
              <a:rPr lang="nl-BE" sz="1100" dirty="0"/>
              <a:t>Geleidbaarheid sonde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5B41836B-D685-434B-B474-7A2CABB29402}"/>
              </a:ext>
            </a:extLst>
          </p:cNvPr>
          <p:cNvSpPr txBox="1"/>
          <p:nvPr/>
        </p:nvSpPr>
        <p:spPr>
          <a:xfrm>
            <a:off x="9181943" y="735280"/>
            <a:ext cx="231020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100" dirty="0">
                <a:solidFill>
                  <a:srgbClr val="0070C0"/>
                </a:solidFill>
                <a:latin typeface="Montserrat Light"/>
                <a:ea typeface="Gulim"/>
              </a:rPr>
              <a:t>Stuurkast – uitlezing GBS / PLC – aflezing geleidbaarheid - pompstand</a:t>
            </a:r>
          </a:p>
        </p:txBody>
      </p:sp>
      <p:sp>
        <p:nvSpPr>
          <p:cNvPr id="3" name="Pijl: omlaag 2">
            <a:extLst>
              <a:ext uri="{FF2B5EF4-FFF2-40B4-BE49-F238E27FC236}">
                <a16:creationId xmlns:a16="http://schemas.microsoft.com/office/drawing/2014/main" id="{87453FEE-289B-4262-BAF2-85BB02F4FE64}"/>
              </a:ext>
            </a:extLst>
          </p:cNvPr>
          <p:cNvSpPr/>
          <p:nvPr/>
        </p:nvSpPr>
        <p:spPr>
          <a:xfrm>
            <a:off x="7599884" y="914400"/>
            <a:ext cx="169202" cy="8309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jl: omhoog 4">
            <a:extLst>
              <a:ext uri="{FF2B5EF4-FFF2-40B4-BE49-F238E27FC236}">
                <a16:creationId xmlns:a16="http://schemas.microsoft.com/office/drawing/2014/main" id="{DFEF3A7F-FDFC-4F13-9F1B-DBDC932EA1A6}"/>
              </a:ext>
            </a:extLst>
          </p:cNvPr>
          <p:cNvSpPr/>
          <p:nvPr/>
        </p:nvSpPr>
        <p:spPr>
          <a:xfrm>
            <a:off x="8756684" y="2746566"/>
            <a:ext cx="149228" cy="35295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D683F8A0-6737-449B-9A5F-D4D90A6C5C6F}"/>
              </a:ext>
            </a:extLst>
          </p:cNvPr>
          <p:cNvSpPr txBox="1"/>
          <p:nvPr/>
        </p:nvSpPr>
        <p:spPr>
          <a:xfrm>
            <a:off x="8638853" y="3044724"/>
            <a:ext cx="9766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000" dirty="0">
                <a:solidFill>
                  <a:srgbClr val="0070C0"/>
                </a:solidFill>
                <a:latin typeface="Montserrat Light"/>
                <a:ea typeface="Gulim"/>
              </a:rPr>
              <a:t>Injectie stukken dosering</a:t>
            </a:r>
          </a:p>
        </p:txBody>
      </p:sp>
      <p:sp>
        <p:nvSpPr>
          <p:cNvPr id="7" name="Pijl: omhoog 6">
            <a:extLst>
              <a:ext uri="{FF2B5EF4-FFF2-40B4-BE49-F238E27FC236}">
                <a16:creationId xmlns:a16="http://schemas.microsoft.com/office/drawing/2014/main" id="{A3580D65-3089-4092-AFF8-2194A72D735D}"/>
              </a:ext>
            </a:extLst>
          </p:cNvPr>
          <p:cNvSpPr/>
          <p:nvPr/>
        </p:nvSpPr>
        <p:spPr>
          <a:xfrm>
            <a:off x="8977929" y="2746565"/>
            <a:ext cx="149228" cy="35295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jl: rechts 8">
            <a:extLst>
              <a:ext uri="{FF2B5EF4-FFF2-40B4-BE49-F238E27FC236}">
                <a16:creationId xmlns:a16="http://schemas.microsoft.com/office/drawing/2014/main" id="{D77C8245-73B4-46ED-AAFC-9A7BC95AF413}"/>
              </a:ext>
            </a:extLst>
          </p:cNvPr>
          <p:cNvSpPr/>
          <p:nvPr/>
        </p:nvSpPr>
        <p:spPr>
          <a:xfrm>
            <a:off x="8220615" y="2102354"/>
            <a:ext cx="757314" cy="1754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2130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BackGround">
            <a:extLst>
              <a:ext uri="{FF2B5EF4-FFF2-40B4-BE49-F238E27FC236}">
                <a16:creationId xmlns:a16="http://schemas.microsoft.com/office/drawing/2014/main" id="{08E89D5E-1885-4160-AC77-CC471DD1D0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TitleLine">
            <a:extLst>
              <a:ext uri="{FF2B5EF4-FFF2-40B4-BE49-F238E27FC236}">
                <a16:creationId xmlns:a16="http://schemas.microsoft.com/office/drawing/2014/main" id="{550D2BD1-98F9-412D-905B-3A843EF4078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">
            <a:extLst>
              <a:ext uri="{FF2B5EF4-FFF2-40B4-BE49-F238E27FC236}">
                <a16:creationId xmlns:a16="http://schemas.microsoft.com/office/drawing/2014/main" id="{29B3A601-2489-412B-AE46-F0A579C77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74699"/>
            <a:ext cx="3370998" cy="5502264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FFFFFF"/>
                </a:solidFill>
                <a:latin typeface="Montserrat Light"/>
              </a:rPr>
              <a:t>VOORBEHANDELING</a:t>
            </a:r>
            <a:endParaRPr lang="en-US" sz="2000" dirty="0">
              <a:solidFill>
                <a:srgbClr val="FFFFFF"/>
              </a:solidFill>
              <a:latin typeface="Montserrat Light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6207853" y="12835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dirty="0"/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826C1D29-9F1B-46B8-8706-9533001F4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0961" y="1283516"/>
            <a:ext cx="6499160" cy="47654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BE" sz="2400" b="1" dirty="0">
                <a:solidFill>
                  <a:srgbClr val="0070C0"/>
                </a:solidFill>
                <a:latin typeface="Montserrat Light"/>
                <a:ea typeface="Gulim"/>
              </a:rPr>
              <a:t>WATERSCAN</a:t>
            </a:r>
            <a:r>
              <a:rPr lang="nl-BE" sz="1800" dirty="0">
                <a:solidFill>
                  <a:srgbClr val="0070C0"/>
                </a:solidFill>
                <a:latin typeface="Montserrat Light"/>
                <a:ea typeface="Gulim"/>
              </a:rPr>
              <a:t> </a:t>
            </a:r>
          </a:p>
          <a:p>
            <a:pPr marL="0" indent="0" algn="ctr">
              <a:buNone/>
            </a:pPr>
            <a:endParaRPr lang="nl-BE" sz="1800" dirty="0">
              <a:solidFill>
                <a:srgbClr val="0070C0"/>
              </a:solidFill>
              <a:latin typeface="Montserrat Light"/>
              <a:ea typeface="Gulim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Analyses van de verschillende waterkwaliteiten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Debieten van de beschikbare waterkwaliteiten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Wettelijke vergunningen / verplichtingen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Beschikbare opvang reservoirs (denk aan regenwater)</a:t>
            </a:r>
          </a:p>
          <a:p>
            <a:pPr>
              <a:buFont typeface="Wingdings" panose="05000000000000000000" pitchFamily="2" charset="2"/>
              <a:buChar char="§"/>
            </a:pPr>
            <a:endParaRPr lang="nl-BE" sz="1800" dirty="0">
              <a:solidFill>
                <a:srgbClr val="0070C0"/>
              </a:solidFill>
              <a:latin typeface="Montserrat Light"/>
              <a:ea typeface="Gulim"/>
            </a:endParaRPr>
          </a:p>
          <a:p>
            <a:pPr marL="0" indent="0">
              <a:buNone/>
            </a:pPr>
            <a:r>
              <a:rPr lang="nl-BE" sz="1800" dirty="0">
                <a:solidFill>
                  <a:srgbClr val="0070C0"/>
                </a:solidFill>
                <a:latin typeface="Montserrat Light"/>
                <a:ea typeface="Gulim"/>
              </a:rPr>
              <a:t>Contacteer ons : samen zoeken we uit hoe we tot de meest geschikte waterkwaliteit kunnen komen</a:t>
            </a:r>
            <a:endParaRPr lang="nl-BE" sz="1600" dirty="0">
              <a:solidFill>
                <a:srgbClr val="0070C0"/>
              </a:solidFill>
              <a:latin typeface="Montserrat Light"/>
              <a:ea typeface="Gulim"/>
            </a:endParaRPr>
          </a:p>
          <a:p>
            <a:pPr lvl="0">
              <a:buFontTx/>
              <a:buChar char="-"/>
            </a:pPr>
            <a:endParaRPr lang="nl-BE" sz="1800" dirty="0">
              <a:solidFill>
                <a:srgbClr val="0070C0"/>
              </a:solidFill>
              <a:latin typeface="Montserrat Light"/>
              <a:ea typeface="Gulim"/>
            </a:endParaRPr>
          </a:p>
        </p:txBody>
      </p:sp>
    </p:spTree>
    <p:extLst>
      <p:ext uri="{BB962C8B-B14F-4D97-AF65-F5344CB8AC3E}">
        <p14:creationId xmlns:p14="http://schemas.microsoft.com/office/powerpoint/2010/main" val="4137477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BackGround">
            <a:extLst>
              <a:ext uri="{FF2B5EF4-FFF2-40B4-BE49-F238E27FC236}">
                <a16:creationId xmlns:a16="http://schemas.microsoft.com/office/drawing/2014/main" id="{08E89D5E-1885-4160-AC77-CC471DD1D0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TitleLine">
            <a:extLst>
              <a:ext uri="{FF2B5EF4-FFF2-40B4-BE49-F238E27FC236}">
                <a16:creationId xmlns:a16="http://schemas.microsoft.com/office/drawing/2014/main" id="{550D2BD1-98F9-412D-905B-3A843EF4078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">
            <a:extLst>
              <a:ext uri="{FF2B5EF4-FFF2-40B4-BE49-F238E27FC236}">
                <a16:creationId xmlns:a16="http://schemas.microsoft.com/office/drawing/2014/main" id="{29B3A601-2489-412B-AE46-F0A579C77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74699"/>
            <a:ext cx="3370998" cy="5502264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FFFFFF"/>
                </a:solidFill>
                <a:latin typeface="Montserrat Light"/>
              </a:rPr>
              <a:t>INHOUD</a:t>
            </a:r>
            <a:endParaRPr lang="en-US" sz="2000" dirty="0">
              <a:solidFill>
                <a:srgbClr val="FFFFFF"/>
              </a:solidFill>
              <a:latin typeface="Montserrat Light"/>
            </a:endParaRPr>
          </a:p>
        </p:txBody>
      </p:sp>
      <p:sp>
        <p:nvSpPr>
          <p:cNvPr id="4" name="DescriptionText">
            <a:extLst>
              <a:ext uri="{FF2B5EF4-FFF2-40B4-BE49-F238E27FC236}">
                <a16:creationId xmlns:a16="http://schemas.microsoft.com/office/drawing/2014/main" id="{7AA9D22C-15E0-485D-A8CF-F846EBFCA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8000" y="549000"/>
            <a:ext cx="5905800" cy="5627963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nl-NL" sz="1600" dirty="0">
                <a:solidFill>
                  <a:srgbClr val="0070C0"/>
                </a:solidFill>
                <a:latin typeface="Montserrat Light"/>
                <a:ea typeface="Gulim"/>
              </a:rPr>
              <a:t>LUBRON - ALGEMEEN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sz="1600" dirty="0">
                <a:solidFill>
                  <a:srgbClr val="0070C0"/>
                </a:solidFill>
                <a:latin typeface="Montserrat Light"/>
                <a:ea typeface="Gulim"/>
              </a:rPr>
              <a:t>TYPE KOELTOREN EN WERKING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sz="1600" dirty="0">
                <a:solidFill>
                  <a:srgbClr val="0070C0"/>
                </a:solidFill>
                <a:latin typeface="Montserrat Light"/>
                <a:ea typeface="Gulim"/>
              </a:rPr>
              <a:t>REDENEN WATERBEHANDELING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sz="1600" dirty="0">
                <a:solidFill>
                  <a:srgbClr val="0070C0"/>
                </a:solidFill>
                <a:latin typeface="Montserrat Light"/>
                <a:ea typeface="Gulim"/>
              </a:rPr>
              <a:t>WATERVOORBEHANDELING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sz="1600" dirty="0">
                <a:solidFill>
                  <a:srgbClr val="0070C0"/>
                </a:solidFill>
                <a:latin typeface="Montserrat Light"/>
                <a:ea typeface="Gulim"/>
              </a:rPr>
              <a:t>PASSIVATIE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sz="1600" dirty="0">
                <a:solidFill>
                  <a:srgbClr val="0070C0"/>
                </a:solidFill>
                <a:latin typeface="Montserrat Light"/>
                <a:ea typeface="Gulim"/>
              </a:rPr>
              <a:t>LEGIONELLA BEHEER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sz="1600" dirty="0">
                <a:solidFill>
                  <a:srgbClr val="0070C0"/>
                </a:solidFill>
                <a:latin typeface="Montserrat Light"/>
                <a:ea typeface="Gulim"/>
              </a:rPr>
              <a:t>WATERBESPARENDE MAATREGELEN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sz="1600" dirty="0">
                <a:solidFill>
                  <a:srgbClr val="0070C0"/>
                </a:solidFill>
                <a:latin typeface="Montserrat Light"/>
                <a:ea typeface="Gulim"/>
              </a:rPr>
              <a:t>CASES </a:t>
            </a:r>
          </a:p>
          <a:p>
            <a:endParaRPr lang="nl-N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4255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BackGround">
            <a:extLst>
              <a:ext uri="{FF2B5EF4-FFF2-40B4-BE49-F238E27FC236}">
                <a16:creationId xmlns:a16="http://schemas.microsoft.com/office/drawing/2014/main" id="{08E89D5E-1885-4160-AC77-CC471DD1D0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TitleLine">
            <a:extLst>
              <a:ext uri="{FF2B5EF4-FFF2-40B4-BE49-F238E27FC236}">
                <a16:creationId xmlns:a16="http://schemas.microsoft.com/office/drawing/2014/main" id="{550D2BD1-98F9-412D-905B-3A843EF4078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">
            <a:extLst>
              <a:ext uri="{FF2B5EF4-FFF2-40B4-BE49-F238E27FC236}">
                <a16:creationId xmlns:a16="http://schemas.microsoft.com/office/drawing/2014/main" id="{29B3A601-2489-412B-AE46-F0A579C77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74699"/>
            <a:ext cx="3370998" cy="5502264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FFFFFF"/>
                </a:solidFill>
                <a:latin typeface="Montserrat Light"/>
              </a:rPr>
              <a:t>VOORBEHANDELING</a:t>
            </a:r>
            <a:endParaRPr lang="en-US" sz="2000" dirty="0">
              <a:solidFill>
                <a:srgbClr val="FFFFFF"/>
              </a:solidFill>
              <a:latin typeface="Montserrat Light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6207853" y="12835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dirty="0"/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826C1D29-9F1B-46B8-8706-9533001F4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0961" y="1283516"/>
            <a:ext cx="6329039" cy="476541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BE" sz="1800" dirty="0">
              <a:solidFill>
                <a:srgbClr val="0070C0"/>
              </a:solidFill>
              <a:latin typeface="Montserrat Light"/>
              <a:ea typeface="Gulim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nl-BE" sz="1600" b="1" u="sng" dirty="0">
                <a:solidFill>
                  <a:srgbClr val="0070C0"/>
                </a:solidFill>
                <a:latin typeface="Montserrat Light"/>
                <a:ea typeface="Gulim"/>
              </a:rPr>
              <a:t>Bronwater</a:t>
            </a: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 : vb. ontijzering – ontharding – pH correctie – ontzouting </a:t>
            </a:r>
          </a:p>
          <a:p>
            <a:pPr marL="285750" indent="-285750">
              <a:buFontTx/>
              <a:buChar char="-"/>
            </a:pPr>
            <a:endParaRPr lang="nl-BE" sz="1600" dirty="0">
              <a:solidFill>
                <a:srgbClr val="0070C0"/>
              </a:solidFill>
              <a:latin typeface="Montserrat Light"/>
              <a:ea typeface="Gulim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nl-BE" sz="1600" b="1" u="sng" dirty="0">
                <a:solidFill>
                  <a:srgbClr val="0070C0"/>
                </a:solidFill>
                <a:latin typeface="Montserrat Light"/>
                <a:ea typeface="Gulim"/>
              </a:rPr>
              <a:t>Stadswater</a:t>
            </a: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 : vb. ontharding – ontzouting (regio gebonden)</a:t>
            </a:r>
          </a:p>
          <a:p>
            <a:pPr marL="285750" indent="-285750">
              <a:buFontTx/>
              <a:buChar char="-"/>
            </a:pPr>
            <a:endParaRPr lang="nl-BE" sz="1600" dirty="0">
              <a:solidFill>
                <a:srgbClr val="0070C0"/>
              </a:solidFill>
              <a:latin typeface="Montserrat Light"/>
              <a:ea typeface="Gulim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nl-BE" sz="1600" b="1" u="sng" dirty="0">
                <a:solidFill>
                  <a:srgbClr val="0070C0"/>
                </a:solidFill>
                <a:latin typeface="Montserrat Light"/>
                <a:ea typeface="Gulim"/>
              </a:rPr>
              <a:t>Regenwater</a:t>
            </a: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 : vb. filtratie middels zandfilter</a:t>
            </a:r>
          </a:p>
          <a:p>
            <a:pPr marL="285750" indent="-285750">
              <a:buFontTx/>
              <a:buChar char="-"/>
            </a:pPr>
            <a:endParaRPr lang="nl-BE" sz="1600" dirty="0">
              <a:solidFill>
                <a:srgbClr val="0070C0"/>
              </a:solidFill>
              <a:latin typeface="Montserrat Light"/>
              <a:ea typeface="Gulim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nl-BE" sz="1600" b="1" u="sng" dirty="0" err="1">
                <a:solidFill>
                  <a:srgbClr val="0070C0"/>
                </a:solidFill>
                <a:latin typeface="Montserrat Light"/>
                <a:ea typeface="Gulim"/>
              </a:rPr>
              <a:t>Recup</a:t>
            </a:r>
            <a:r>
              <a:rPr lang="nl-BE" sz="1600" b="1" u="sng" dirty="0">
                <a:solidFill>
                  <a:srgbClr val="0070C0"/>
                </a:solidFill>
                <a:latin typeface="Montserrat Light"/>
                <a:ea typeface="Gulim"/>
              </a:rPr>
              <a:t> water </a:t>
            </a: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: vb. ontzouting</a:t>
            </a:r>
          </a:p>
          <a:p>
            <a:pPr marL="285750" indent="-285750">
              <a:buFontTx/>
              <a:buChar char="-"/>
            </a:pPr>
            <a:endParaRPr lang="nl-BE" sz="1600" dirty="0">
              <a:solidFill>
                <a:srgbClr val="0070C0"/>
              </a:solidFill>
              <a:latin typeface="Montserrat Light"/>
              <a:ea typeface="Gulim"/>
            </a:endParaRPr>
          </a:p>
          <a:p>
            <a:pPr lvl="0">
              <a:buFontTx/>
              <a:buChar char="-"/>
            </a:pPr>
            <a:endParaRPr lang="nl-BE" sz="1800" dirty="0">
              <a:solidFill>
                <a:srgbClr val="0070C0"/>
              </a:solidFill>
              <a:latin typeface="Montserrat Light"/>
              <a:ea typeface="Gulim"/>
            </a:endParaRPr>
          </a:p>
        </p:txBody>
      </p:sp>
    </p:spTree>
    <p:extLst>
      <p:ext uri="{BB962C8B-B14F-4D97-AF65-F5344CB8AC3E}">
        <p14:creationId xmlns:p14="http://schemas.microsoft.com/office/powerpoint/2010/main" val="33998491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BackGround">
            <a:extLst>
              <a:ext uri="{FF2B5EF4-FFF2-40B4-BE49-F238E27FC236}">
                <a16:creationId xmlns:a16="http://schemas.microsoft.com/office/drawing/2014/main" id="{08E89D5E-1885-4160-AC77-CC471DD1D0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TitleLine">
            <a:extLst>
              <a:ext uri="{FF2B5EF4-FFF2-40B4-BE49-F238E27FC236}">
                <a16:creationId xmlns:a16="http://schemas.microsoft.com/office/drawing/2014/main" id="{550D2BD1-98F9-412D-905B-3A843EF4078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">
            <a:extLst>
              <a:ext uri="{FF2B5EF4-FFF2-40B4-BE49-F238E27FC236}">
                <a16:creationId xmlns:a16="http://schemas.microsoft.com/office/drawing/2014/main" id="{29B3A601-2489-412B-AE46-F0A579C77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74699"/>
            <a:ext cx="3370998" cy="5502264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FFFFFF"/>
                </a:solidFill>
                <a:latin typeface="Montserrat Light"/>
              </a:rPr>
              <a:t>VOORBEHANDELING</a:t>
            </a:r>
            <a:endParaRPr lang="en-US" sz="2000" dirty="0">
              <a:solidFill>
                <a:srgbClr val="FFFFFF"/>
              </a:solidFill>
              <a:latin typeface="Montserrat Light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6207853" y="12835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dirty="0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DC3C9EA8-5434-450B-A00D-0AACDF6E3A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36008" y="119835"/>
            <a:ext cx="2784674" cy="3066025"/>
          </a:xfr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41A4946-E91E-4A23-99B9-7F901CF76F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8916" y="405808"/>
            <a:ext cx="4929963" cy="278005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2E901062-AD70-46AE-B352-877E70A39F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161" y="3753293"/>
            <a:ext cx="1965526" cy="263002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59E540B9-8662-470D-8FE8-CDA3814EC7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1080" y="3470200"/>
            <a:ext cx="2289254" cy="286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2619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BackGround">
            <a:extLst>
              <a:ext uri="{FF2B5EF4-FFF2-40B4-BE49-F238E27FC236}">
                <a16:creationId xmlns:a16="http://schemas.microsoft.com/office/drawing/2014/main" id="{08E89D5E-1885-4160-AC77-CC471DD1D0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TitleLine">
            <a:extLst>
              <a:ext uri="{FF2B5EF4-FFF2-40B4-BE49-F238E27FC236}">
                <a16:creationId xmlns:a16="http://schemas.microsoft.com/office/drawing/2014/main" id="{550D2BD1-98F9-412D-905B-3A843EF4078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">
            <a:extLst>
              <a:ext uri="{FF2B5EF4-FFF2-40B4-BE49-F238E27FC236}">
                <a16:creationId xmlns:a16="http://schemas.microsoft.com/office/drawing/2014/main" id="{29B3A601-2489-412B-AE46-F0A579C77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74699"/>
            <a:ext cx="3370998" cy="5502264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FFFFFF"/>
                </a:solidFill>
                <a:latin typeface="Montserrat Light"/>
              </a:rPr>
              <a:t>PASSIVATIE</a:t>
            </a:r>
            <a:endParaRPr lang="en-US" sz="1700" dirty="0">
              <a:solidFill>
                <a:srgbClr val="FFFFFF"/>
              </a:solidFill>
              <a:latin typeface="Montserrat Light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6207853" y="12835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66BF3AE-F1DC-44A6-B202-A41BDE0096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9" t="2191" r="3811" b="2412"/>
          <a:stretch/>
        </p:blipFill>
        <p:spPr>
          <a:xfrm>
            <a:off x="4725224" y="1652848"/>
            <a:ext cx="7466776" cy="3547850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FDF28D36-4629-4191-BE43-17ECC59F3020}"/>
              </a:ext>
            </a:extLst>
          </p:cNvPr>
          <p:cNvSpPr txBox="1"/>
          <p:nvPr/>
        </p:nvSpPr>
        <p:spPr>
          <a:xfrm>
            <a:off x="4894998" y="449521"/>
            <a:ext cx="60225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0070C0"/>
                </a:solidFill>
                <a:latin typeface="Montserrat Light"/>
                <a:ea typeface="Gulim"/>
              </a:rPr>
              <a:t>VERZINKTE BATTERIJ / BAK </a:t>
            </a:r>
          </a:p>
          <a:p>
            <a:endParaRPr lang="nl-BE" dirty="0">
              <a:solidFill>
                <a:srgbClr val="0070C0"/>
              </a:solidFill>
              <a:latin typeface="Montserrat Light"/>
              <a:ea typeface="Gulim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Benodigd indien verzinkt staal gebruikt wordt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Begeleiding is wenselijk/noodzakelijk</a:t>
            </a:r>
          </a:p>
          <a:p>
            <a:pPr marL="285750" indent="-285750">
              <a:buFontTx/>
              <a:buChar char="-"/>
            </a:pPr>
            <a:endParaRPr lang="nl-BE" sz="1600" dirty="0">
              <a:solidFill>
                <a:srgbClr val="0070C0"/>
              </a:solidFill>
              <a:latin typeface="Montserrat Light"/>
              <a:ea typeface="Gulim"/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C7386990-421C-4D6A-A355-15398A21A739}"/>
              </a:ext>
            </a:extLst>
          </p:cNvPr>
          <p:cNvSpPr txBox="1"/>
          <p:nvPr/>
        </p:nvSpPr>
        <p:spPr>
          <a:xfrm>
            <a:off x="4822120" y="5574484"/>
            <a:ext cx="60225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Zinkhydroxide (</a:t>
            </a:r>
            <a:r>
              <a:rPr lang="nl-BE" sz="1600" dirty="0" err="1">
                <a:solidFill>
                  <a:srgbClr val="0070C0"/>
                </a:solidFill>
                <a:latin typeface="Montserrat Light"/>
                <a:ea typeface="Gulim"/>
              </a:rPr>
              <a:t>white</a:t>
            </a: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 rust) vermijden! </a:t>
            </a:r>
          </a:p>
        </p:txBody>
      </p:sp>
    </p:spTree>
    <p:extLst>
      <p:ext uri="{BB962C8B-B14F-4D97-AF65-F5344CB8AC3E}">
        <p14:creationId xmlns:p14="http://schemas.microsoft.com/office/powerpoint/2010/main" val="1788100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BackGround">
            <a:extLst>
              <a:ext uri="{FF2B5EF4-FFF2-40B4-BE49-F238E27FC236}">
                <a16:creationId xmlns:a16="http://schemas.microsoft.com/office/drawing/2014/main" id="{08E89D5E-1885-4160-AC77-CC471DD1D0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TitleLine">
            <a:extLst>
              <a:ext uri="{FF2B5EF4-FFF2-40B4-BE49-F238E27FC236}">
                <a16:creationId xmlns:a16="http://schemas.microsoft.com/office/drawing/2014/main" id="{550D2BD1-98F9-412D-905B-3A843EF4078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">
            <a:extLst>
              <a:ext uri="{FF2B5EF4-FFF2-40B4-BE49-F238E27FC236}">
                <a16:creationId xmlns:a16="http://schemas.microsoft.com/office/drawing/2014/main" id="{29B3A601-2489-412B-AE46-F0A579C77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74699"/>
            <a:ext cx="3370998" cy="5502264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FFFFFF"/>
                </a:solidFill>
                <a:latin typeface="Montserrat Light"/>
              </a:rPr>
              <a:t>PASSIVATIE</a:t>
            </a:r>
            <a:endParaRPr lang="en-US" sz="1700" dirty="0">
              <a:solidFill>
                <a:srgbClr val="FFFFFF"/>
              </a:solidFill>
              <a:latin typeface="Montserrat Light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6207853" y="12835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6AE43DE-3C08-42A4-8309-9279758520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730" y="3280261"/>
            <a:ext cx="3656833" cy="274262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3E90C1D8-6E4B-4A42-BA32-56DA731317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46"/>
          <a:stretch/>
        </p:blipFill>
        <p:spPr>
          <a:xfrm rot="10800000">
            <a:off x="8434285" y="3277353"/>
            <a:ext cx="3656833" cy="2745532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005A1670-B6D2-46E5-9B00-51D71432EFA0}"/>
              </a:ext>
            </a:extLst>
          </p:cNvPr>
          <p:cNvSpPr txBox="1"/>
          <p:nvPr/>
        </p:nvSpPr>
        <p:spPr>
          <a:xfrm>
            <a:off x="4658971" y="6168454"/>
            <a:ext cx="30977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solidFill>
                  <a:srgbClr val="0070C0"/>
                </a:solidFill>
                <a:latin typeface="Montserrat Light"/>
                <a:ea typeface="Gulim"/>
              </a:rPr>
              <a:t>GOED GEPASSIVEERD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F924732-3D44-4769-A1D9-8BA35756093C}"/>
              </a:ext>
            </a:extLst>
          </p:cNvPr>
          <p:cNvSpPr txBox="1"/>
          <p:nvPr/>
        </p:nvSpPr>
        <p:spPr>
          <a:xfrm>
            <a:off x="8434285" y="6060732"/>
            <a:ext cx="3191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solidFill>
                  <a:srgbClr val="0070C0"/>
                </a:solidFill>
                <a:latin typeface="Montserrat Light"/>
                <a:ea typeface="Gulim"/>
              </a:rPr>
              <a:t>SLECHT GEPASSIVEERD  </a:t>
            </a:r>
          </a:p>
          <a:p>
            <a:r>
              <a:rPr lang="nl-BE" sz="1400" dirty="0">
                <a:solidFill>
                  <a:srgbClr val="0070C0"/>
                </a:solidFill>
                <a:latin typeface="Montserrat Light"/>
                <a:ea typeface="Gulim"/>
              </a:rPr>
              <a:t>WHITE RUST! LET OP!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B9DF569-DA55-4B39-80E8-B543FA8AE6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7680" y="166325"/>
            <a:ext cx="4171320" cy="2683044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91274659-5AB9-4D55-84CD-50432FA66B29}"/>
              </a:ext>
            </a:extLst>
          </p:cNvPr>
          <p:cNvSpPr txBox="1"/>
          <p:nvPr/>
        </p:nvSpPr>
        <p:spPr>
          <a:xfrm>
            <a:off x="6932056" y="2826915"/>
            <a:ext cx="30977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solidFill>
                  <a:srgbClr val="0070C0"/>
                </a:solidFill>
                <a:latin typeface="Montserrat Light"/>
                <a:ea typeface="Gulim"/>
              </a:rPr>
              <a:t>Nieuwe coil – voor passivatie</a:t>
            </a:r>
          </a:p>
        </p:txBody>
      </p:sp>
    </p:spTree>
    <p:extLst>
      <p:ext uri="{BB962C8B-B14F-4D97-AF65-F5344CB8AC3E}">
        <p14:creationId xmlns:p14="http://schemas.microsoft.com/office/powerpoint/2010/main" val="23268091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BackGround">
            <a:extLst>
              <a:ext uri="{FF2B5EF4-FFF2-40B4-BE49-F238E27FC236}">
                <a16:creationId xmlns:a16="http://schemas.microsoft.com/office/drawing/2014/main" id="{08E89D5E-1885-4160-AC77-CC471DD1D0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TitleLine">
            <a:extLst>
              <a:ext uri="{FF2B5EF4-FFF2-40B4-BE49-F238E27FC236}">
                <a16:creationId xmlns:a16="http://schemas.microsoft.com/office/drawing/2014/main" id="{550D2BD1-98F9-412D-905B-3A843EF4078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">
            <a:extLst>
              <a:ext uri="{FF2B5EF4-FFF2-40B4-BE49-F238E27FC236}">
                <a16:creationId xmlns:a16="http://schemas.microsoft.com/office/drawing/2014/main" id="{29B3A601-2489-412B-AE46-F0A579C77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677868"/>
            <a:ext cx="3409739" cy="5502264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FFFFFF"/>
                </a:solidFill>
                <a:latin typeface="Montserrat Light"/>
              </a:rPr>
              <a:t>EVOLUTIE COIL</a:t>
            </a:r>
            <a:endParaRPr lang="en-US" sz="1600" dirty="0">
              <a:solidFill>
                <a:srgbClr val="FFFFFF"/>
              </a:solidFill>
              <a:latin typeface="Montserrat Light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6207853" y="12835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234031" y="796131"/>
            <a:ext cx="5587767" cy="4351338"/>
          </a:xfrm>
        </p:spPr>
        <p:txBody>
          <a:bodyPr>
            <a:normAutofit/>
          </a:bodyPr>
          <a:lstStyle/>
          <a:p>
            <a:pPr lvl="0" rtl="0"/>
            <a:endParaRPr lang="nl-BE" sz="1800" dirty="0">
              <a:solidFill>
                <a:srgbClr val="0070C0"/>
              </a:solidFill>
              <a:latin typeface="Montserrat Light"/>
              <a:ea typeface="Gulim"/>
            </a:endParaRPr>
          </a:p>
          <a:p>
            <a:pPr lvl="0"/>
            <a:endParaRPr lang="nl-BE" sz="1800" dirty="0">
              <a:solidFill>
                <a:srgbClr val="0070C0"/>
              </a:solidFill>
              <a:latin typeface="Montserrat Light"/>
              <a:ea typeface="Gulim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6729BD8-2016-4970-95FE-D03C6BE36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3737" y="2452791"/>
            <a:ext cx="7174459" cy="199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3570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BackGround">
            <a:extLst>
              <a:ext uri="{FF2B5EF4-FFF2-40B4-BE49-F238E27FC236}">
                <a16:creationId xmlns:a16="http://schemas.microsoft.com/office/drawing/2014/main" id="{08E89D5E-1885-4160-AC77-CC471DD1D0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TitleLine">
            <a:extLst>
              <a:ext uri="{FF2B5EF4-FFF2-40B4-BE49-F238E27FC236}">
                <a16:creationId xmlns:a16="http://schemas.microsoft.com/office/drawing/2014/main" id="{550D2BD1-98F9-412D-905B-3A843EF4078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">
            <a:extLst>
              <a:ext uri="{FF2B5EF4-FFF2-40B4-BE49-F238E27FC236}">
                <a16:creationId xmlns:a16="http://schemas.microsoft.com/office/drawing/2014/main" id="{29B3A601-2489-412B-AE46-F0A579C77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677868"/>
            <a:ext cx="3409739" cy="5502264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FFFFFF"/>
                </a:solidFill>
                <a:latin typeface="Montserrat Light"/>
              </a:rPr>
              <a:t>LUBRON PRODUCT</a:t>
            </a:r>
            <a:endParaRPr lang="en-US" sz="1600" dirty="0">
              <a:solidFill>
                <a:srgbClr val="FFFFFF"/>
              </a:solidFill>
              <a:latin typeface="Montserrat Light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6207853" y="12835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234031" y="796131"/>
            <a:ext cx="5587767" cy="4351338"/>
          </a:xfrm>
        </p:spPr>
        <p:txBody>
          <a:bodyPr>
            <a:normAutofit/>
          </a:bodyPr>
          <a:lstStyle/>
          <a:p>
            <a:pPr lvl="0" rtl="0"/>
            <a:endParaRPr lang="nl-BE" sz="1800" dirty="0">
              <a:solidFill>
                <a:srgbClr val="0070C0"/>
              </a:solidFill>
              <a:latin typeface="Montserrat Light"/>
              <a:ea typeface="Gulim"/>
            </a:endParaRPr>
          </a:p>
          <a:p>
            <a:pPr lvl="0"/>
            <a:endParaRPr lang="nl-BE" sz="1800" dirty="0">
              <a:solidFill>
                <a:srgbClr val="0070C0"/>
              </a:solidFill>
              <a:latin typeface="Montserrat Light"/>
              <a:ea typeface="Gulim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761F225-5ADE-40D8-A69C-263992FFB7A3}"/>
              </a:ext>
            </a:extLst>
          </p:cNvPr>
          <p:cNvSpPr txBox="1"/>
          <p:nvPr/>
        </p:nvSpPr>
        <p:spPr>
          <a:xfrm>
            <a:off x="5090342" y="4001408"/>
            <a:ext cx="7101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0070C0"/>
                </a:solidFill>
                <a:latin typeface="Montserrat Light"/>
                <a:ea typeface="Gulim"/>
              </a:rPr>
              <a:t>Specifiek ontwikkeld product voor begeleiding </a:t>
            </a:r>
            <a:r>
              <a:rPr lang="nl-BE" b="1" dirty="0" err="1">
                <a:solidFill>
                  <a:srgbClr val="0070C0"/>
                </a:solidFill>
                <a:latin typeface="Montserrat Light"/>
                <a:ea typeface="Gulim"/>
              </a:rPr>
              <a:t>passivatietraject</a:t>
            </a:r>
            <a:r>
              <a:rPr lang="nl-BE" b="1" dirty="0">
                <a:solidFill>
                  <a:srgbClr val="0070C0"/>
                </a:solidFill>
                <a:latin typeface="Montserrat Light"/>
                <a:ea typeface="Gulim"/>
              </a:rPr>
              <a:t> nieuwe verzinkte toestellen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85755F4-C36B-410F-851B-806AC7EC4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4998" y="156234"/>
            <a:ext cx="7370353" cy="335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0946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BackGround">
            <a:extLst>
              <a:ext uri="{FF2B5EF4-FFF2-40B4-BE49-F238E27FC236}">
                <a16:creationId xmlns:a16="http://schemas.microsoft.com/office/drawing/2014/main" id="{08E89D5E-1885-4160-AC77-CC471DD1D0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TitleLine">
            <a:extLst>
              <a:ext uri="{FF2B5EF4-FFF2-40B4-BE49-F238E27FC236}">
                <a16:creationId xmlns:a16="http://schemas.microsoft.com/office/drawing/2014/main" id="{550D2BD1-98F9-412D-905B-3A843EF4078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">
            <a:extLst>
              <a:ext uri="{FF2B5EF4-FFF2-40B4-BE49-F238E27FC236}">
                <a16:creationId xmlns:a16="http://schemas.microsoft.com/office/drawing/2014/main" id="{29B3A601-2489-412B-AE46-F0A579C77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677868"/>
            <a:ext cx="3409739" cy="5502264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FFFFFF"/>
                </a:solidFill>
                <a:latin typeface="Montserrat Light"/>
              </a:rPr>
              <a:t>OPVOLGING</a:t>
            </a:r>
            <a:endParaRPr lang="en-US" sz="1600" dirty="0">
              <a:solidFill>
                <a:srgbClr val="FFFFFF"/>
              </a:solidFill>
              <a:latin typeface="Montserrat Light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6207853" y="12835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234031" y="796131"/>
            <a:ext cx="5587767" cy="4351338"/>
          </a:xfrm>
        </p:spPr>
        <p:txBody>
          <a:bodyPr>
            <a:normAutofit/>
          </a:bodyPr>
          <a:lstStyle/>
          <a:p>
            <a:pPr lvl="0" rtl="0"/>
            <a:endParaRPr lang="nl-BE" sz="1800" dirty="0">
              <a:solidFill>
                <a:srgbClr val="0070C0"/>
              </a:solidFill>
              <a:latin typeface="Montserrat Light"/>
              <a:ea typeface="Gulim"/>
            </a:endParaRPr>
          </a:p>
          <a:p>
            <a:pPr lvl="0"/>
            <a:endParaRPr lang="nl-BE" sz="1800" dirty="0">
              <a:solidFill>
                <a:srgbClr val="0070C0"/>
              </a:solidFill>
              <a:latin typeface="Montserrat Light"/>
              <a:ea typeface="Gulim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29010152-E2C9-4275-A8DF-63481D5476C5}"/>
              </a:ext>
            </a:extLst>
          </p:cNvPr>
          <p:cNvPicPr/>
          <p:nvPr/>
        </p:nvPicPr>
        <p:blipFill rotWithShape="1">
          <a:blip r:embed="rId3"/>
          <a:srcRect l="-1" t="19611" r="28449" b="9873"/>
          <a:stretch/>
        </p:blipFill>
        <p:spPr bwMode="auto">
          <a:xfrm>
            <a:off x="4734882" y="456972"/>
            <a:ext cx="7353581" cy="40905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761F225-5ADE-40D8-A69C-263992FFB7A3}"/>
              </a:ext>
            </a:extLst>
          </p:cNvPr>
          <p:cNvSpPr txBox="1"/>
          <p:nvPr/>
        </p:nvSpPr>
        <p:spPr>
          <a:xfrm>
            <a:off x="4829346" y="4840297"/>
            <a:ext cx="71016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Periodieke controles</a:t>
            </a:r>
          </a:p>
          <a:p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Visuele controles</a:t>
            </a:r>
          </a:p>
          <a:p>
            <a:r>
              <a:rPr lang="nl-BE" sz="1600" dirty="0" err="1">
                <a:solidFill>
                  <a:srgbClr val="0070C0"/>
                </a:solidFill>
                <a:latin typeface="Montserrat Light"/>
                <a:ea typeface="Gulim"/>
              </a:rPr>
              <a:t>Logblad</a:t>
            </a: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 (papier/digitaal)</a:t>
            </a:r>
          </a:p>
          <a:p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Mechanisch onderhoud : in functie van vuillast (1 a 2 / jaar</a:t>
            </a:r>
            <a:r>
              <a:rPr lang="nl-BE" dirty="0">
                <a:solidFill>
                  <a:srgbClr val="0070C0"/>
                </a:solidFill>
                <a:latin typeface="Montserrat Light"/>
                <a:ea typeface="Gulim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193391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BackGround">
            <a:extLst>
              <a:ext uri="{FF2B5EF4-FFF2-40B4-BE49-F238E27FC236}">
                <a16:creationId xmlns:a16="http://schemas.microsoft.com/office/drawing/2014/main" id="{08E89D5E-1885-4160-AC77-CC471DD1D0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TitleLine">
            <a:extLst>
              <a:ext uri="{FF2B5EF4-FFF2-40B4-BE49-F238E27FC236}">
                <a16:creationId xmlns:a16="http://schemas.microsoft.com/office/drawing/2014/main" id="{550D2BD1-98F9-412D-905B-3A843EF4078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">
            <a:extLst>
              <a:ext uri="{FF2B5EF4-FFF2-40B4-BE49-F238E27FC236}">
                <a16:creationId xmlns:a16="http://schemas.microsoft.com/office/drawing/2014/main" id="{29B3A601-2489-412B-AE46-F0A579C77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74699"/>
            <a:ext cx="3370998" cy="5502264"/>
          </a:xfrm>
        </p:spPr>
        <p:txBody>
          <a:bodyPr>
            <a:normAutofit/>
          </a:bodyPr>
          <a:lstStyle/>
          <a:p>
            <a:r>
              <a:rPr lang="en-US" sz="1700" dirty="0">
                <a:solidFill>
                  <a:srgbClr val="FFFFFF"/>
                </a:solidFill>
                <a:latin typeface="Montserrat Light"/>
              </a:rPr>
              <a:t>CONCLUSIE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6207853" y="12835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5DEF6BE-E113-485F-8B86-621FEA9D43E6}"/>
              </a:ext>
            </a:extLst>
          </p:cNvPr>
          <p:cNvSpPr txBox="1"/>
          <p:nvPr/>
        </p:nvSpPr>
        <p:spPr>
          <a:xfrm>
            <a:off x="5275599" y="224894"/>
            <a:ext cx="602256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sz="1600" dirty="0">
              <a:solidFill>
                <a:srgbClr val="0070C0"/>
              </a:solidFill>
              <a:latin typeface="Montserrat Light"/>
              <a:ea typeface="Gulim"/>
            </a:endParaRPr>
          </a:p>
          <a:p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Behandeling in functie van gebruikte materialen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Slimme keuze in type suppletie water / voorbehandeling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Goed werkend legionella beheersplan in gebruik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Mechanisch onderhoud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Periodieke controles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Automatische</a:t>
            </a:r>
          </a:p>
          <a:p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	- biocide dosering</a:t>
            </a:r>
          </a:p>
          <a:p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	- anti-kalk/corrosie dosering</a:t>
            </a:r>
          </a:p>
          <a:p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	- spuiregeling</a:t>
            </a:r>
          </a:p>
          <a:p>
            <a:r>
              <a:rPr lang="nl-BE" dirty="0">
                <a:solidFill>
                  <a:srgbClr val="0070C0"/>
                </a:solidFill>
                <a:latin typeface="Montserrat Light"/>
                <a:ea typeface="Gulim"/>
              </a:rPr>
              <a:t/>
            </a:r>
            <a:br>
              <a:rPr lang="nl-BE" dirty="0">
                <a:solidFill>
                  <a:srgbClr val="0070C0"/>
                </a:solidFill>
                <a:latin typeface="Montserrat Light"/>
                <a:ea typeface="Gulim"/>
              </a:rPr>
            </a:br>
            <a:r>
              <a:rPr lang="nl-BE" dirty="0">
                <a:solidFill>
                  <a:srgbClr val="0070C0"/>
                </a:solidFill>
                <a:latin typeface="Montserrat Light"/>
                <a:ea typeface="Gulim"/>
              </a:rPr>
              <a:t>EN…</a:t>
            </a:r>
          </a:p>
          <a:p>
            <a:endParaRPr lang="nl-BE" dirty="0">
              <a:solidFill>
                <a:srgbClr val="0070C0"/>
              </a:solidFill>
              <a:latin typeface="Montserrat Light"/>
              <a:ea typeface="Gulim"/>
            </a:endParaRPr>
          </a:p>
          <a:p>
            <a:r>
              <a:rPr lang="nl-BE" dirty="0">
                <a:solidFill>
                  <a:srgbClr val="0070C0"/>
                </a:solidFill>
                <a:latin typeface="Montserrat Light"/>
                <a:ea typeface="Gulim"/>
              </a:rPr>
              <a:t>VISUELE CONTROLES - FOTORAPPORTAGES</a:t>
            </a:r>
          </a:p>
        </p:txBody>
      </p:sp>
    </p:spTree>
    <p:extLst>
      <p:ext uri="{BB962C8B-B14F-4D97-AF65-F5344CB8AC3E}">
        <p14:creationId xmlns:p14="http://schemas.microsoft.com/office/powerpoint/2010/main" val="6201783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BackGround">
            <a:extLst>
              <a:ext uri="{FF2B5EF4-FFF2-40B4-BE49-F238E27FC236}">
                <a16:creationId xmlns:a16="http://schemas.microsoft.com/office/drawing/2014/main" id="{08E89D5E-1885-4160-AC77-CC471DD1D0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TitleLine">
            <a:extLst>
              <a:ext uri="{FF2B5EF4-FFF2-40B4-BE49-F238E27FC236}">
                <a16:creationId xmlns:a16="http://schemas.microsoft.com/office/drawing/2014/main" id="{550D2BD1-98F9-412D-905B-3A843EF4078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">
            <a:extLst>
              <a:ext uri="{FF2B5EF4-FFF2-40B4-BE49-F238E27FC236}">
                <a16:creationId xmlns:a16="http://schemas.microsoft.com/office/drawing/2014/main" id="{29B3A601-2489-412B-AE46-F0A579C77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677868"/>
            <a:ext cx="3409739" cy="5502264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FFFFFF"/>
                </a:solidFill>
                <a:latin typeface="Montserrat Light"/>
              </a:rPr>
              <a:t> ADIABATISCHE KOELING</a:t>
            </a:r>
            <a:endParaRPr lang="en-US" sz="1600" dirty="0">
              <a:solidFill>
                <a:srgbClr val="FFFFFF"/>
              </a:solidFill>
              <a:latin typeface="Montserrat Light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6207853" y="12835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234031" y="796131"/>
            <a:ext cx="5587767" cy="4351338"/>
          </a:xfrm>
        </p:spPr>
        <p:txBody>
          <a:bodyPr>
            <a:normAutofit/>
          </a:bodyPr>
          <a:lstStyle/>
          <a:p>
            <a:pPr marL="0" lvl="0" indent="0" algn="ctr" rtl="0">
              <a:buNone/>
            </a:pPr>
            <a:r>
              <a:rPr lang="nl-BE" sz="2400" b="1" dirty="0" err="1">
                <a:solidFill>
                  <a:srgbClr val="0070C0"/>
                </a:solidFill>
                <a:latin typeface="Montserrat Light"/>
                <a:ea typeface="Gulim"/>
              </a:rPr>
              <a:t>Adiabatische</a:t>
            </a:r>
            <a:r>
              <a:rPr lang="nl-BE" sz="2400" b="1" dirty="0">
                <a:solidFill>
                  <a:srgbClr val="0070C0"/>
                </a:solidFill>
                <a:latin typeface="Montserrat Light"/>
                <a:ea typeface="Gulim"/>
              </a:rPr>
              <a:t> koeling</a:t>
            </a:r>
            <a:endParaRPr lang="nl-NL" sz="2400" b="1" dirty="0">
              <a:solidFill>
                <a:srgbClr val="0070C0"/>
              </a:solidFill>
              <a:latin typeface="Montserrat Light"/>
              <a:ea typeface="Gulim"/>
            </a:endParaRPr>
          </a:p>
          <a:p>
            <a:pPr lvl="0" rtl="0"/>
            <a:endParaRPr lang="nl-BE" sz="1800" dirty="0">
              <a:solidFill>
                <a:srgbClr val="0070C0"/>
              </a:solidFill>
              <a:latin typeface="Montserrat Light"/>
              <a:ea typeface="Gulim"/>
            </a:endParaRPr>
          </a:p>
          <a:p>
            <a:pPr lvl="0"/>
            <a:endParaRPr lang="nl-BE" sz="1800" dirty="0">
              <a:solidFill>
                <a:srgbClr val="0070C0"/>
              </a:solidFill>
              <a:latin typeface="Montserrat Light"/>
              <a:ea typeface="Gulim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5DEF6BE-E113-485F-8B86-621FEA9D43E6}"/>
              </a:ext>
            </a:extLst>
          </p:cNvPr>
          <p:cNvSpPr txBox="1"/>
          <p:nvPr/>
        </p:nvSpPr>
        <p:spPr>
          <a:xfrm>
            <a:off x="5140169" y="5205354"/>
            <a:ext cx="602256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Let op: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Type materiaal (inox/</a:t>
            </a:r>
            <a:r>
              <a:rPr lang="nl-BE" sz="1600" dirty="0" err="1">
                <a:solidFill>
                  <a:srgbClr val="0070C0"/>
                </a:solidFill>
                <a:latin typeface="Montserrat Light"/>
                <a:ea typeface="Gulim"/>
              </a:rPr>
              <a:t>galva</a:t>
            </a: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/koper/aluminium/..)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Draaiuren/jaar op natte koeling</a:t>
            </a:r>
          </a:p>
          <a:p>
            <a:pPr marL="285750" indent="-285750">
              <a:buFontTx/>
              <a:buChar char="-"/>
            </a:pPr>
            <a:endParaRPr lang="nl-BE" dirty="0">
              <a:solidFill>
                <a:srgbClr val="0070C0"/>
              </a:solidFill>
              <a:latin typeface="Montserrat Light"/>
              <a:ea typeface="Gulim"/>
            </a:endParaRPr>
          </a:p>
        </p:txBody>
      </p:sp>
      <p:pic>
        <p:nvPicPr>
          <p:cNvPr id="1028" name="Picture 4" descr="Afbeeldingsresultaat voor adiabatische koeling">
            <a:extLst>
              <a:ext uri="{FF2B5EF4-FFF2-40B4-BE49-F238E27FC236}">
                <a16:creationId xmlns:a16="http://schemas.microsoft.com/office/drawing/2014/main" id="{44936640-4832-483A-82FF-1FF0EADFE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681" y="1283516"/>
            <a:ext cx="5229117" cy="3921838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6287118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BackGround">
            <a:extLst>
              <a:ext uri="{FF2B5EF4-FFF2-40B4-BE49-F238E27FC236}">
                <a16:creationId xmlns:a16="http://schemas.microsoft.com/office/drawing/2014/main" id="{08E89D5E-1885-4160-AC77-CC471DD1D0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TitleLine">
            <a:extLst>
              <a:ext uri="{FF2B5EF4-FFF2-40B4-BE49-F238E27FC236}">
                <a16:creationId xmlns:a16="http://schemas.microsoft.com/office/drawing/2014/main" id="{550D2BD1-98F9-412D-905B-3A843EF4078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">
            <a:extLst>
              <a:ext uri="{FF2B5EF4-FFF2-40B4-BE49-F238E27FC236}">
                <a16:creationId xmlns:a16="http://schemas.microsoft.com/office/drawing/2014/main" id="{29B3A601-2489-412B-AE46-F0A579C77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74699"/>
            <a:ext cx="3370998" cy="5502264"/>
          </a:xfrm>
        </p:spPr>
        <p:txBody>
          <a:bodyPr>
            <a:normAutofit/>
          </a:bodyPr>
          <a:lstStyle/>
          <a:p>
            <a:r>
              <a:rPr lang="en-US" sz="1700" dirty="0">
                <a:solidFill>
                  <a:srgbClr val="FFFFFF"/>
                </a:solidFill>
                <a:latin typeface="Montserrat Light"/>
              </a:rPr>
              <a:t>ADIABATISCHE KOELING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6207853" y="12835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313926" y="3886200"/>
            <a:ext cx="6022561" cy="1946429"/>
          </a:xfrm>
        </p:spPr>
        <p:txBody>
          <a:bodyPr>
            <a:normAutofit lnSpcReduction="10000"/>
          </a:bodyPr>
          <a:lstStyle/>
          <a:p>
            <a:pPr marL="0" lvl="0" indent="0" rtl="0">
              <a:buNone/>
            </a:pPr>
            <a:r>
              <a:rPr lang="nl-BE" sz="1800" dirty="0">
                <a:solidFill>
                  <a:srgbClr val="0070C0"/>
                </a:solidFill>
                <a:latin typeface="Montserrat Light"/>
                <a:ea typeface="Gulim"/>
              </a:rPr>
              <a:t>Let op:</a:t>
            </a:r>
          </a:p>
          <a:p>
            <a:pPr lv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Waterinstallatie staat maanden stil – zonder afname </a:t>
            </a:r>
            <a:b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</a:b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( = bron microbiologie - onderhoudsintensief)</a:t>
            </a:r>
          </a:p>
          <a:p>
            <a:pPr lv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Geen standaard equipment: 4-adiabatic-RO</a:t>
            </a:r>
          </a:p>
          <a:p>
            <a:pPr lv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Voorschriften water: vaak moeilijk</a:t>
            </a:r>
          </a:p>
          <a:p>
            <a:pPr lv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Valt onder het legionella besluit!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5DEF6BE-E113-485F-8B86-621FEA9D43E6}"/>
              </a:ext>
            </a:extLst>
          </p:cNvPr>
          <p:cNvSpPr txBox="1"/>
          <p:nvPr/>
        </p:nvSpPr>
        <p:spPr>
          <a:xfrm>
            <a:off x="5313927" y="966996"/>
            <a:ext cx="602256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70C0"/>
                </a:solidFill>
                <a:latin typeface="Montserrat Light"/>
                <a:ea typeface="Gulim"/>
              </a:rPr>
              <a:t>WATERBEHANDELING ADIABATISCHE KOELING</a:t>
            </a:r>
          </a:p>
          <a:p>
            <a:pPr marL="285750" indent="-28575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Sterk afhankelijk keuze installatie</a:t>
            </a:r>
          </a:p>
          <a:p>
            <a:pPr marL="742950" lvl="1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Type : (in)directe </a:t>
            </a:r>
            <a:r>
              <a:rPr lang="nl-BE" sz="1600" dirty="0" err="1">
                <a:solidFill>
                  <a:srgbClr val="0070C0"/>
                </a:solidFill>
                <a:latin typeface="Montserrat Light"/>
                <a:ea typeface="Gulim"/>
              </a:rPr>
              <a:t>adiabaten</a:t>
            </a:r>
            <a:endParaRPr lang="nl-BE" sz="1600" dirty="0">
              <a:solidFill>
                <a:srgbClr val="0070C0"/>
              </a:solidFill>
              <a:latin typeface="Montserrat Light"/>
              <a:ea typeface="Gulim"/>
            </a:endParaRPr>
          </a:p>
          <a:p>
            <a:pPr marL="285750" indent="-28575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Ontharding / RO / deels RO ?</a:t>
            </a:r>
          </a:p>
          <a:p>
            <a:pPr marL="285750" indent="-28575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Waterhergebruik of niet? Waterbak? </a:t>
            </a:r>
          </a:p>
          <a:p>
            <a:pPr marL="285750" indent="-28575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Spuiregeling?</a:t>
            </a:r>
          </a:p>
          <a:p>
            <a:pPr marL="285750" indent="-28575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Legionella beheer : hoe aanpakken? UV / RO / …</a:t>
            </a:r>
          </a:p>
          <a:p>
            <a:pPr marL="285750" indent="-285750">
              <a:buFontTx/>
              <a:buChar char="-"/>
            </a:pPr>
            <a:endParaRPr lang="nl-BE" dirty="0">
              <a:solidFill>
                <a:srgbClr val="0070C0"/>
              </a:solidFill>
              <a:latin typeface="Montserrat Light"/>
              <a:ea typeface="Gulim"/>
            </a:endParaRPr>
          </a:p>
        </p:txBody>
      </p:sp>
    </p:spTree>
    <p:extLst>
      <p:ext uri="{BB962C8B-B14F-4D97-AF65-F5344CB8AC3E}">
        <p14:creationId xmlns:p14="http://schemas.microsoft.com/office/powerpoint/2010/main" val="1572668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BackGround">
            <a:extLst>
              <a:ext uri="{FF2B5EF4-FFF2-40B4-BE49-F238E27FC236}">
                <a16:creationId xmlns:a16="http://schemas.microsoft.com/office/drawing/2014/main" id="{08E89D5E-1885-4160-AC77-CC471DD1D0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TitleLine">
            <a:extLst>
              <a:ext uri="{FF2B5EF4-FFF2-40B4-BE49-F238E27FC236}">
                <a16:creationId xmlns:a16="http://schemas.microsoft.com/office/drawing/2014/main" id="{550D2BD1-98F9-412D-905B-3A843EF4078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">
            <a:extLst>
              <a:ext uri="{FF2B5EF4-FFF2-40B4-BE49-F238E27FC236}">
                <a16:creationId xmlns:a16="http://schemas.microsoft.com/office/drawing/2014/main" id="{29B3A601-2489-412B-AE46-F0A579C77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74699"/>
            <a:ext cx="3370998" cy="5502264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FFFFFF"/>
                </a:solidFill>
                <a:latin typeface="Montserrat Light"/>
              </a:rPr>
              <a:t>LUBRON ALGEMEEN</a:t>
            </a:r>
          </a:p>
        </p:txBody>
      </p:sp>
      <p:graphicFrame>
        <p:nvGraphicFramePr>
          <p:cNvPr id="6" name="Tijdelijke aanduiding voor inhoud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2187192"/>
              </p:ext>
            </p:extLst>
          </p:nvPr>
        </p:nvGraphicFramePr>
        <p:xfrm>
          <a:off x="8508891" y="128727"/>
          <a:ext cx="3524435" cy="38972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Tijdelijke aanduiding voor inhoud 5">
            <a:extLst>
              <a:ext uri="{FF2B5EF4-FFF2-40B4-BE49-F238E27FC236}">
                <a16:creationId xmlns:a16="http://schemas.microsoft.com/office/drawing/2014/main" id="{F85E259B-A6F3-4BD7-BC0F-42A7303D12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4516417"/>
              </p:ext>
            </p:extLst>
          </p:nvPr>
        </p:nvGraphicFramePr>
        <p:xfrm>
          <a:off x="4638227" y="1"/>
          <a:ext cx="3524435" cy="4154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8" name="Tijdelijke aanduiding voor inhoud 5">
            <a:extLst>
              <a:ext uri="{FF2B5EF4-FFF2-40B4-BE49-F238E27FC236}">
                <a16:creationId xmlns:a16="http://schemas.microsoft.com/office/drawing/2014/main" id="{2D492C67-E96E-4C6B-A020-C00466DDFA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7593895"/>
              </p:ext>
            </p:extLst>
          </p:nvPr>
        </p:nvGraphicFramePr>
        <p:xfrm>
          <a:off x="6083843" y="3244335"/>
          <a:ext cx="4503868" cy="2747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9" name="Tekstvak 8">
            <a:extLst>
              <a:ext uri="{FF2B5EF4-FFF2-40B4-BE49-F238E27FC236}">
                <a16:creationId xmlns:a16="http://schemas.microsoft.com/office/drawing/2014/main" id="{8DBF2047-49A9-4FD0-8C4E-F0991FC3D21B}"/>
              </a:ext>
            </a:extLst>
          </p:cNvPr>
          <p:cNvSpPr txBox="1"/>
          <p:nvPr/>
        </p:nvSpPr>
        <p:spPr>
          <a:xfrm>
            <a:off x="7344052" y="5992297"/>
            <a:ext cx="21017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800" dirty="0">
                <a:solidFill>
                  <a:srgbClr val="0070C0"/>
                </a:solidFill>
                <a:latin typeface="Montserrat Light"/>
                <a:ea typeface="Gulim"/>
              </a:rPr>
              <a:t>TOTAALPAKKET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A931F1D-1741-41F3-B08F-4EB5A097378C}"/>
              </a:ext>
            </a:extLst>
          </p:cNvPr>
          <p:cNvSpPr txBox="1"/>
          <p:nvPr/>
        </p:nvSpPr>
        <p:spPr>
          <a:xfrm>
            <a:off x="8579912" y="5023438"/>
            <a:ext cx="12831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>
                <a:solidFill>
                  <a:schemeClr val="bg1"/>
                </a:solidFill>
                <a:latin typeface="Montserrat Light" panose="00000400000000000000" pitchFamily="2" charset="0"/>
              </a:rPr>
              <a:t>APPARTUUR</a:t>
            </a:r>
            <a:endParaRPr lang="en-US" sz="1200" dirty="0">
              <a:solidFill>
                <a:schemeClr val="bg1"/>
              </a:solidFill>
              <a:latin typeface="Montserrat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8755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BackGround">
            <a:extLst>
              <a:ext uri="{FF2B5EF4-FFF2-40B4-BE49-F238E27FC236}">
                <a16:creationId xmlns:a16="http://schemas.microsoft.com/office/drawing/2014/main" id="{08E89D5E-1885-4160-AC77-CC471DD1D0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TitleLine">
            <a:extLst>
              <a:ext uri="{FF2B5EF4-FFF2-40B4-BE49-F238E27FC236}">
                <a16:creationId xmlns:a16="http://schemas.microsoft.com/office/drawing/2014/main" id="{550D2BD1-98F9-412D-905B-3A843EF4078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">
            <a:extLst>
              <a:ext uri="{FF2B5EF4-FFF2-40B4-BE49-F238E27FC236}">
                <a16:creationId xmlns:a16="http://schemas.microsoft.com/office/drawing/2014/main" id="{29B3A601-2489-412B-AE46-F0A579C77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74699"/>
            <a:ext cx="3370998" cy="5502264"/>
          </a:xfrm>
        </p:spPr>
        <p:txBody>
          <a:bodyPr>
            <a:normAutofit/>
          </a:bodyPr>
          <a:lstStyle/>
          <a:p>
            <a:r>
              <a:rPr lang="en-US" sz="1700" dirty="0">
                <a:solidFill>
                  <a:srgbClr val="FFFFFF"/>
                </a:solidFill>
                <a:latin typeface="Montserrat Light"/>
              </a:rPr>
              <a:t>ADIABATISCHE KOELING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6207853" y="12835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30619" y="3276135"/>
            <a:ext cx="7358184" cy="2965834"/>
          </a:xfrm>
        </p:spPr>
        <p:txBody>
          <a:bodyPr>
            <a:normAutofit lnSpcReduction="10000"/>
          </a:bodyPr>
          <a:lstStyle/>
          <a:p>
            <a:pPr marL="0" lvl="0" indent="0" rtl="0">
              <a:buNone/>
            </a:pPr>
            <a:r>
              <a:rPr lang="nl-BE" sz="1800" dirty="0">
                <a:solidFill>
                  <a:srgbClr val="0070C0"/>
                </a:solidFill>
                <a:latin typeface="Montserrat Light"/>
                <a:ea typeface="Gulim"/>
              </a:rPr>
              <a:t>Attentie:</a:t>
            </a:r>
          </a:p>
          <a:p>
            <a:pPr lvl="0" rtl="0"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Geleidbaarheid &lt; 500 µS/cm: probleem in verschillende regio’s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BE" sz="1200" dirty="0">
                <a:solidFill>
                  <a:srgbClr val="0070C0"/>
                </a:solidFill>
                <a:latin typeface="Montserrat Light"/>
                <a:ea typeface="Gulim"/>
              </a:rPr>
              <a:t>Oplossing: gebruik van RO water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BE" sz="1200" dirty="0">
                <a:solidFill>
                  <a:srgbClr val="0070C0"/>
                </a:solidFill>
                <a:latin typeface="Montserrat Light"/>
                <a:ea typeface="Gulim"/>
              </a:rPr>
              <a:t>Max 1.000 h/</a:t>
            </a:r>
            <a:r>
              <a:rPr lang="nl-BE" sz="1200" dirty="0" err="1">
                <a:solidFill>
                  <a:srgbClr val="0070C0"/>
                </a:solidFill>
                <a:latin typeface="Montserrat Light"/>
                <a:ea typeface="Gulim"/>
              </a:rPr>
              <a:t>year</a:t>
            </a:r>
            <a:r>
              <a:rPr lang="nl-BE" sz="1200" dirty="0">
                <a:solidFill>
                  <a:srgbClr val="0070C0"/>
                </a:solidFill>
                <a:latin typeface="Montserrat Light"/>
                <a:ea typeface="Gulim"/>
              </a:rPr>
              <a:t> = 41 dagen/jaar = 6 weken/jaar &lt;-&gt; praktijk 8-12 weken min</a:t>
            </a:r>
          </a:p>
          <a:p>
            <a:pPr lvl="0" rtl="0"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Hardheid &lt; 2 °D of &lt; 10 °D : minimaal (deels) ontharden</a:t>
            </a:r>
          </a:p>
          <a:p>
            <a:pPr lvl="0" rtl="0"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Chloriden &lt; 50 g/m³ : probleem in verschillende regio’s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BE" sz="1200" dirty="0">
                <a:solidFill>
                  <a:srgbClr val="0070C0"/>
                </a:solidFill>
                <a:latin typeface="Montserrat Light"/>
                <a:ea typeface="Gulim"/>
              </a:rPr>
              <a:t>Oplossing: gebruik van RO water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Legionella: hoe monitoren? Hoe behandelen?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BE" sz="1200" dirty="0">
                <a:solidFill>
                  <a:srgbClr val="0070C0"/>
                </a:solidFill>
                <a:latin typeface="Montserrat Light"/>
                <a:ea typeface="Gulim"/>
              </a:rPr>
              <a:t>Oplossing: gebruik van een RO (= virus -en bacterie vrij water)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Probleem: materiaal vaak niet geschikt voor gebruik 100% RO-water</a:t>
            </a:r>
          </a:p>
          <a:p>
            <a:pPr lvl="1">
              <a:buFontTx/>
              <a:buChar char="-"/>
            </a:pPr>
            <a:endParaRPr lang="nl-BE" sz="1200" dirty="0">
              <a:solidFill>
                <a:srgbClr val="0070C0"/>
              </a:solidFill>
              <a:latin typeface="Montserrat Light"/>
              <a:ea typeface="Gulim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CF77A9E-778D-4AA1-98B5-BD921F800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619" y="141260"/>
            <a:ext cx="7358184" cy="296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9569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BackGround">
            <a:extLst>
              <a:ext uri="{FF2B5EF4-FFF2-40B4-BE49-F238E27FC236}">
                <a16:creationId xmlns:a16="http://schemas.microsoft.com/office/drawing/2014/main" id="{08E89D5E-1885-4160-AC77-CC471DD1D0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TitleLine">
            <a:extLst>
              <a:ext uri="{FF2B5EF4-FFF2-40B4-BE49-F238E27FC236}">
                <a16:creationId xmlns:a16="http://schemas.microsoft.com/office/drawing/2014/main" id="{550D2BD1-98F9-412D-905B-3A843EF4078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">
            <a:extLst>
              <a:ext uri="{FF2B5EF4-FFF2-40B4-BE49-F238E27FC236}">
                <a16:creationId xmlns:a16="http://schemas.microsoft.com/office/drawing/2014/main" id="{29B3A601-2489-412B-AE46-F0A579C77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74699"/>
            <a:ext cx="3370998" cy="5502264"/>
          </a:xfrm>
        </p:spPr>
        <p:txBody>
          <a:bodyPr>
            <a:normAutofit/>
          </a:bodyPr>
          <a:lstStyle/>
          <a:p>
            <a:r>
              <a:rPr lang="en-US" sz="1700" dirty="0">
                <a:solidFill>
                  <a:srgbClr val="FFFFFF"/>
                </a:solidFill>
                <a:latin typeface="Montserrat Light"/>
              </a:rPr>
              <a:t>ADIABATISCHE KOELING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6207853" y="12835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323256" y="5113176"/>
            <a:ext cx="6778548" cy="1615192"/>
          </a:xfrm>
        </p:spPr>
        <p:txBody>
          <a:bodyPr>
            <a:normAutofit/>
          </a:bodyPr>
          <a:lstStyle/>
          <a:p>
            <a:pPr marL="0" lvl="0" indent="0" rtl="0">
              <a:buNone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Afzetting van zouten (dit is geen kalk)</a:t>
            </a:r>
          </a:p>
          <a:p>
            <a:pPr marL="0" lvl="0" indent="0" rtl="0">
              <a:buNone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Hoe verwijderen?? (zuren tasten aan…)</a:t>
            </a:r>
          </a:p>
          <a:p>
            <a:pPr marL="0" lvl="0" indent="0" rtl="0">
              <a:buNone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=&gt; RO is bijna noodzakelijk (maar .. koper, verzinkt staal,..)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9ADCD2D-9D2F-4A0B-A421-5C7740C96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536" y="129631"/>
            <a:ext cx="6308823" cy="4731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31322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BackGround">
            <a:extLst>
              <a:ext uri="{FF2B5EF4-FFF2-40B4-BE49-F238E27FC236}">
                <a16:creationId xmlns:a16="http://schemas.microsoft.com/office/drawing/2014/main" id="{08E89D5E-1885-4160-AC77-CC471DD1D0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TitleLine">
            <a:extLst>
              <a:ext uri="{FF2B5EF4-FFF2-40B4-BE49-F238E27FC236}">
                <a16:creationId xmlns:a16="http://schemas.microsoft.com/office/drawing/2014/main" id="{550D2BD1-98F9-412D-905B-3A843EF4078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">
            <a:extLst>
              <a:ext uri="{FF2B5EF4-FFF2-40B4-BE49-F238E27FC236}">
                <a16:creationId xmlns:a16="http://schemas.microsoft.com/office/drawing/2014/main" id="{29B3A601-2489-412B-AE46-F0A579C77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677868"/>
            <a:ext cx="3409739" cy="5502264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FFFFFF"/>
                </a:solidFill>
                <a:latin typeface="Montserrat Light"/>
              </a:rPr>
              <a:t> LUCHTGEKOELD</a:t>
            </a:r>
            <a:endParaRPr lang="en-US" sz="1600" dirty="0">
              <a:solidFill>
                <a:srgbClr val="FFFFFF"/>
              </a:solidFill>
              <a:latin typeface="Montserrat Light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6207853" y="12835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234031" y="796131"/>
            <a:ext cx="5587767" cy="4351338"/>
          </a:xfrm>
        </p:spPr>
        <p:txBody>
          <a:bodyPr>
            <a:normAutofit/>
          </a:bodyPr>
          <a:lstStyle/>
          <a:p>
            <a:pPr lvl="0" rtl="0"/>
            <a:endParaRPr lang="nl-BE" sz="1800" dirty="0">
              <a:solidFill>
                <a:srgbClr val="0070C0"/>
              </a:solidFill>
              <a:latin typeface="Montserrat Light"/>
              <a:ea typeface="Gulim"/>
            </a:endParaRPr>
          </a:p>
          <a:p>
            <a:pPr lvl="0"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Gesloten circuit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Amper/tot geen waterbehandeling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Glycol : let op voor aanzuren!</a:t>
            </a:r>
          </a:p>
        </p:txBody>
      </p:sp>
      <p:pic>
        <p:nvPicPr>
          <p:cNvPr id="3074" name="Picture 2" descr="Afbeeldingsresultaat voor luchtgekoelde condensor">
            <a:extLst>
              <a:ext uri="{FF2B5EF4-FFF2-40B4-BE49-F238E27FC236}">
                <a16:creationId xmlns:a16="http://schemas.microsoft.com/office/drawing/2014/main" id="{566E43F4-2D7B-46CB-8848-00EDCB95F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608" y="2514334"/>
            <a:ext cx="4438019" cy="306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0424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BackGround">
            <a:extLst>
              <a:ext uri="{FF2B5EF4-FFF2-40B4-BE49-F238E27FC236}">
                <a16:creationId xmlns:a16="http://schemas.microsoft.com/office/drawing/2014/main" id="{08E89D5E-1885-4160-AC77-CC471DD1D0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TitleLine">
            <a:extLst>
              <a:ext uri="{FF2B5EF4-FFF2-40B4-BE49-F238E27FC236}">
                <a16:creationId xmlns:a16="http://schemas.microsoft.com/office/drawing/2014/main" id="{550D2BD1-98F9-412D-905B-3A843EF4078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">
            <a:extLst>
              <a:ext uri="{FF2B5EF4-FFF2-40B4-BE49-F238E27FC236}">
                <a16:creationId xmlns:a16="http://schemas.microsoft.com/office/drawing/2014/main" id="{29B3A601-2489-412B-AE46-F0A579C77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74699"/>
            <a:ext cx="3370998" cy="5502264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FFFFFF"/>
                </a:solidFill>
                <a:latin typeface="Montserrat Light"/>
              </a:rPr>
              <a:t>LEGIONELLA BEHEER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6207853" y="12835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2B655F-09F5-479F-8D8B-4D3FD897B5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6196"/>
          <a:stretch/>
        </p:blipFill>
        <p:spPr>
          <a:xfrm>
            <a:off x="4636008" y="0"/>
            <a:ext cx="7555992" cy="3827313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1881BCA7-BEB4-42AB-B8BA-25CF8EE49C26}"/>
              </a:ext>
            </a:extLst>
          </p:cNvPr>
          <p:cNvSpPr txBox="1"/>
          <p:nvPr/>
        </p:nvSpPr>
        <p:spPr>
          <a:xfrm>
            <a:off x="4762110" y="4052771"/>
            <a:ext cx="558776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Wettelijke verplichtingen: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Analyses door geaccrediteerd labo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Opmaak legionella beheersplan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Uitvoering legionella beheersplan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Uitvoering middels B.A.T.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Papieren versie &lt;-&gt; uitvoering in praktijk!</a:t>
            </a:r>
          </a:p>
          <a:p>
            <a:pPr marL="285750" indent="-285750">
              <a:buFontTx/>
              <a:buChar char="-"/>
            </a:pPr>
            <a:endParaRPr lang="nl-BE" sz="1600" dirty="0">
              <a:solidFill>
                <a:srgbClr val="0070C0"/>
              </a:solidFill>
              <a:latin typeface="Montserrat Light"/>
              <a:ea typeface="Gulim"/>
            </a:endParaRPr>
          </a:p>
          <a:p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Vraag tijdig advies : dit kan levens redden!</a:t>
            </a:r>
          </a:p>
        </p:txBody>
      </p:sp>
    </p:spTree>
    <p:extLst>
      <p:ext uri="{BB962C8B-B14F-4D97-AF65-F5344CB8AC3E}">
        <p14:creationId xmlns:p14="http://schemas.microsoft.com/office/powerpoint/2010/main" val="36751119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BackGround">
            <a:extLst>
              <a:ext uri="{FF2B5EF4-FFF2-40B4-BE49-F238E27FC236}">
                <a16:creationId xmlns:a16="http://schemas.microsoft.com/office/drawing/2014/main" id="{08E89D5E-1885-4160-AC77-CC471DD1D0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TitleLine">
            <a:extLst>
              <a:ext uri="{FF2B5EF4-FFF2-40B4-BE49-F238E27FC236}">
                <a16:creationId xmlns:a16="http://schemas.microsoft.com/office/drawing/2014/main" id="{550D2BD1-98F9-412D-905B-3A843EF4078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">
            <a:extLst>
              <a:ext uri="{FF2B5EF4-FFF2-40B4-BE49-F238E27FC236}">
                <a16:creationId xmlns:a16="http://schemas.microsoft.com/office/drawing/2014/main" id="{29B3A601-2489-412B-AE46-F0A579C77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74699"/>
            <a:ext cx="3370998" cy="5502264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FFFFFF"/>
                </a:solidFill>
                <a:latin typeface="Montserrat Light"/>
              </a:rPr>
              <a:t>ATTENTIE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6207853" y="12835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1881BCA7-BEB4-42AB-B8BA-25CF8EE49C26}"/>
              </a:ext>
            </a:extLst>
          </p:cNvPr>
          <p:cNvSpPr txBox="1"/>
          <p:nvPr/>
        </p:nvSpPr>
        <p:spPr>
          <a:xfrm>
            <a:off x="5150198" y="1575385"/>
            <a:ext cx="638081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Doden punten in het systeem (aftakking 2</a:t>
            </a:r>
            <a:r>
              <a:rPr lang="nl-BE" sz="1600" baseline="30000" dirty="0">
                <a:solidFill>
                  <a:srgbClr val="0070C0"/>
                </a:solidFill>
                <a:latin typeface="Montserrat Light"/>
                <a:ea typeface="Gulim"/>
              </a:rPr>
              <a:t>e</a:t>
            </a: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 toestel </a:t>
            </a:r>
            <a:r>
              <a:rPr lang="nl-BE" sz="1600" dirty="0" err="1">
                <a:solidFill>
                  <a:srgbClr val="0070C0"/>
                </a:solidFill>
                <a:latin typeface="Montserrat Light"/>
                <a:ea typeface="Gulim"/>
              </a:rPr>
              <a:t>vb</a:t>
            </a: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Resistentie tegen het biocide product -  afwisseling?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Verkeerdelijk gebruik producten (Chloor met hoge pH…)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Kruisbestuiving andere koeltorens omgeving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Te laag sproeidebiet over koeltoren: deel niet besproeid = geen behandeling = hoger risico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Temperatuur en pH spelen een rol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nl-BE" sz="1600" dirty="0">
              <a:solidFill>
                <a:srgbClr val="0070C0"/>
              </a:solidFill>
              <a:latin typeface="Montserrat Light"/>
              <a:ea typeface="Gulim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nl-BE" sz="1600" dirty="0">
              <a:solidFill>
                <a:srgbClr val="0070C0"/>
              </a:solidFill>
              <a:latin typeface="Montserrat Light"/>
              <a:ea typeface="Gulim"/>
            </a:endParaRPr>
          </a:p>
          <a:p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Steeds een risico analyse maken en in functie hiervan legionella plan opstellen.</a:t>
            </a:r>
          </a:p>
          <a:p>
            <a:endParaRPr lang="nl-BE" sz="1600" dirty="0">
              <a:solidFill>
                <a:srgbClr val="0070C0"/>
              </a:solidFill>
              <a:latin typeface="Montserrat Light"/>
              <a:ea typeface="Gulim"/>
            </a:endParaRPr>
          </a:p>
          <a:p>
            <a:endParaRPr lang="nl-BE" sz="1600" dirty="0">
              <a:solidFill>
                <a:srgbClr val="0070C0"/>
              </a:solidFill>
              <a:latin typeface="Montserrat Light"/>
              <a:ea typeface="Gulim"/>
            </a:endParaRPr>
          </a:p>
        </p:txBody>
      </p:sp>
    </p:spTree>
    <p:extLst>
      <p:ext uri="{BB962C8B-B14F-4D97-AF65-F5344CB8AC3E}">
        <p14:creationId xmlns:p14="http://schemas.microsoft.com/office/powerpoint/2010/main" val="42862753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BackGround">
            <a:extLst>
              <a:ext uri="{FF2B5EF4-FFF2-40B4-BE49-F238E27FC236}">
                <a16:creationId xmlns:a16="http://schemas.microsoft.com/office/drawing/2014/main" id="{08E89D5E-1885-4160-AC77-CC471DD1D0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TitleLine">
            <a:extLst>
              <a:ext uri="{FF2B5EF4-FFF2-40B4-BE49-F238E27FC236}">
                <a16:creationId xmlns:a16="http://schemas.microsoft.com/office/drawing/2014/main" id="{550D2BD1-98F9-412D-905B-3A843EF4078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">
            <a:extLst>
              <a:ext uri="{FF2B5EF4-FFF2-40B4-BE49-F238E27FC236}">
                <a16:creationId xmlns:a16="http://schemas.microsoft.com/office/drawing/2014/main" id="{29B3A601-2489-412B-AE46-F0A579C77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74699"/>
            <a:ext cx="3370998" cy="5502264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FFFFFF"/>
                </a:solidFill>
                <a:latin typeface="Montserrat Light"/>
              </a:rPr>
              <a:t>WATERBESPARING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6207853" y="12835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5DEF6BE-E113-485F-8B86-621FEA9D43E6}"/>
              </a:ext>
            </a:extLst>
          </p:cNvPr>
          <p:cNvSpPr txBox="1"/>
          <p:nvPr/>
        </p:nvSpPr>
        <p:spPr>
          <a:xfrm>
            <a:off x="5325070" y="1215389"/>
            <a:ext cx="6022561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70C0"/>
                </a:solidFill>
                <a:latin typeface="Montserrat Light"/>
                <a:ea typeface="Gulim"/>
              </a:rPr>
              <a:t>Case per case te bekijken -  afhankelijk van</a:t>
            </a:r>
          </a:p>
          <a:p>
            <a:endParaRPr lang="nl-BE" dirty="0">
              <a:solidFill>
                <a:srgbClr val="0070C0"/>
              </a:solidFill>
              <a:latin typeface="Montserrat Light"/>
              <a:ea typeface="Gulim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Beschikbare waterkwaliteit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Kost per m³ afname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Kost per kWh elektriciteitsverbruik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Toepassing water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Hoeveelheid waterverbruik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Kosten product dosering</a:t>
            </a:r>
          </a:p>
          <a:p>
            <a:pPr marL="285750" indent="-285750">
              <a:buFontTx/>
              <a:buChar char="-"/>
            </a:pPr>
            <a:endParaRPr lang="nl-BE" dirty="0">
              <a:solidFill>
                <a:srgbClr val="0070C0"/>
              </a:solidFill>
              <a:latin typeface="Montserrat Light"/>
              <a:ea typeface="Gulim"/>
            </a:endParaRPr>
          </a:p>
          <a:p>
            <a:r>
              <a:rPr lang="nl-BE" dirty="0">
                <a:solidFill>
                  <a:srgbClr val="0070C0"/>
                </a:solidFill>
                <a:latin typeface="Montserrat Light"/>
                <a:ea typeface="Gulim"/>
              </a:rPr>
              <a:t>Samen tot compleet vergelijk komen = </a:t>
            </a:r>
            <a:r>
              <a:rPr lang="nl-BE" dirty="0" err="1">
                <a:solidFill>
                  <a:srgbClr val="0070C0"/>
                </a:solidFill>
                <a:latin typeface="Montserrat Light"/>
                <a:ea typeface="Gulim"/>
              </a:rPr>
              <a:t>capex</a:t>
            </a:r>
            <a:r>
              <a:rPr lang="nl-BE" dirty="0">
                <a:solidFill>
                  <a:srgbClr val="0070C0"/>
                </a:solidFill>
                <a:latin typeface="Montserrat Light"/>
                <a:ea typeface="Gulim"/>
              </a:rPr>
              <a:t> - </a:t>
            </a:r>
            <a:r>
              <a:rPr lang="nl-BE" dirty="0" err="1">
                <a:solidFill>
                  <a:srgbClr val="0070C0"/>
                </a:solidFill>
                <a:latin typeface="Montserrat Light"/>
                <a:ea typeface="Gulim"/>
              </a:rPr>
              <a:t>opex</a:t>
            </a:r>
            <a:endParaRPr lang="nl-BE" dirty="0">
              <a:solidFill>
                <a:srgbClr val="0070C0"/>
              </a:solidFill>
              <a:latin typeface="Montserrat Light"/>
              <a:ea typeface="Gulim"/>
            </a:endParaRPr>
          </a:p>
          <a:p>
            <a:endParaRPr lang="nl-BE" dirty="0">
              <a:solidFill>
                <a:srgbClr val="0070C0"/>
              </a:solidFill>
              <a:latin typeface="Montserrat Light"/>
              <a:ea typeface="Gulim"/>
            </a:endParaRPr>
          </a:p>
          <a:p>
            <a:endParaRPr lang="nl-BE" dirty="0">
              <a:solidFill>
                <a:srgbClr val="0070C0"/>
              </a:solidFill>
              <a:latin typeface="Montserrat Light"/>
              <a:ea typeface="Gulim"/>
            </a:endParaRPr>
          </a:p>
        </p:txBody>
      </p:sp>
    </p:spTree>
    <p:extLst>
      <p:ext uri="{BB962C8B-B14F-4D97-AF65-F5344CB8AC3E}">
        <p14:creationId xmlns:p14="http://schemas.microsoft.com/office/powerpoint/2010/main" val="3789248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BackGround">
            <a:extLst>
              <a:ext uri="{FF2B5EF4-FFF2-40B4-BE49-F238E27FC236}">
                <a16:creationId xmlns:a16="http://schemas.microsoft.com/office/drawing/2014/main" id="{08E89D5E-1885-4160-AC77-CC471DD1D0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TitleLine">
            <a:extLst>
              <a:ext uri="{FF2B5EF4-FFF2-40B4-BE49-F238E27FC236}">
                <a16:creationId xmlns:a16="http://schemas.microsoft.com/office/drawing/2014/main" id="{550D2BD1-98F9-412D-905B-3A843EF4078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">
            <a:extLst>
              <a:ext uri="{FF2B5EF4-FFF2-40B4-BE49-F238E27FC236}">
                <a16:creationId xmlns:a16="http://schemas.microsoft.com/office/drawing/2014/main" id="{29B3A601-2489-412B-AE46-F0A579C77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74699"/>
            <a:ext cx="3370998" cy="5502264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FFFFFF"/>
                </a:solidFill>
                <a:latin typeface="Montserrat Light"/>
              </a:rPr>
              <a:t>WATERBESPARING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6207853" y="12835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5DEF6BE-E113-485F-8B86-621FEA9D43E6}"/>
              </a:ext>
            </a:extLst>
          </p:cNvPr>
          <p:cNvSpPr txBox="1"/>
          <p:nvPr/>
        </p:nvSpPr>
        <p:spPr>
          <a:xfrm>
            <a:off x="5325070" y="1215389"/>
            <a:ext cx="629631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70C0"/>
                </a:solidFill>
                <a:latin typeface="Montserrat Light"/>
                <a:ea typeface="Gulim"/>
              </a:rPr>
              <a:t>Opties :</a:t>
            </a:r>
          </a:p>
          <a:p>
            <a:endParaRPr lang="nl-BE" dirty="0">
              <a:solidFill>
                <a:srgbClr val="0070C0"/>
              </a:solidFill>
              <a:latin typeface="Montserrat Light"/>
              <a:ea typeface="Gulim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Optimaal gebruik regenwater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Optimaal gebruik bronwater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Verdere ontzouting water (middels RO) van toevoerwater = hogere indikking mogelijk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Slimme keuze materiaal (RVS </a:t>
            </a:r>
            <a:r>
              <a:rPr lang="nl-BE" sz="1600" dirty="0" err="1">
                <a:solidFill>
                  <a:srgbClr val="0070C0"/>
                </a:solidFill>
                <a:latin typeface="Montserrat Light"/>
                <a:ea typeface="Gulim"/>
              </a:rPr>
              <a:t>ipv</a:t>
            </a: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 zink) = hogere indikking mogelijk </a:t>
            </a:r>
          </a:p>
          <a:p>
            <a:endParaRPr lang="nl-BE" dirty="0">
              <a:solidFill>
                <a:srgbClr val="0070C0"/>
              </a:solidFill>
              <a:latin typeface="Montserrat Light"/>
              <a:ea typeface="Gulim"/>
            </a:endParaRPr>
          </a:p>
          <a:p>
            <a:r>
              <a:rPr lang="nl-BE" sz="1600" b="1" dirty="0">
                <a:solidFill>
                  <a:srgbClr val="0070C0"/>
                </a:solidFill>
                <a:latin typeface="Montserrat Light"/>
                <a:ea typeface="Gulim"/>
              </a:rPr>
              <a:t>Waterbesparende maatregelen gaan vaak hand in hand met </a:t>
            </a:r>
            <a:r>
              <a:rPr lang="nl-BE" sz="1600" b="1" u="sng" dirty="0">
                <a:solidFill>
                  <a:srgbClr val="0070C0"/>
                </a:solidFill>
                <a:latin typeface="Montserrat Light"/>
                <a:ea typeface="Gulim"/>
              </a:rPr>
              <a:t>productbesparing = 2 maal besparing!</a:t>
            </a:r>
            <a:endParaRPr lang="nl-BE" sz="1600" b="1" dirty="0">
              <a:solidFill>
                <a:srgbClr val="0070C0"/>
              </a:solidFill>
              <a:latin typeface="Montserrat Light"/>
              <a:ea typeface="Gulim"/>
            </a:endParaRPr>
          </a:p>
          <a:p>
            <a:endParaRPr lang="nl-BE" dirty="0">
              <a:solidFill>
                <a:srgbClr val="0070C0"/>
              </a:solidFill>
              <a:latin typeface="Montserrat Light"/>
              <a:ea typeface="Gulim"/>
            </a:endParaRPr>
          </a:p>
          <a:p>
            <a:endParaRPr lang="nl-BE" dirty="0">
              <a:solidFill>
                <a:srgbClr val="0070C0"/>
              </a:solidFill>
              <a:latin typeface="Montserrat Light"/>
              <a:ea typeface="Gulim"/>
            </a:endParaRPr>
          </a:p>
          <a:p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Steeds: </a:t>
            </a:r>
            <a:r>
              <a:rPr lang="nl-BE" sz="1600" dirty="0" err="1">
                <a:solidFill>
                  <a:srgbClr val="0070C0"/>
                </a:solidFill>
                <a:latin typeface="Montserrat Light"/>
                <a:ea typeface="Gulim"/>
              </a:rPr>
              <a:t>capex</a:t>
            </a: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 – </a:t>
            </a:r>
            <a:r>
              <a:rPr lang="nl-BE" sz="1600" dirty="0" err="1">
                <a:solidFill>
                  <a:srgbClr val="0070C0"/>
                </a:solidFill>
                <a:latin typeface="Montserrat Light"/>
                <a:ea typeface="Gulim"/>
              </a:rPr>
              <a:t>opex</a:t>
            </a: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 maken : wij maken deze voor u</a:t>
            </a:r>
          </a:p>
          <a:p>
            <a:endParaRPr lang="nl-BE" dirty="0">
              <a:solidFill>
                <a:srgbClr val="0070C0"/>
              </a:solidFill>
              <a:latin typeface="Montserrat Light"/>
              <a:ea typeface="Gulim"/>
            </a:endParaRPr>
          </a:p>
          <a:p>
            <a:endParaRPr lang="nl-BE" dirty="0">
              <a:solidFill>
                <a:srgbClr val="0070C0"/>
              </a:solidFill>
              <a:latin typeface="Montserrat Light"/>
              <a:ea typeface="Gulim"/>
            </a:endParaRPr>
          </a:p>
        </p:txBody>
      </p:sp>
    </p:spTree>
    <p:extLst>
      <p:ext uri="{BB962C8B-B14F-4D97-AF65-F5344CB8AC3E}">
        <p14:creationId xmlns:p14="http://schemas.microsoft.com/office/powerpoint/2010/main" val="19371072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BackGround">
            <a:extLst>
              <a:ext uri="{FF2B5EF4-FFF2-40B4-BE49-F238E27FC236}">
                <a16:creationId xmlns:a16="http://schemas.microsoft.com/office/drawing/2014/main" id="{08E89D5E-1885-4160-AC77-CC471DD1D0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TitleLine">
            <a:extLst>
              <a:ext uri="{FF2B5EF4-FFF2-40B4-BE49-F238E27FC236}">
                <a16:creationId xmlns:a16="http://schemas.microsoft.com/office/drawing/2014/main" id="{550D2BD1-98F9-412D-905B-3A843EF4078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">
            <a:extLst>
              <a:ext uri="{FF2B5EF4-FFF2-40B4-BE49-F238E27FC236}">
                <a16:creationId xmlns:a16="http://schemas.microsoft.com/office/drawing/2014/main" id="{29B3A601-2489-412B-AE46-F0A579C77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74699"/>
            <a:ext cx="3370998" cy="5502264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FFFFFF"/>
                </a:solidFill>
                <a:latin typeface="Montserrat Light"/>
              </a:rPr>
              <a:t>WATERBESPARING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6207853" y="12835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5DEF6BE-E113-485F-8B86-621FEA9D43E6}"/>
              </a:ext>
            </a:extLst>
          </p:cNvPr>
          <p:cNvSpPr txBox="1"/>
          <p:nvPr/>
        </p:nvSpPr>
        <p:spPr>
          <a:xfrm>
            <a:off x="4636008" y="910373"/>
            <a:ext cx="6296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0070C0"/>
                </a:solidFill>
                <a:latin typeface="Montserrat Light"/>
                <a:ea typeface="Gulim"/>
              </a:rPr>
              <a:t>Keuze materialen: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0AC20D0-A560-4FE4-AFEC-72C9B421AA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08" y="1834923"/>
            <a:ext cx="7342461" cy="373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3248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BackGround">
            <a:extLst>
              <a:ext uri="{FF2B5EF4-FFF2-40B4-BE49-F238E27FC236}">
                <a16:creationId xmlns:a16="http://schemas.microsoft.com/office/drawing/2014/main" id="{08E89D5E-1885-4160-AC77-CC471DD1D0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TitleLine">
            <a:extLst>
              <a:ext uri="{FF2B5EF4-FFF2-40B4-BE49-F238E27FC236}">
                <a16:creationId xmlns:a16="http://schemas.microsoft.com/office/drawing/2014/main" id="{550D2BD1-98F9-412D-905B-3A843EF4078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">
            <a:extLst>
              <a:ext uri="{FF2B5EF4-FFF2-40B4-BE49-F238E27FC236}">
                <a16:creationId xmlns:a16="http://schemas.microsoft.com/office/drawing/2014/main" id="{29B3A601-2489-412B-AE46-F0A579C77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74699"/>
            <a:ext cx="3370998" cy="5502264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FFFFFF"/>
                </a:solidFill>
                <a:latin typeface="Montserrat Light"/>
              </a:rPr>
              <a:t>CASE 1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6207853" y="12835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5DEF6BE-E113-485F-8B86-621FEA9D43E6}"/>
              </a:ext>
            </a:extLst>
          </p:cNvPr>
          <p:cNvSpPr txBox="1"/>
          <p:nvPr/>
        </p:nvSpPr>
        <p:spPr>
          <a:xfrm>
            <a:off x="5322805" y="609675"/>
            <a:ext cx="6022561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0070C0"/>
                </a:solidFill>
                <a:latin typeface="Montserrat Light"/>
                <a:ea typeface="Gulim"/>
              </a:rPr>
              <a:t>2015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rgbClr val="0070C0"/>
                </a:solidFill>
                <a:latin typeface="Montserrat Light"/>
                <a:ea typeface="Gulim"/>
              </a:rPr>
              <a:t>Gebruik van bronwater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rgbClr val="0070C0"/>
                </a:solidFill>
                <a:latin typeface="Montserrat Light"/>
                <a:ea typeface="Gulim"/>
              </a:rPr>
              <a:t>pH correctie middels zwavelzuurdosering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rgbClr val="0070C0"/>
                </a:solidFill>
                <a:latin typeface="Montserrat Light"/>
                <a:ea typeface="Gulim"/>
              </a:rPr>
              <a:t>Indikking van maximaal 2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rgbClr val="0070C0"/>
                </a:solidFill>
                <a:latin typeface="Montserrat Light"/>
                <a:ea typeface="Gulim"/>
              </a:rPr>
              <a:t>Waterverbruik/jaar : 50.000 m³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rgbClr val="0070C0"/>
                </a:solidFill>
                <a:latin typeface="Montserrat Light"/>
                <a:ea typeface="Gulim"/>
              </a:rPr>
              <a:t>Kosten behandeling/jaar : 80.000 euro (all-in)</a:t>
            </a:r>
          </a:p>
          <a:p>
            <a:pPr marL="285750" indent="-285750">
              <a:buFontTx/>
              <a:buChar char="-"/>
            </a:pPr>
            <a:endParaRPr lang="nl-BE" dirty="0">
              <a:solidFill>
                <a:srgbClr val="0070C0"/>
              </a:solidFill>
              <a:latin typeface="Montserrat Light"/>
              <a:ea typeface="Gulim"/>
            </a:endParaRPr>
          </a:p>
          <a:p>
            <a:r>
              <a:rPr lang="nl-BE" b="1" dirty="0">
                <a:solidFill>
                  <a:srgbClr val="0070C0"/>
                </a:solidFill>
                <a:latin typeface="Montserrat Light"/>
                <a:ea typeface="Gulim"/>
              </a:rPr>
              <a:t>Eind 2016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rgbClr val="0070C0"/>
                </a:solidFill>
                <a:latin typeface="Montserrat Light"/>
                <a:ea typeface="Gulim"/>
              </a:rPr>
              <a:t>Investering in RO als voorbehandeling (special RO!)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rgbClr val="0070C0"/>
                </a:solidFill>
                <a:latin typeface="Montserrat Light"/>
                <a:ea typeface="Gulim"/>
              </a:rPr>
              <a:t>Anti-</a:t>
            </a:r>
            <a:r>
              <a:rPr lang="nl-BE" sz="1400" dirty="0" err="1">
                <a:solidFill>
                  <a:srgbClr val="0070C0"/>
                </a:solidFill>
                <a:latin typeface="Montserrat Light"/>
                <a:ea typeface="Gulim"/>
              </a:rPr>
              <a:t>scalent</a:t>
            </a:r>
            <a:r>
              <a:rPr lang="nl-BE" sz="1400" dirty="0">
                <a:solidFill>
                  <a:srgbClr val="0070C0"/>
                </a:solidFill>
                <a:latin typeface="Montserrat Light"/>
                <a:ea typeface="Gulim"/>
              </a:rPr>
              <a:t> + RO unit : </a:t>
            </a:r>
            <a:r>
              <a:rPr lang="nl-BE" sz="1400" dirty="0" err="1">
                <a:solidFill>
                  <a:srgbClr val="0070C0"/>
                </a:solidFill>
                <a:latin typeface="Montserrat Light"/>
                <a:ea typeface="Gulim"/>
              </a:rPr>
              <a:t>Capex</a:t>
            </a:r>
            <a:r>
              <a:rPr lang="nl-BE" sz="1400" dirty="0">
                <a:solidFill>
                  <a:srgbClr val="0070C0"/>
                </a:solidFill>
                <a:latin typeface="Montserrat Light"/>
                <a:ea typeface="Gulim"/>
              </a:rPr>
              <a:t>: 41.000 euro</a:t>
            </a:r>
          </a:p>
          <a:p>
            <a:pPr marL="285750" indent="-285750">
              <a:buFontTx/>
              <a:buChar char="-"/>
            </a:pPr>
            <a:endParaRPr lang="nl-BE" dirty="0">
              <a:solidFill>
                <a:srgbClr val="0070C0"/>
              </a:solidFill>
              <a:latin typeface="Montserrat Light"/>
              <a:ea typeface="Gulim"/>
            </a:endParaRPr>
          </a:p>
          <a:p>
            <a:r>
              <a:rPr lang="nl-BE" b="1" dirty="0">
                <a:solidFill>
                  <a:srgbClr val="0070C0"/>
                </a:solidFill>
                <a:latin typeface="Montserrat Light"/>
                <a:ea typeface="Gulim"/>
              </a:rPr>
              <a:t>Vanaf 2017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rgbClr val="0070C0"/>
                </a:solidFill>
                <a:latin typeface="Montserrat Light"/>
                <a:ea typeface="Gulim"/>
              </a:rPr>
              <a:t>Indikking van 10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rgbClr val="0070C0"/>
                </a:solidFill>
                <a:latin typeface="Montserrat Light"/>
                <a:ea typeface="Gulim"/>
              </a:rPr>
              <a:t>Waterverbruik/jaar : 31.000 m³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rgbClr val="0070C0"/>
                </a:solidFill>
                <a:latin typeface="Montserrat Light"/>
                <a:ea typeface="Gulim"/>
              </a:rPr>
              <a:t>Kosten behandeling/jaar : 45.000 euro (all-in)</a:t>
            </a:r>
          </a:p>
          <a:p>
            <a:pPr marL="285750" indent="-285750">
              <a:buFontTx/>
              <a:buChar char="-"/>
            </a:pPr>
            <a:endParaRPr lang="nl-BE" dirty="0">
              <a:solidFill>
                <a:srgbClr val="0070C0"/>
              </a:solidFill>
              <a:latin typeface="Montserrat Light"/>
              <a:ea typeface="Gulim"/>
            </a:endParaRPr>
          </a:p>
          <a:p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Terugverdientijd: &lt; 1,5 jaar</a:t>
            </a:r>
          </a:p>
          <a:p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Besparing / jaar : &gt; 30.000 euro (water, product)</a:t>
            </a:r>
          </a:p>
          <a:p>
            <a:endParaRPr lang="nl-BE" sz="1600" dirty="0">
              <a:solidFill>
                <a:srgbClr val="0070C0"/>
              </a:solidFill>
              <a:latin typeface="Montserrat Light"/>
              <a:ea typeface="Gulim"/>
            </a:endParaRPr>
          </a:p>
          <a:p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Gedetailleerde info op aanvraag en in samenspraak</a:t>
            </a:r>
          </a:p>
        </p:txBody>
      </p:sp>
    </p:spTree>
    <p:extLst>
      <p:ext uri="{BB962C8B-B14F-4D97-AF65-F5344CB8AC3E}">
        <p14:creationId xmlns:p14="http://schemas.microsoft.com/office/powerpoint/2010/main" val="40315302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BackGround">
            <a:extLst>
              <a:ext uri="{FF2B5EF4-FFF2-40B4-BE49-F238E27FC236}">
                <a16:creationId xmlns:a16="http://schemas.microsoft.com/office/drawing/2014/main" id="{08E89D5E-1885-4160-AC77-CC471DD1D0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TitleLine">
            <a:extLst>
              <a:ext uri="{FF2B5EF4-FFF2-40B4-BE49-F238E27FC236}">
                <a16:creationId xmlns:a16="http://schemas.microsoft.com/office/drawing/2014/main" id="{550D2BD1-98F9-412D-905B-3A843EF4078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">
            <a:extLst>
              <a:ext uri="{FF2B5EF4-FFF2-40B4-BE49-F238E27FC236}">
                <a16:creationId xmlns:a16="http://schemas.microsoft.com/office/drawing/2014/main" id="{29B3A601-2489-412B-AE46-F0A579C77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74699"/>
            <a:ext cx="3370998" cy="5502264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FFFFFF"/>
                </a:solidFill>
                <a:latin typeface="Montserrat Light"/>
              </a:rPr>
              <a:t>CASE 2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6207853" y="12835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5DEF6BE-E113-485F-8B86-621FEA9D43E6}"/>
              </a:ext>
            </a:extLst>
          </p:cNvPr>
          <p:cNvSpPr txBox="1"/>
          <p:nvPr/>
        </p:nvSpPr>
        <p:spPr>
          <a:xfrm>
            <a:off x="5398008" y="1168968"/>
            <a:ext cx="6022561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0070C0"/>
                </a:solidFill>
                <a:latin typeface="Montserrat Light"/>
                <a:ea typeface="Gulim"/>
              </a:rPr>
              <a:t>2018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rgbClr val="0070C0"/>
                </a:solidFill>
                <a:latin typeface="Montserrat Light"/>
                <a:ea typeface="Gulim"/>
              </a:rPr>
              <a:t>Gebruik van stadswater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rgbClr val="0070C0"/>
                </a:solidFill>
                <a:latin typeface="Montserrat Light"/>
                <a:ea typeface="Gulim"/>
              </a:rPr>
              <a:t>Indikking van 1,8 (omwille van pH en chloriden (RVS))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rgbClr val="0070C0"/>
                </a:solidFill>
                <a:latin typeface="Montserrat Light"/>
                <a:ea typeface="Gulim"/>
              </a:rPr>
              <a:t>2 megawatt koeling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rgbClr val="0070C0"/>
                </a:solidFill>
                <a:latin typeface="Montserrat Light"/>
                <a:ea typeface="Gulim"/>
              </a:rPr>
              <a:t>Kosten per jaar behandeling: 75,000 euro</a:t>
            </a:r>
          </a:p>
          <a:p>
            <a:pPr marL="285750" indent="-285750">
              <a:buFontTx/>
              <a:buChar char="-"/>
            </a:pPr>
            <a:endParaRPr lang="nl-BE" dirty="0">
              <a:solidFill>
                <a:srgbClr val="0070C0"/>
              </a:solidFill>
              <a:latin typeface="Montserrat Light"/>
              <a:ea typeface="Gulim"/>
            </a:endParaRPr>
          </a:p>
          <a:p>
            <a:r>
              <a:rPr lang="nl-BE" b="1" dirty="0">
                <a:solidFill>
                  <a:srgbClr val="0070C0"/>
                </a:solidFill>
                <a:latin typeface="Montserrat Light"/>
                <a:ea typeface="Gulim"/>
              </a:rPr>
              <a:t>Eind 2018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rgbClr val="0070C0"/>
                </a:solidFill>
                <a:latin typeface="Montserrat Light"/>
                <a:ea typeface="Gulim"/>
              </a:rPr>
              <a:t>Investering in opvangbekken regenwater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rgbClr val="0070C0"/>
                </a:solidFill>
                <a:latin typeface="Montserrat Light"/>
                <a:ea typeface="Gulim"/>
              </a:rPr>
              <a:t>Investering in zandfilter / PLC voor menging en sondes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rgbClr val="0070C0"/>
                </a:solidFill>
                <a:latin typeface="Montserrat Light"/>
                <a:ea typeface="Gulim"/>
              </a:rPr>
              <a:t>Investering in nieuwe </a:t>
            </a:r>
            <a:r>
              <a:rPr lang="nl-BE" sz="1400" dirty="0" err="1">
                <a:solidFill>
                  <a:srgbClr val="0070C0"/>
                </a:solidFill>
                <a:latin typeface="Montserrat Light"/>
                <a:ea typeface="Gulim"/>
              </a:rPr>
              <a:t>piping</a:t>
            </a:r>
            <a:endParaRPr lang="nl-BE" sz="1400" dirty="0">
              <a:solidFill>
                <a:srgbClr val="0070C0"/>
              </a:solidFill>
              <a:latin typeface="Montserrat Light"/>
              <a:ea typeface="Gulim"/>
            </a:endParaRPr>
          </a:p>
          <a:p>
            <a:pPr marL="285750" indent="-285750">
              <a:buFontTx/>
              <a:buChar char="-"/>
            </a:pPr>
            <a:endParaRPr lang="nl-BE" dirty="0">
              <a:solidFill>
                <a:srgbClr val="0070C0"/>
              </a:solidFill>
              <a:latin typeface="Montserrat Light"/>
              <a:ea typeface="Gulim"/>
            </a:endParaRPr>
          </a:p>
          <a:p>
            <a:r>
              <a:rPr lang="nl-BE" b="1" dirty="0">
                <a:solidFill>
                  <a:srgbClr val="0070C0"/>
                </a:solidFill>
                <a:latin typeface="Montserrat Light"/>
                <a:ea typeface="Gulim"/>
              </a:rPr>
              <a:t>Vanaf 2019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rgbClr val="0070C0"/>
                </a:solidFill>
                <a:latin typeface="Montserrat Light"/>
                <a:ea typeface="Gulim"/>
              </a:rPr>
              <a:t>Indikking van 4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rgbClr val="0070C0"/>
                </a:solidFill>
                <a:latin typeface="Montserrat Light"/>
                <a:ea typeface="Gulim"/>
              </a:rPr>
              <a:t>Waterverbruik: 45% verminderd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rgbClr val="0070C0"/>
                </a:solidFill>
                <a:latin typeface="Montserrat Light"/>
                <a:ea typeface="Gulim"/>
              </a:rPr>
              <a:t>Productverbruik anti-kalk/corrosie : 50% verminderd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rgbClr val="0070C0"/>
                </a:solidFill>
                <a:latin typeface="Montserrat Light"/>
                <a:ea typeface="Gulim"/>
              </a:rPr>
              <a:t>Geschatte besparing per jaar : 28,000 euro/jaar</a:t>
            </a:r>
          </a:p>
          <a:p>
            <a:pPr marL="285750" indent="-285750">
              <a:buFontTx/>
              <a:buChar char="-"/>
            </a:pPr>
            <a:endParaRPr lang="nl-BE" dirty="0">
              <a:solidFill>
                <a:srgbClr val="0070C0"/>
              </a:solidFill>
              <a:latin typeface="Montserrat Light"/>
              <a:ea typeface="Gulim"/>
            </a:endParaRPr>
          </a:p>
        </p:txBody>
      </p:sp>
    </p:spTree>
    <p:extLst>
      <p:ext uri="{BB962C8B-B14F-4D97-AF65-F5344CB8AC3E}">
        <p14:creationId xmlns:p14="http://schemas.microsoft.com/office/powerpoint/2010/main" val="4084186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BackGround">
            <a:extLst>
              <a:ext uri="{FF2B5EF4-FFF2-40B4-BE49-F238E27FC236}">
                <a16:creationId xmlns:a16="http://schemas.microsoft.com/office/drawing/2014/main" id="{08E89D5E-1885-4160-AC77-CC471DD1D0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TitleLine">
            <a:extLst>
              <a:ext uri="{FF2B5EF4-FFF2-40B4-BE49-F238E27FC236}">
                <a16:creationId xmlns:a16="http://schemas.microsoft.com/office/drawing/2014/main" id="{550D2BD1-98F9-412D-905B-3A843EF4078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">
            <a:extLst>
              <a:ext uri="{FF2B5EF4-FFF2-40B4-BE49-F238E27FC236}">
                <a16:creationId xmlns:a16="http://schemas.microsoft.com/office/drawing/2014/main" id="{29B3A601-2489-412B-AE46-F0A579C77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74699"/>
            <a:ext cx="3370998" cy="5502264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FFFFFF"/>
                </a:solidFill>
                <a:latin typeface="Montserrat Light"/>
              </a:rPr>
              <a:t>CHEMIE</a:t>
            </a:r>
            <a:endParaRPr lang="en-US" sz="2000" dirty="0">
              <a:solidFill>
                <a:srgbClr val="FFFFFF"/>
              </a:solidFill>
              <a:latin typeface="Montserrat Light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6207853" y="12835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1643" y="242325"/>
            <a:ext cx="5587767" cy="4351338"/>
          </a:xfrm>
        </p:spPr>
        <p:txBody>
          <a:bodyPr>
            <a:normAutofit/>
          </a:bodyPr>
          <a:lstStyle/>
          <a:p>
            <a:pPr lvl="0" rtl="0"/>
            <a:endParaRPr lang="nl-NL" sz="1800" dirty="0">
              <a:solidFill>
                <a:srgbClr val="0070C0"/>
              </a:solidFill>
              <a:latin typeface="Montserrat Light"/>
              <a:ea typeface="Gulim"/>
            </a:endParaRPr>
          </a:p>
          <a:p>
            <a:pPr lvl="0">
              <a:buFont typeface="Wingdings" panose="05000000000000000000" pitchFamily="2" charset="2"/>
              <a:buChar char="§"/>
            </a:pPr>
            <a:r>
              <a:rPr lang="nl-NL" sz="1600" dirty="0">
                <a:solidFill>
                  <a:srgbClr val="0070C0"/>
                </a:solidFill>
                <a:latin typeface="Montserrat Light"/>
                <a:ea typeface="Gulim"/>
              </a:rPr>
              <a:t>Anti-kalk producten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nl-NL" sz="1600" dirty="0">
                <a:solidFill>
                  <a:srgbClr val="0070C0"/>
                </a:solidFill>
                <a:latin typeface="Montserrat Light"/>
                <a:ea typeface="Gulim"/>
              </a:rPr>
              <a:t>Anti-corrosie producten</a:t>
            </a:r>
            <a:endParaRPr lang="nl-BE" sz="1600" dirty="0">
              <a:solidFill>
                <a:srgbClr val="0070C0"/>
              </a:solidFill>
              <a:latin typeface="Montserrat Light"/>
              <a:ea typeface="Gulim"/>
            </a:endParaRPr>
          </a:p>
          <a:p>
            <a:pPr lvl="0">
              <a:buFont typeface="Wingdings" panose="05000000000000000000" pitchFamily="2" charset="2"/>
              <a:buChar char="§"/>
            </a:pPr>
            <a:r>
              <a:rPr lang="nl-NL" sz="1600" dirty="0">
                <a:solidFill>
                  <a:srgbClr val="0070C0"/>
                </a:solidFill>
                <a:latin typeface="Montserrat Light"/>
                <a:ea typeface="Gulim"/>
              </a:rPr>
              <a:t>Biocide producten</a:t>
            </a:r>
            <a:endParaRPr lang="nl-BE" sz="1600" dirty="0">
              <a:solidFill>
                <a:srgbClr val="0070C0"/>
              </a:solidFill>
              <a:latin typeface="Montserrat Light"/>
              <a:ea typeface="Gulim"/>
            </a:endParaRPr>
          </a:p>
          <a:p>
            <a:pPr lvl="0"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Zuurstofbinders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Passivatie bevorderende producten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Fosfaat vrije oplossingen</a:t>
            </a:r>
          </a:p>
          <a:p>
            <a:pPr lvl="0"/>
            <a:endParaRPr lang="nl-BE" sz="1800" dirty="0">
              <a:solidFill>
                <a:srgbClr val="0070C0"/>
              </a:solidFill>
              <a:latin typeface="Montserrat Light"/>
              <a:ea typeface="Gulim"/>
            </a:endParaRPr>
          </a:p>
          <a:p>
            <a:pPr lvl="0"/>
            <a:endParaRPr lang="nl-BE" sz="1800" dirty="0">
              <a:solidFill>
                <a:srgbClr val="0070C0"/>
              </a:solidFill>
              <a:latin typeface="Montserrat Light"/>
              <a:ea typeface="Gulim"/>
            </a:endParaRPr>
          </a:p>
        </p:txBody>
      </p:sp>
      <p:pic>
        <p:nvPicPr>
          <p:cNvPr id="1028" name="Picture 4" descr="AUER Packaging IBC-containers met kunststof pallet IBC 1000 K 150.50">
            <a:extLst>
              <a:ext uri="{FF2B5EF4-FFF2-40B4-BE49-F238E27FC236}">
                <a16:creationId xmlns:a16="http://schemas.microsoft.com/office/drawing/2014/main" id="{CC0ECF26-9392-4CF3-AEBF-460BACD8C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104" y="2971800"/>
            <a:ext cx="3466322" cy="346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fbeeldingsresultaat voor 200 liter drum">
            <a:extLst>
              <a:ext uri="{FF2B5EF4-FFF2-40B4-BE49-F238E27FC236}">
                <a16:creationId xmlns:a16="http://schemas.microsoft.com/office/drawing/2014/main" id="{2E54F5B8-018D-41DF-8DC8-EB6E29D50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220" y="3537519"/>
            <a:ext cx="2322724" cy="25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fbeeldingsresultaat voor 20 liter drum">
            <a:extLst>
              <a:ext uri="{FF2B5EF4-FFF2-40B4-BE49-F238E27FC236}">
                <a16:creationId xmlns:a16="http://schemas.microsoft.com/office/drawing/2014/main" id="{3CF49031-1495-4FF1-88AC-5818A74B6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5795" y="4319393"/>
            <a:ext cx="1607230" cy="160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3709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BackGround">
            <a:extLst>
              <a:ext uri="{FF2B5EF4-FFF2-40B4-BE49-F238E27FC236}">
                <a16:creationId xmlns:a16="http://schemas.microsoft.com/office/drawing/2014/main" id="{08E89D5E-1885-4160-AC77-CC471DD1D0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8" name="TitleLine">
            <a:extLst>
              <a:ext uri="{FF2B5EF4-FFF2-40B4-BE49-F238E27FC236}">
                <a16:creationId xmlns:a16="http://schemas.microsoft.com/office/drawing/2014/main" id="{550D2BD1-98F9-412D-905B-3A843EF4078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">
            <a:extLst>
              <a:ext uri="{FF2B5EF4-FFF2-40B4-BE49-F238E27FC236}">
                <a16:creationId xmlns:a16="http://schemas.microsoft.com/office/drawing/2014/main" id="{29B3A601-2489-412B-AE46-F0A579C77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74699"/>
            <a:ext cx="3370998" cy="5502264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FFFFFF"/>
                </a:solidFill>
                <a:latin typeface="Montserrat Light"/>
              </a:rPr>
              <a:t>VRAGEN?</a:t>
            </a:r>
          </a:p>
        </p:txBody>
      </p:sp>
      <p:sp>
        <p:nvSpPr>
          <p:cNvPr id="4" name="DescriptionText">
            <a:extLst>
              <a:ext uri="{FF2B5EF4-FFF2-40B4-BE49-F238E27FC236}">
                <a16:creationId xmlns:a16="http://schemas.microsoft.com/office/drawing/2014/main" id="{7AA9D22C-15E0-485D-A8CF-F846EBFCA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8000" y="549000"/>
            <a:ext cx="5905800" cy="5627963"/>
          </a:xfrm>
        </p:spPr>
        <p:txBody>
          <a:bodyPr anchor="ctr">
            <a:normAutofit/>
          </a:bodyPr>
          <a:lstStyle/>
          <a:p>
            <a:endParaRPr lang="nl-NL" sz="1800" dirty="0">
              <a:solidFill>
                <a:srgbClr val="0070C0"/>
              </a:solidFill>
              <a:latin typeface="Montserrat Light"/>
              <a:ea typeface="Gulim"/>
            </a:endParaRPr>
          </a:p>
          <a:p>
            <a:pPr marL="0" indent="0">
              <a:buNone/>
            </a:pPr>
            <a:endParaRPr lang="nl-NL" sz="1800" dirty="0">
              <a:solidFill>
                <a:srgbClr val="0070C0"/>
              </a:solidFill>
              <a:latin typeface="Montserrat Light"/>
              <a:ea typeface="Gulim"/>
            </a:endParaRPr>
          </a:p>
          <a:p>
            <a:endParaRPr lang="nl-NL" sz="1800" dirty="0">
              <a:solidFill>
                <a:srgbClr val="0070C0"/>
              </a:solidFill>
              <a:latin typeface="Montserrat Light"/>
              <a:ea typeface="Gulim"/>
            </a:endParaRPr>
          </a:p>
          <a:p>
            <a:endParaRPr lang="nl-NL" sz="1800" dirty="0">
              <a:solidFill>
                <a:srgbClr val="0070C0"/>
              </a:solidFill>
              <a:latin typeface="Montserrat Light"/>
              <a:ea typeface="Gulim"/>
            </a:endParaRPr>
          </a:p>
          <a:p>
            <a:endParaRPr lang="nl-NL" sz="1800" dirty="0">
              <a:solidFill>
                <a:srgbClr val="0070C0"/>
              </a:solidFill>
              <a:latin typeface="Montserrat Light"/>
              <a:ea typeface="Gulim"/>
            </a:endParaRPr>
          </a:p>
        </p:txBody>
      </p:sp>
      <p:pic>
        <p:nvPicPr>
          <p:cNvPr id="6" name="Picture 2" descr="http://www.ikkookvanwoede.be/uploads/news/full/92608fa7-7ce2-423f-8dd7-ca55d71c5d80vrag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12" y="1278058"/>
            <a:ext cx="5578575" cy="4169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4213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BackGround">
            <a:extLst>
              <a:ext uri="{FF2B5EF4-FFF2-40B4-BE49-F238E27FC236}">
                <a16:creationId xmlns:a16="http://schemas.microsoft.com/office/drawing/2014/main" id="{08E89D5E-1885-4160-AC77-CC471DD1D0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TitleLine">
            <a:extLst>
              <a:ext uri="{FF2B5EF4-FFF2-40B4-BE49-F238E27FC236}">
                <a16:creationId xmlns:a16="http://schemas.microsoft.com/office/drawing/2014/main" id="{550D2BD1-98F9-412D-905B-3A843EF4078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">
            <a:extLst>
              <a:ext uri="{FF2B5EF4-FFF2-40B4-BE49-F238E27FC236}">
                <a16:creationId xmlns:a16="http://schemas.microsoft.com/office/drawing/2014/main" id="{29B3A601-2489-412B-AE46-F0A579C77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74699"/>
            <a:ext cx="3370998" cy="5502264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Montserrat Light"/>
              </a:rPr>
              <a:t>LUBRON</a:t>
            </a:r>
          </a:p>
        </p:txBody>
      </p:sp>
      <p:graphicFrame>
        <p:nvGraphicFramePr>
          <p:cNvPr id="6" name="Tijdelijke aanduiding voor inhoud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902759"/>
              </p:ext>
            </p:extLst>
          </p:nvPr>
        </p:nvGraphicFramePr>
        <p:xfrm>
          <a:off x="5964572" y="1342239"/>
          <a:ext cx="5389228" cy="48347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96371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BackGround">
            <a:extLst>
              <a:ext uri="{FF2B5EF4-FFF2-40B4-BE49-F238E27FC236}">
                <a16:creationId xmlns:a16="http://schemas.microsoft.com/office/drawing/2014/main" id="{08E89D5E-1885-4160-AC77-CC471DD1D0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TitleLine">
            <a:extLst>
              <a:ext uri="{FF2B5EF4-FFF2-40B4-BE49-F238E27FC236}">
                <a16:creationId xmlns:a16="http://schemas.microsoft.com/office/drawing/2014/main" id="{550D2BD1-98F9-412D-905B-3A843EF4078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">
            <a:extLst>
              <a:ext uri="{FF2B5EF4-FFF2-40B4-BE49-F238E27FC236}">
                <a16:creationId xmlns:a16="http://schemas.microsoft.com/office/drawing/2014/main" id="{29B3A601-2489-412B-AE46-F0A579C77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74699"/>
            <a:ext cx="3370998" cy="5502264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FFFFFF"/>
                </a:solidFill>
                <a:latin typeface="Montserrat Light"/>
              </a:rPr>
              <a:t>APPARATUUR</a:t>
            </a:r>
            <a:endParaRPr lang="en-US" sz="2000" dirty="0">
              <a:solidFill>
                <a:srgbClr val="FFFFFF"/>
              </a:solidFill>
              <a:latin typeface="Montserrat Light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6207853" y="12835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1643" y="419878"/>
            <a:ext cx="5587767" cy="4351338"/>
          </a:xfrm>
        </p:spPr>
        <p:txBody>
          <a:bodyPr>
            <a:normAutofit/>
          </a:bodyPr>
          <a:lstStyle/>
          <a:p>
            <a:pPr lvl="0" rtl="0"/>
            <a:endParaRPr lang="nl-NL" sz="1800" dirty="0">
              <a:solidFill>
                <a:srgbClr val="0070C0"/>
              </a:solidFill>
              <a:latin typeface="Montserrat Light"/>
              <a:ea typeface="Gulim"/>
            </a:endParaRPr>
          </a:p>
          <a:p>
            <a:pPr lvl="0"/>
            <a:endParaRPr lang="nl-BE" sz="1800" dirty="0">
              <a:solidFill>
                <a:srgbClr val="0070C0"/>
              </a:solidFill>
              <a:latin typeface="Montserrat Light"/>
              <a:ea typeface="Gulim"/>
            </a:endParaRPr>
          </a:p>
          <a:p>
            <a:pPr lvl="0"/>
            <a:endParaRPr lang="nl-BE" sz="1800" dirty="0">
              <a:solidFill>
                <a:srgbClr val="0070C0"/>
              </a:solidFill>
              <a:latin typeface="Montserrat Light"/>
              <a:ea typeface="Gulim"/>
            </a:endParaRPr>
          </a:p>
        </p:txBody>
      </p:sp>
      <p:pic>
        <p:nvPicPr>
          <p:cNvPr id="10" name="Picture 3" descr="senior high flow duplex">
            <a:extLst>
              <a:ext uri="{FF2B5EF4-FFF2-40B4-BE49-F238E27FC236}">
                <a16:creationId xmlns:a16="http://schemas.microsoft.com/office/drawing/2014/main" id="{73C20131-9AB6-4059-A904-97317EDE8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998" y="258068"/>
            <a:ext cx="3614520" cy="3047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515DE565-9063-4D6C-B9D5-908B4BE83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514" y="3216148"/>
            <a:ext cx="4636007" cy="3221974"/>
          </a:xfrm>
          <a:prstGeom prst="rect">
            <a:avLst/>
          </a:prstGeom>
        </p:spPr>
      </p:pic>
      <p:pic>
        <p:nvPicPr>
          <p:cNvPr id="11" name="Picture 4" descr="ontijzering bl">
            <a:extLst>
              <a:ext uri="{FF2B5EF4-FFF2-40B4-BE49-F238E27FC236}">
                <a16:creationId xmlns:a16="http://schemas.microsoft.com/office/drawing/2014/main" id="{A5FE2F36-DA2F-43DA-B903-8CAF370F1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33908" y="419878"/>
            <a:ext cx="2495945" cy="269877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2106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BackGround">
            <a:extLst>
              <a:ext uri="{FF2B5EF4-FFF2-40B4-BE49-F238E27FC236}">
                <a16:creationId xmlns:a16="http://schemas.microsoft.com/office/drawing/2014/main" id="{08E89D5E-1885-4160-AC77-CC471DD1D0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TitleLine">
            <a:extLst>
              <a:ext uri="{FF2B5EF4-FFF2-40B4-BE49-F238E27FC236}">
                <a16:creationId xmlns:a16="http://schemas.microsoft.com/office/drawing/2014/main" id="{550D2BD1-98F9-412D-905B-3A843EF4078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">
            <a:extLst>
              <a:ext uri="{FF2B5EF4-FFF2-40B4-BE49-F238E27FC236}">
                <a16:creationId xmlns:a16="http://schemas.microsoft.com/office/drawing/2014/main" id="{29B3A601-2489-412B-AE46-F0A579C77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74699"/>
            <a:ext cx="3370998" cy="5502264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FFFFFF"/>
                </a:solidFill>
                <a:latin typeface="Montserrat Light"/>
              </a:rPr>
              <a:t>SERVICE</a:t>
            </a:r>
            <a:endParaRPr lang="en-US" sz="2000" dirty="0">
              <a:solidFill>
                <a:srgbClr val="FFFFFF"/>
              </a:solidFill>
              <a:latin typeface="Montserrat Light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6207853" y="12835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1643" y="419878"/>
            <a:ext cx="5587767" cy="4351338"/>
          </a:xfrm>
        </p:spPr>
        <p:txBody>
          <a:bodyPr>
            <a:normAutofit/>
          </a:bodyPr>
          <a:lstStyle/>
          <a:p>
            <a:pPr lvl="0" rtl="0"/>
            <a:endParaRPr lang="nl-NL" sz="1800" dirty="0">
              <a:solidFill>
                <a:srgbClr val="0070C0"/>
              </a:solidFill>
              <a:latin typeface="Montserrat Light"/>
              <a:ea typeface="Gulim"/>
            </a:endParaRPr>
          </a:p>
          <a:p>
            <a:pPr lvl="0"/>
            <a:endParaRPr lang="nl-BE" sz="1800" dirty="0">
              <a:solidFill>
                <a:srgbClr val="0070C0"/>
              </a:solidFill>
              <a:latin typeface="Montserrat Light"/>
              <a:ea typeface="Gulim"/>
            </a:endParaRPr>
          </a:p>
        </p:txBody>
      </p:sp>
      <p:pic>
        <p:nvPicPr>
          <p:cNvPr id="2052" name="Picture 4" descr="Afbeeldingsresultaat voor analist scheikunde">
            <a:extLst>
              <a:ext uri="{FF2B5EF4-FFF2-40B4-BE49-F238E27FC236}">
                <a16:creationId xmlns:a16="http://schemas.microsoft.com/office/drawing/2014/main" id="{1E41FB0D-17FA-411F-9A9B-D7E37671E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998" y="3474511"/>
            <a:ext cx="4223340" cy="281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een alternatieve tekst opgegeven voor deze afbeelding">
            <a:extLst>
              <a:ext uri="{FF2B5EF4-FFF2-40B4-BE49-F238E27FC236}">
                <a16:creationId xmlns:a16="http://schemas.microsoft.com/office/drawing/2014/main" id="{BA8A3952-5CF4-47C1-86C2-799836A23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994" y="308803"/>
            <a:ext cx="4035510" cy="304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3645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BackGround">
            <a:extLst>
              <a:ext uri="{FF2B5EF4-FFF2-40B4-BE49-F238E27FC236}">
                <a16:creationId xmlns:a16="http://schemas.microsoft.com/office/drawing/2014/main" id="{08E89D5E-1885-4160-AC77-CC471DD1D0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TitleLine">
            <a:extLst>
              <a:ext uri="{FF2B5EF4-FFF2-40B4-BE49-F238E27FC236}">
                <a16:creationId xmlns:a16="http://schemas.microsoft.com/office/drawing/2014/main" id="{550D2BD1-98F9-412D-905B-3A843EF4078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">
            <a:extLst>
              <a:ext uri="{FF2B5EF4-FFF2-40B4-BE49-F238E27FC236}">
                <a16:creationId xmlns:a16="http://schemas.microsoft.com/office/drawing/2014/main" id="{29B3A601-2489-412B-AE46-F0A579C77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74699"/>
            <a:ext cx="3370998" cy="5502264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FFFFFF"/>
                </a:solidFill>
                <a:latin typeface="Montserrat Light"/>
              </a:rPr>
              <a:t>KOELING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6207853" y="12835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354717" y="2181047"/>
            <a:ext cx="5587767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Open koeltorens</a:t>
            </a:r>
            <a:endParaRPr lang="nl-NL" sz="1600" dirty="0">
              <a:solidFill>
                <a:srgbClr val="0070C0"/>
              </a:solidFill>
              <a:latin typeface="Montserrat Light"/>
              <a:ea typeface="Gulim"/>
            </a:endParaRPr>
          </a:p>
          <a:p>
            <a:pPr lvl="0" rtl="0"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Industriële vloeistofkoelers</a:t>
            </a:r>
          </a:p>
          <a:p>
            <a:pPr lvl="0" rtl="0"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Verdampingscondensors</a:t>
            </a:r>
          </a:p>
          <a:p>
            <a:pPr lvl="0" rtl="0">
              <a:buFont typeface="Wingdings" panose="05000000000000000000" pitchFamily="2" charset="2"/>
              <a:buChar char="§"/>
            </a:pPr>
            <a:r>
              <a:rPr lang="nl-BE" sz="1600" dirty="0" err="1">
                <a:solidFill>
                  <a:srgbClr val="0070C0"/>
                </a:solidFill>
                <a:latin typeface="Montserrat Light"/>
                <a:ea typeface="Gulim"/>
              </a:rPr>
              <a:t>Adiabatische</a:t>
            </a: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 koeling</a:t>
            </a:r>
          </a:p>
          <a:p>
            <a:pPr lvl="0" rtl="0"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Luchtgekoelde installaties</a:t>
            </a:r>
          </a:p>
          <a:p>
            <a:pPr lvl="0"/>
            <a:endParaRPr lang="nl-BE" sz="1800" dirty="0">
              <a:solidFill>
                <a:srgbClr val="0070C0"/>
              </a:solidFill>
              <a:latin typeface="Montserrat Light"/>
              <a:ea typeface="Gulim"/>
            </a:endParaRPr>
          </a:p>
        </p:txBody>
      </p:sp>
    </p:spTree>
    <p:extLst>
      <p:ext uri="{BB962C8B-B14F-4D97-AF65-F5344CB8AC3E}">
        <p14:creationId xmlns:p14="http://schemas.microsoft.com/office/powerpoint/2010/main" val="3249431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BackGround">
            <a:extLst>
              <a:ext uri="{FF2B5EF4-FFF2-40B4-BE49-F238E27FC236}">
                <a16:creationId xmlns:a16="http://schemas.microsoft.com/office/drawing/2014/main" id="{08E89D5E-1885-4160-AC77-CC471DD1D0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TitleLine">
            <a:extLst>
              <a:ext uri="{FF2B5EF4-FFF2-40B4-BE49-F238E27FC236}">
                <a16:creationId xmlns:a16="http://schemas.microsoft.com/office/drawing/2014/main" id="{550D2BD1-98F9-412D-905B-3A843EF4078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">
            <a:extLst>
              <a:ext uri="{FF2B5EF4-FFF2-40B4-BE49-F238E27FC236}">
                <a16:creationId xmlns:a16="http://schemas.microsoft.com/office/drawing/2014/main" id="{29B3A601-2489-412B-AE46-F0A579C77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74699"/>
            <a:ext cx="3370998" cy="5502264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FFFFFF"/>
                </a:solidFill>
                <a:latin typeface="Montserrat Light"/>
              </a:rPr>
              <a:t>OPEN KOELTOREN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6207853" y="12835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234030" y="520923"/>
            <a:ext cx="5587767" cy="4351338"/>
          </a:xfrm>
        </p:spPr>
        <p:txBody>
          <a:bodyPr>
            <a:normAutofit/>
          </a:bodyPr>
          <a:lstStyle/>
          <a:p>
            <a:pPr marL="0" lvl="0" indent="0" algn="ctr" rtl="0">
              <a:buNone/>
            </a:pPr>
            <a:r>
              <a:rPr lang="nl-BE" sz="2400" b="1" dirty="0">
                <a:solidFill>
                  <a:srgbClr val="0070C0"/>
                </a:solidFill>
                <a:latin typeface="Montserrat Light"/>
                <a:ea typeface="Gulim"/>
              </a:rPr>
              <a:t>OPEN KOELTOREN</a:t>
            </a:r>
            <a:endParaRPr lang="nl-NL" sz="2400" b="1" dirty="0">
              <a:solidFill>
                <a:srgbClr val="0070C0"/>
              </a:solidFill>
              <a:latin typeface="Montserrat Light"/>
              <a:ea typeface="Gulim"/>
            </a:endParaRPr>
          </a:p>
          <a:p>
            <a:pPr lvl="0" rtl="0"/>
            <a:endParaRPr lang="nl-BE" sz="1800" dirty="0">
              <a:solidFill>
                <a:srgbClr val="0070C0"/>
              </a:solidFill>
              <a:latin typeface="Montserrat Light"/>
              <a:ea typeface="Gulim"/>
            </a:endParaRPr>
          </a:p>
          <a:p>
            <a:pPr lvl="0"/>
            <a:endParaRPr lang="nl-BE" sz="1800" dirty="0">
              <a:solidFill>
                <a:srgbClr val="0070C0"/>
              </a:solidFill>
              <a:latin typeface="Montserrat Light"/>
              <a:ea typeface="Gulim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5DEF6BE-E113-485F-8B86-621FEA9D43E6}"/>
              </a:ext>
            </a:extLst>
          </p:cNvPr>
          <p:cNvSpPr txBox="1"/>
          <p:nvPr/>
        </p:nvSpPr>
        <p:spPr>
          <a:xfrm>
            <a:off x="4799235" y="4264595"/>
            <a:ext cx="60225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b="1" dirty="0">
                <a:solidFill>
                  <a:srgbClr val="0070C0"/>
                </a:solidFill>
                <a:latin typeface="Montserrat Light"/>
                <a:ea typeface="Gulim"/>
              </a:rPr>
              <a:t>Let op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Type materiaal koeltoren </a:t>
            </a:r>
            <a:b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</a:b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(zink/inox/coating)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Type materiaal warmtewisselaar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Type materiaal proces </a:t>
            </a:r>
            <a:b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</a:b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(</a:t>
            </a:r>
            <a:r>
              <a:rPr lang="nl-BE" sz="1600" dirty="0" err="1">
                <a:solidFill>
                  <a:srgbClr val="0070C0"/>
                </a:solidFill>
                <a:latin typeface="Montserrat Light"/>
                <a:ea typeface="Gulim"/>
              </a:rPr>
              <a:t>piping</a:t>
            </a: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, matrijzen, …)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2B1E5CA-BD13-40B8-8196-A0050661B991}"/>
              </a:ext>
            </a:extLst>
          </p:cNvPr>
          <p:cNvSpPr txBox="1"/>
          <p:nvPr/>
        </p:nvSpPr>
        <p:spPr>
          <a:xfrm>
            <a:off x="4799236" y="1648361"/>
            <a:ext cx="60225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b="1" dirty="0">
                <a:solidFill>
                  <a:srgbClr val="0070C0"/>
                </a:solidFill>
                <a:latin typeface="Montserrat Light"/>
                <a:ea typeface="Gulim"/>
              </a:rPr>
              <a:t>Toepassing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Matrijskoeling / Oliekoeling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Proceskoeling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…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73B7658-E1C4-4C6A-A044-D7B45EEE3931}"/>
              </a:ext>
            </a:extLst>
          </p:cNvPr>
          <p:cNvSpPr txBox="1"/>
          <p:nvPr/>
        </p:nvSpPr>
        <p:spPr>
          <a:xfrm>
            <a:off x="4729859" y="3005786"/>
            <a:ext cx="65961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l-NL" sz="1600" b="1" dirty="0">
                <a:solidFill>
                  <a:srgbClr val="0070C0"/>
                </a:solidFill>
                <a:latin typeface="Montserrat Light"/>
                <a:ea typeface="Gulim"/>
              </a:rPr>
              <a:t>Praktisch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1600" dirty="0">
                <a:solidFill>
                  <a:srgbClr val="0070C0"/>
                </a:solidFill>
                <a:latin typeface="Montserrat Light"/>
                <a:ea typeface="Gulim"/>
              </a:rPr>
              <a:t>Af te koel water loopt over pakket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1600" dirty="0">
                <a:solidFill>
                  <a:srgbClr val="0070C0"/>
                </a:solidFill>
                <a:latin typeface="Montserrat Light"/>
                <a:ea typeface="Gulim"/>
                <a:sym typeface="Wingdings" panose="05000000000000000000" pitchFamily="2" charset="2"/>
              </a:rPr>
              <a:t>Uitvoering met/zonder </a:t>
            </a:r>
            <a:br>
              <a:rPr lang="nl-NL" sz="1600" dirty="0">
                <a:solidFill>
                  <a:srgbClr val="0070C0"/>
                </a:solidFill>
                <a:latin typeface="Montserrat Light"/>
                <a:ea typeface="Gulim"/>
                <a:sym typeface="Wingdings" panose="05000000000000000000" pitchFamily="2" charset="2"/>
              </a:rPr>
            </a:br>
            <a:r>
              <a:rPr lang="nl-NL" sz="1600" dirty="0">
                <a:solidFill>
                  <a:srgbClr val="0070C0"/>
                </a:solidFill>
                <a:latin typeface="Montserrat Light"/>
                <a:ea typeface="Gulim"/>
                <a:sym typeface="Wingdings" panose="05000000000000000000" pitchFamily="2" charset="2"/>
              </a:rPr>
              <a:t>warmtewisselaar</a:t>
            </a:r>
          </a:p>
        </p:txBody>
      </p:sp>
      <p:pic>
        <p:nvPicPr>
          <p:cNvPr id="7" name="Picture 2" descr="Afbeeldingsresultaat voor open koeltoren warmtewisselaar">
            <a:extLst>
              <a:ext uri="{FF2B5EF4-FFF2-40B4-BE49-F238E27FC236}">
                <a16:creationId xmlns:a16="http://schemas.microsoft.com/office/drawing/2014/main" id="{89CCC08B-7604-4EB1-85BB-B7CE7D78A8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" r="56605"/>
          <a:stretch/>
        </p:blipFill>
        <p:spPr bwMode="auto">
          <a:xfrm>
            <a:off x="9006037" y="3402903"/>
            <a:ext cx="3185963" cy="2230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Afbeeldingsresultaat voor open koeltoren warmtewisselaar">
            <a:extLst>
              <a:ext uri="{FF2B5EF4-FFF2-40B4-BE49-F238E27FC236}">
                <a16:creationId xmlns:a16="http://schemas.microsoft.com/office/drawing/2014/main" id="{6F76C7A6-1473-484F-BD03-07D5F9751D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2"/>
          <a:stretch/>
        </p:blipFill>
        <p:spPr bwMode="auto">
          <a:xfrm>
            <a:off x="8210349" y="907062"/>
            <a:ext cx="3981651" cy="2230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742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BackGround">
            <a:extLst>
              <a:ext uri="{FF2B5EF4-FFF2-40B4-BE49-F238E27FC236}">
                <a16:creationId xmlns:a16="http://schemas.microsoft.com/office/drawing/2014/main" id="{08E89D5E-1885-4160-AC77-CC471DD1D0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TitleLine">
            <a:extLst>
              <a:ext uri="{FF2B5EF4-FFF2-40B4-BE49-F238E27FC236}">
                <a16:creationId xmlns:a16="http://schemas.microsoft.com/office/drawing/2014/main" id="{550D2BD1-98F9-412D-905B-3A843EF4078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">
            <a:extLst>
              <a:ext uri="{FF2B5EF4-FFF2-40B4-BE49-F238E27FC236}">
                <a16:creationId xmlns:a16="http://schemas.microsoft.com/office/drawing/2014/main" id="{29B3A601-2489-412B-AE46-F0A579C77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677868"/>
            <a:ext cx="3409739" cy="5502264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FFFFFF"/>
                </a:solidFill>
                <a:latin typeface="Montserrat Light"/>
              </a:rPr>
              <a:t> VLOEISTOFKOELER</a:t>
            </a:r>
            <a:endParaRPr lang="en-US" sz="1600" dirty="0">
              <a:solidFill>
                <a:srgbClr val="FFFFFF"/>
              </a:solidFill>
              <a:latin typeface="Montserrat Light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6207853" y="12835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341117" y="354794"/>
            <a:ext cx="5587767" cy="4351338"/>
          </a:xfrm>
        </p:spPr>
        <p:txBody>
          <a:bodyPr>
            <a:normAutofit/>
          </a:bodyPr>
          <a:lstStyle/>
          <a:p>
            <a:pPr marL="0" lvl="0" indent="0" algn="ctr" rtl="0">
              <a:buNone/>
            </a:pPr>
            <a:r>
              <a:rPr lang="nl-BE" sz="2400" b="1" dirty="0">
                <a:solidFill>
                  <a:srgbClr val="0070C0"/>
                </a:solidFill>
                <a:latin typeface="Montserrat Light"/>
                <a:ea typeface="Gulim"/>
              </a:rPr>
              <a:t>VLOEISTOFKOELER</a:t>
            </a:r>
            <a:endParaRPr lang="nl-NL" sz="2400" b="1" dirty="0">
              <a:solidFill>
                <a:srgbClr val="0070C0"/>
              </a:solidFill>
              <a:latin typeface="Montserrat Light"/>
              <a:ea typeface="Gulim"/>
            </a:endParaRPr>
          </a:p>
          <a:p>
            <a:pPr lvl="0" rtl="0"/>
            <a:endParaRPr lang="nl-BE" sz="1800" dirty="0">
              <a:solidFill>
                <a:srgbClr val="0070C0"/>
              </a:solidFill>
              <a:latin typeface="Montserrat Light"/>
              <a:ea typeface="Gulim"/>
            </a:endParaRPr>
          </a:p>
          <a:p>
            <a:pPr lvl="0"/>
            <a:endParaRPr lang="nl-BE" sz="1800" dirty="0">
              <a:solidFill>
                <a:srgbClr val="0070C0"/>
              </a:solidFill>
              <a:latin typeface="Montserrat Light"/>
              <a:ea typeface="Gulim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5DEF6BE-E113-485F-8B86-621FEA9D43E6}"/>
              </a:ext>
            </a:extLst>
          </p:cNvPr>
          <p:cNvSpPr txBox="1"/>
          <p:nvPr/>
        </p:nvSpPr>
        <p:spPr>
          <a:xfrm>
            <a:off x="4804300" y="1631505"/>
            <a:ext cx="60225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b="1" dirty="0">
                <a:solidFill>
                  <a:srgbClr val="0070C0"/>
                </a:solidFill>
                <a:latin typeface="Montserrat Light"/>
                <a:ea typeface="Gulim"/>
              </a:rPr>
              <a:t>Toepassing: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Proces koeling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HVAC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….</a:t>
            </a:r>
          </a:p>
        </p:txBody>
      </p:sp>
      <p:pic>
        <p:nvPicPr>
          <p:cNvPr id="6148" name="Picture 4" descr="Afbeeldingsresultaat voor verdampingscondensor coil">
            <a:extLst>
              <a:ext uri="{FF2B5EF4-FFF2-40B4-BE49-F238E27FC236}">
                <a16:creationId xmlns:a16="http://schemas.microsoft.com/office/drawing/2014/main" id="{442418B4-D78D-495F-878A-DFAE58D8E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058" y="909430"/>
            <a:ext cx="3209317" cy="36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E93A8831-4D67-41F6-9B3D-EB3F2E18F537}"/>
              </a:ext>
            </a:extLst>
          </p:cNvPr>
          <p:cNvSpPr txBox="1"/>
          <p:nvPr/>
        </p:nvSpPr>
        <p:spPr>
          <a:xfrm>
            <a:off x="11288140" y="1571342"/>
            <a:ext cx="2098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/>
              <a:t>HOT LIQUID </a:t>
            </a:r>
          </a:p>
          <a:p>
            <a:r>
              <a:rPr lang="nl-BE" sz="1200" dirty="0"/>
              <a:t>IN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4D85889A-F060-4071-B9D3-96A63C831403}"/>
              </a:ext>
            </a:extLst>
          </p:cNvPr>
          <p:cNvSpPr txBox="1"/>
          <p:nvPr/>
        </p:nvSpPr>
        <p:spPr>
          <a:xfrm>
            <a:off x="11228485" y="2500972"/>
            <a:ext cx="2217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/>
              <a:t>COLD LIQUID </a:t>
            </a:r>
            <a:br>
              <a:rPr lang="nl-BE" sz="1200" dirty="0"/>
            </a:br>
            <a:r>
              <a:rPr lang="nl-BE" sz="1200" dirty="0"/>
              <a:t>OUT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6D57DD7-68CD-47A2-9550-E268811DF623}"/>
              </a:ext>
            </a:extLst>
          </p:cNvPr>
          <p:cNvSpPr txBox="1"/>
          <p:nvPr/>
        </p:nvSpPr>
        <p:spPr>
          <a:xfrm>
            <a:off x="4804299" y="4194236"/>
            <a:ext cx="60225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b="1" dirty="0">
                <a:solidFill>
                  <a:srgbClr val="0070C0"/>
                </a:solidFill>
                <a:latin typeface="Montserrat Light"/>
                <a:ea typeface="Gulim"/>
              </a:rPr>
              <a:t>Let op: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Type batterij/coil (inox/zink)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Type materiaal koeltoren (zink/inox/coating)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Liquid in de pijpenbundel ook behandelen! (let op voor </a:t>
            </a:r>
            <a:r>
              <a:rPr lang="nl-BE" sz="1600" dirty="0" err="1">
                <a:solidFill>
                  <a:srgbClr val="0070C0"/>
                </a:solidFill>
                <a:latin typeface="Montserrat Light"/>
                <a:ea typeface="Gulim"/>
              </a:rPr>
              <a:t>aanzuring</a:t>
            </a:r>
            <a:r>
              <a:rPr lang="nl-BE" sz="1600" dirty="0">
                <a:solidFill>
                  <a:srgbClr val="0070C0"/>
                </a:solidFill>
                <a:latin typeface="Montserrat Light"/>
                <a:ea typeface="Gulim"/>
              </a:rPr>
              <a:t>!)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0DA48A6-FA76-4954-AEC2-427D168296EB}"/>
              </a:ext>
            </a:extLst>
          </p:cNvPr>
          <p:cNvSpPr txBox="1"/>
          <p:nvPr/>
        </p:nvSpPr>
        <p:spPr>
          <a:xfrm>
            <a:off x="4804300" y="2828835"/>
            <a:ext cx="6596108" cy="907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l-NL" sz="1600" b="1" dirty="0">
                <a:solidFill>
                  <a:srgbClr val="0070C0"/>
                </a:solidFill>
                <a:latin typeface="Montserrat Light"/>
                <a:ea typeface="Gulim"/>
              </a:rPr>
              <a:t>Praktisch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1600" dirty="0">
                <a:solidFill>
                  <a:srgbClr val="0070C0"/>
                </a:solidFill>
                <a:latin typeface="Montserrat Light"/>
                <a:ea typeface="Gulim"/>
              </a:rPr>
              <a:t>Koelvloeistof = water (+glycol) </a:t>
            </a:r>
          </a:p>
          <a:p>
            <a:pPr lvl="1">
              <a:lnSpc>
                <a:spcPct val="150000"/>
              </a:lnSpc>
            </a:pPr>
            <a:r>
              <a:rPr lang="nl-NL" sz="1600" dirty="0">
                <a:solidFill>
                  <a:srgbClr val="0070C0"/>
                </a:solidFill>
                <a:latin typeface="Montserrat Light"/>
                <a:ea typeface="Gulim"/>
                <a:sym typeface="Wingdings" panose="05000000000000000000" pitchFamily="2" charset="2"/>
              </a:rPr>
              <a:t> Onder druk en O2-vrij!</a:t>
            </a:r>
            <a:endParaRPr lang="nl-NL" sz="1600" dirty="0">
              <a:solidFill>
                <a:srgbClr val="0070C0"/>
              </a:solidFill>
              <a:latin typeface="Montserrat Light"/>
              <a:ea typeface="Gulim"/>
            </a:endParaRPr>
          </a:p>
        </p:txBody>
      </p:sp>
    </p:spTree>
    <p:extLst>
      <p:ext uri="{BB962C8B-B14F-4D97-AF65-F5344CB8AC3E}">
        <p14:creationId xmlns:p14="http://schemas.microsoft.com/office/powerpoint/2010/main" val="4669535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6FF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468EEAB2344F48948FF50B790397D1" ma:contentTypeVersion="10" ma:contentTypeDescription="Een nieuw document maken." ma:contentTypeScope="" ma:versionID="73bb49cdd3b8516f166c6103d68e0202">
  <xsd:schema xmlns:xsd="http://www.w3.org/2001/XMLSchema" xmlns:xs="http://www.w3.org/2001/XMLSchema" xmlns:p="http://schemas.microsoft.com/office/2006/metadata/properties" xmlns:ns2="46657530-6c54-42a3-8df1-8c585f387cca" targetNamespace="http://schemas.microsoft.com/office/2006/metadata/properties" ma:root="true" ma:fieldsID="8e3b97e0864d72329fbd8bd0431f5b6e" ns2:_="">
    <xsd:import namespace="46657530-6c54-42a3-8df1-8c585f387c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657530-6c54-42a3-8df1-8c585f387c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128415D-4098-49AA-928F-EB5677CD1309}">
  <ds:schemaRefs>
    <ds:schemaRef ds:uri="http://purl.org/dc/dcmitype/"/>
    <ds:schemaRef ds:uri="http://schemas.microsoft.com/office/infopath/2007/PartnerControls"/>
    <ds:schemaRef ds:uri="46657530-6c54-42a3-8df1-8c585f387cca"/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A2A4AD8-DA69-4B84-813B-83CEC81FD0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6657530-6c54-42a3-8df1-8c585f387cc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87B2059-580B-4548-B090-0D3EC49FECC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3218</TotalTime>
  <Words>1279</Words>
  <Application>Microsoft Office PowerPoint</Application>
  <PresentationFormat>Breedbeeld</PresentationFormat>
  <Paragraphs>372</Paragraphs>
  <Slides>41</Slides>
  <Notes>41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41</vt:i4>
      </vt:variant>
    </vt:vector>
  </HeadingPairs>
  <TitlesOfParts>
    <vt:vector size="49" baseType="lpstr">
      <vt:lpstr>Gulim</vt:lpstr>
      <vt:lpstr>Arial</vt:lpstr>
      <vt:lpstr>Calibri</vt:lpstr>
      <vt:lpstr>Calibri Light</vt:lpstr>
      <vt:lpstr>Montserrat</vt:lpstr>
      <vt:lpstr>Montserrat Light</vt:lpstr>
      <vt:lpstr>Wingdings</vt:lpstr>
      <vt:lpstr>Office Theme</vt:lpstr>
      <vt:lpstr>LUBRON WATERTECHNOLOGIES</vt:lpstr>
      <vt:lpstr>INHOUD</vt:lpstr>
      <vt:lpstr>LUBRON ALGEMEEN</vt:lpstr>
      <vt:lpstr>CHEMIE</vt:lpstr>
      <vt:lpstr>APPARATUUR</vt:lpstr>
      <vt:lpstr>SERVICE</vt:lpstr>
      <vt:lpstr>KOELING</vt:lpstr>
      <vt:lpstr>OPEN KOELTOREN</vt:lpstr>
      <vt:lpstr> VLOEISTOFKOELER</vt:lpstr>
      <vt:lpstr> VERDAMPINGSCONDENSOR</vt:lpstr>
      <vt:lpstr>REDEN WATERBEHANDELING</vt:lpstr>
      <vt:lpstr>REDEN WATERBEHANDELING</vt:lpstr>
      <vt:lpstr>KALKAFZETTING</vt:lpstr>
      <vt:lpstr>CORROSIE</vt:lpstr>
      <vt:lpstr>MICROBIOLOGIE</vt:lpstr>
      <vt:lpstr>WATERBEHANDELING</vt:lpstr>
      <vt:lpstr>BELANG VISUELE CONTROLE</vt:lpstr>
      <vt:lpstr>WATERBEHANDELING</vt:lpstr>
      <vt:lpstr>VOORBEHANDELING</vt:lpstr>
      <vt:lpstr>VOORBEHANDELING</vt:lpstr>
      <vt:lpstr>VOORBEHANDELING</vt:lpstr>
      <vt:lpstr>PASSIVATIE</vt:lpstr>
      <vt:lpstr>PASSIVATIE</vt:lpstr>
      <vt:lpstr>EVOLUTIE COIL</vt:lpstr>
      <vt:lpstr>LUBRON PRODUCT</vt:lpstr>
      <vt:lpstr>OPVOLGING</vt:lpstr>
      <vt:lpstr>CONCLUSIE</vt:lpstr>
      <vt:lpstr> ADIABATISCHE KOELING</vt:lpstr>
      <vt:lpstr>ADIABATISCHE KOELING</vt:lpstr>
      <vt:lpstr>ADIABATISCHE KOELING</vt:lpstr>
      <vt:lpstr>ADIABATISCHE KOELING</vt:lpstr>
      <vt:lpstr> LUCHTGEKOELD</vt:lpstr>
      <vt:lpstr>LEGIONELLA BEHEER</vt:lpstr>
      <vt:lpstr>ATTENTIE</vt:lpstr>
      <vt:lpstr>WATERBESPARING</vt:lpstr>
      <vt:lpstr>WATERBESPARING</vt:lpstr>
      <vt:lpstr>WATERBESPARING</vt:lpstr>
      <vt:lpstr>CASE 1</vt:lpstr>
      <vt:lpstr>CASE 2</vt:lpstr>
      <vt:lpstr>VRAGEN?</vt:lpstr>
      <vt:lpstr>LUBRON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LUBRON WATERTECHNOLOGIES</dc:title>
  <dc:creator>Christophe Vandenkerchove</dc:creator>
  <cp:lastModifiedBy>Jozef De Borger</cp:lastModifiedBy>
  <cp:revision>7</cp:revision>
  <cp:lastPrinted>2020-10-05T13:39:23Z</cp:lastPrinted>
  <dcterms:created xsi:type="dcterms:W3CDTF">2020-09-22T08:05:45Z</dcterms:created>
  <dcterms:modified xsi:type="dcterms:W3CDTF">2020-10-08T17:30:08Z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0x01010000468EEAB2344F48948FF50B790397D1</vt:lpwstr>
  </property>
</Properties>
</file>