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9" r:id="rId2"/>
    <p:sldId id="256" r:id="rId3"/>
    <p:sldId id="374" r:id="rId4"/>
    <p:sldId id="389" r:id="rId5"/>
    <p:sldId id="390" r:id="rId6"/>
    <p:sldId id="391" r:id="rId7"/>
    <p:sldId id="392" r:id="rId8"/>
    <p:sldId id="398" r:id="rId9"/>
    <p:sldId id="399" r:id="rId10"/>
    <p:sldId id="393" r:id="rId11"/>
    <p:sldId id="394" r:id="rId12"/>
    <p:sldId id="375" r:id="rId13"/>
    <p:sldId id="395" r:id="rId14"/>
    <p:sldId id="376" r:id="rId15"/>
    <p:sldId id="377" r:id="rId16"/>
    <p:sldId id="396" r:id="rId17"/>
    <p:sldId id="378" r:id="rId18"/>
    <p:sldId id="379" r:id="rId19"/>
    <p:sldId id="397" r:id="rId20"/>
    <p:sldId id="266" r:id="rId21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94" autoAdjust="0"/>
  </p:normalViewPr>
  <p:slideViewPr>
    <p:cSldViewPr snapToGrid="0" showGuides="1">
      <p:cViewPr varScale="1">
        <p:scale>
          <a:sx n="83" d="100"/>
          <a:sy n="83" d="100"/>
        </p:scale>
        <p:origin x="336" y="10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21/11/2017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21/11/2017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21/11/2017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21/11/2017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raxsarc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piraxsarco.com/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Stoomkwaliteit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10360932" y="2966699"/>
            <a:ext cx="4294414" cy="996043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6" name="Picture 6" descr="fig 3.8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"/>
          <a:stretch/>
        </p:blipFill>
        <p:spPr bwMode="auto">
          <a:xfrm>
            <a:off x="-123319" y="1287976"/>
            <a:ext cx="12310532" cy="4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g 2.4.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-7132" r="17412" b="7438"/>
          <a:stretch/>
        </p:blipFill>
        <p:spPr bwMode="auto">
          <a:xfrm>
            <a:off x="10867118" y="1844486"/>
            <a:ext cx="7236000" cy="6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Waterslag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7170" name="Picture 2" descr="fig 2.4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8"/>
          <a:stretch/>
        </p:blipFill>
        <p:spPr bwMode="auto">
          <a:xfrm>
            <a:off x="1325871" y="3978072"/>
            <a:ext cx="15209529" cy="52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64189" y="1194364"/>
            <a:ext cx="8572500" cy="2502395"/>
            <a:chOff x="3764189" y="1194364"/>
            <a:chExt cx="8572500" cy="2502395"/>
          </a:xfrm>
        </p:grpSpPr>
        <p:pic>
          <p:nvPicPr>
            <p:cNvPr id="8" name="Picture 4" descr="http://www.spiraxsarco.com/Resources/Assets/Fig_2_4_4_UPDATE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189" y="1194364"/>
              <a:ext cx="857250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486400" y="2912987"/>
              <a:ext cx="4261757" cy="78377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579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Afvoer</a:t>
            </a:r>
            <a:r>
              <a:rPr lang="en-GB" dirty="0" smtClean="0"/>
              <a:t> van water in het </a:t>
            </a:r>
            <a:r>
              <a:rPr lang="en-GB" dirty="0" err="1" smtClean="0"/>
              <a:t>netwerk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5" name="Picture 4" descr="Fig. 10.3.1  Typical steam main instal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9" y="2506889"/>
            <a:ext cx="15973679" cy="526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9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Correcte</a:t>
            </a:r>
            <a:r>
              <a:rPr lang="en-GB" dirty="0" smtClean="0"/>
              <a:t> </a:t>
            </a:r>
            <a:r>
              <a:rPr lang="en-GB" dirty="0" err="1" smtClean="0"/>
              <a:t>implementaties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9218" name="Picture 2" descr="fig 10.3.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r="5540"/>
          <a:stretch/>
        </p:blipFill>
        <p:spPr bwMode="auto">
          <a:xfrm>
            <a:off x="1425728" y="1194364"/>
            <a:ext cx="13616330" cy="32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19460" y="5489822"/>
            <a:ext cx="8572500" cy="2453597"/>
            <a:chOff x="240887" y="5798963"/>
            <a:chExt cx="8572500" cy="2453597"/>
          </a:xfrm>
        </p:grpSpPr>
        <p:pic>
          <p:nvPicPr>
            <p:cNvPr id="9220" name="Picture 4" descr="fig 10.3.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87" y="5798963"/>
              <a:ext cx="8572500" cy="220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0887" y="7468788"/>
              <a:ext cx="4261757" cy="78377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18421" y="4893600"/>
            <a:ext cx="9833841" cy="3023291"/>
            <a:chOff x="8813387" y="5518418"/>
            <a:chExt cx="8572500" cy="2220358"/>
          </a:xfrm>
        </p:grpSpPr>
        <p:pic>
          <p:nvPicPr>
            <p:cNvPr id="9222" name="Picture 6" descr="fig 10.3.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3387" y="5518418"/>
              <a:ext cx="8572500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408325" y="6955004"/>
              <a:ext cx="3394676" cy="78377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533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Condenspot</a:t>
            </a:r>
            <a:r>
              <a:rPr lang="en-GB" dirty="0" smtClean="0"/>
              <a:t> </a:t>
            </a:r>
            <a:r>
              <a:rPr lang="en-GB" dirty="0" err="1" smtClean="0"/>
              <a:t>plaatsing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pic>
        <p:nvPicPr>
          <p:cNvPr id="5" name="Picture 4" descr="Fig. 10.3.3  Trap pocket properly 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83" y="2251638"/>
            <a:ext cx="14058579" cy="45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9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Eindgebruiker</a:t>
            </a:r>
            <a:r>
              <a:rPr lang="en-GB" dirty="0" smtClean="0"/>
              <a:t> layout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pic>
        <p:nvPicPr>
          <p:cNvPr id="5" name="Picture 4" descr="Fig. 10.3.10  Diagram of a drop leg supplying a unit h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79" y="1428976"/>
            <a:ext cx="12146962" cy="595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Uitzetting</a:t>
            </a:r>
            <a:r>
              <a:rPr lang="en-GB" dirty="0" smtClean="0"/>
              <a:t> van </a:t>
            </a:r>
            <a:r>
              <a:rPr lang="en-GB" dirty="0" err="1" smtClean="0"/>
              <a:t>leidingen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  <p:pic>
        <p:nvPicPr>
          <p:cNvPr id="10242" name="Picture 2" descr="fig 10.4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r="10987"/>
          <a:stretch/>
        </p:blipFill>
        <p:spPr bwMode="auto">
          <a:xfrm>
            <a:off x="7053643" y="6107058"/>
            <a:ext cx="9792000" cy="31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 10.4.1 and table 10.4.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7"/>
          <a:stretch/>
        </p:blipFill>
        <p:spPr bwMode="auto">
          <a:xfrm>
            <a:off x="-1167040" y="952074"/>
            <a:ext cx="13315497" cy="52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3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ConstructiE</a:t>
            </a:r>
            <a:r>
              <a:rPr lang="en-GB" dirty="0" smtClean="0"/>
              <a:t> – </a:t>
            </a:r>
            <a:r>
              <a:rPr lang="en-GB" dirty="0" err="1" smtClean="0"/>
              <a:t>expansiE</a:t>
            </a:r>
            <a:r>
              <a:rPr lang="en-GB" dirty="0" smtClean="0"/>
              <a:t> </a:t>
            </a:r>
            <a:r>
              <a:rPr lang="en-GB" dirty="0" err="1" smtClean="0"/>
              <a:t>oplossingen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3" y="2864942"/>
            <a:ext cx="2548339" cy="32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73" y="1660461"/>
            <a:ext cx="4881486" cy="26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. 10.4.8  Horseshoe or lyre l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56" y="4781390"/>
            <a:ext cx="4400133" cy="310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Michel_prive\Mauritius2011\DigitaalToestel\DCIM\108SSCAM\S8301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767" y="1194364"/>
            <a:ext cx="4912633" cy="655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45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pic>
        <p:nvPicPr>
          <p:cNvPr id="5" name="Picture 4" descr="Fig. 10.4.13 (a)  Axial movement of bel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66" y="1805513"/>
            <a:ext cx="13631560" cy="4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4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Warmteverlies</a:t>
            </a:r>
            <a:r>
              <a:rPr lang="en-GB" dirty="0" smtClean="0"/>
              <a:t> in </a:t>
            </a:r>
            <a:r>
              <a:rPr lang="en-GB" dirty="0" err="1" smtClean="0"/>
              <a:t>leidingen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  <p:pic>
        <p:nvPicPr>
          <p:cNvPr id="11266" name="Picture 2" descr="table 10.5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b="-4319"/>
          <a:stretch/>
        </p:blipFill>
        <p:spPr bwMode="auto">
          <a:xfrm>
            <a:off x="1821088" y="1440000"/>
            <a:ext cx="11319653" cy="75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Inleiding tot stoomnetten</a:t>
            </a:r>
            <a:endParaRPr lang="nl-NL" dirty="0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Michel De Paepe</a:t>
            </a:r>
            <a:endParaRPr lang="nl-NL" dirty="0"/>
          </a:p>
        </p:txBody>
      </p:sp>
      <p:sp>
        <p:nvSpPr>
          <p:cNvPr id="21" name="Tijdelijke aanduiding voor afbeelding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Tijdelijke aanduiding voor afbeelding 2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Tijdelijke aanduiding voor afbeelding 2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department of FLOW heat and combustion mechanics</a:t>
            </a:r>
          </a:p>
          <a:p>
            <a:pPr lvl="1"/>
            <a:r>
              <a:rPr lang="en-GB" dirty="0" smtClean="0"/>
              <a:t>Applied thermodynamics &amp; heat transfer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7357" y="8553801"/>
            <a:ext cx="9942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smtClean="0">
                <a:hlinkClick r:id="rId2"/>
              </a:rPr>
              <a:t>Met  dank aan de info op : http</a:t>
            </a:r>
            <a:r>
              <a:rPr lang="en-GB" sz="2500" dirty="0">
                <a:hlinkClick r:id="rId2"/>
              </a:rPr>
              <a:t>://</a:t>
            </a:r>
            <a:r>
              <a:rPr lang="en-GB" sz="2500" dirty="0" smtClean="0">
                <a:hlinkClick r:id="rId2"/>
              </a:rPr>
              <a:t>www.spiraxsarco.com</a:t>
            </a:r>
            <a:r>
              <a:rPr lang="en-GB" sz="25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 smtClean="0"/>
              <a:t>Michel De </a:t>
            </a:r>
            <a:r>
              <a:rPr lang="en-GB" sz="3500" dirty="0" err="1" smtClean="0"/>
              <a:t>Paepe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Professor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cap="all" dirty="0" smtClean="0"/>
              <a:t>DEPARTMENT OF FLOW, HEAT AND </a:t>
            </a:r>
            <a:br>
              <a:rPr lang="en-GB" cap="all" dirty="0" smtClean="0"/>
            </a:br>
            <a:r>
              <a:rPr lang="en-GB" cap="all" dirty="0" smtClean="0"/>
              <a:t>COMBUSTION MECHANICS 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	</a:t>
            </a:r>
            <a:r>
              <a:rPr lang="en-GB" dirty="0" smtClean="0"/>
              <a:t>michel.depaepe@ugent.be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	+32 </a:t>
            </a:r>
            <a:r>
              <a:rPr lang="en-GB" dirty="0" smtClean="0"/>
              <a:t>9 264 32 94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www.ugent.be</a:t>
            </a:r>
            <a:br>
              <a:rPr lang="en-GB" dirty="0" smtClean="0"/>
            </a:br>
            <a:r>
              <a:rPr lang="en-GB" dirty="0" smtClean="0"/>
              <a:t>www.floheacom.ugent.be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 smtClean="0"/>
              <a:t>@</a:t>
            </a:r>
            <a:r>
              <a:rPr lang="nl-NL" dirty="0" err="1" smtClean="0"/>
              <a:t>MichelDePaepe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Michel De Paepe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1605" y="8358394"/>
            <a:ext cx="6049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smtClean="0">
                <a:hlinkClick r:id="rId5"/>
              </a:rPr>
              <a:t>More info on http</a:t>
            </a:r>
            <a:r>
              <a:rPr lang="en-GB" sz="2500" dirty="0">
                <a:hlinkClick r:id="rId5"/>
              </a:rPr>
              <a:t>://</a:t>
            </a:r>
            <a:r>
              <a:rPr lang="en-GB" sz="2500" dirty="0" smtClean="0">
                <a:hlinkClick r:id="rId5"/>
              </a:rPr>
              <a:t>www.spiraxsarco.com</a:t>
            </a:r>
            <a:r>
              <a:rPr lang="en-GB" sz="25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Stoom</a:t>
            </a:r>
            <a:r>
              <a:rPr lang="en-GB" dirty="0" smtClean="0"/>
              <a:t> network : </a:t>
            </a:r>
            <a:r>
              <a:rPr lang="en-GB" dirty="0" err="1" smtClean="0"/>
              <a:t>opbouw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5" name="Picture 4" descr="Fig. 10.1.1  A typical basic steam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73" y="1194364"/>
            <a:ext cx="14159327" cy="827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7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Proces</a:t>
            </a:r>
            <a:r>
              <a:rPr lang="en-GB" dirty="0" smtClean="0"/>
              <a:t> </a:t>
            </a:r>
            <a:r>
              <a:rPr lang="en-GB" dirty="0" err="1" smtClean="0"/>
              <a:t>stoom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1423" y="999718"/>
            <a:ext cx="9781540" cy="8737944"/>
          </a:xfrm>
          <a:prstGeom prst="rect">
            <a:avLst/>
          </a:prstGeom>
          <a:noFill/>
          <a:ln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Stoom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warmtetransport</a:t>
            </a:r>
            <a:r>
              <a:rPr lang="en-GB" dirty="0" smtClean="0"/>
              <a:t> medium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25" y="1243349"/>
            <a:ext cx="15699575" cy="66960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Hoge</a:t>
            </a:r>
            <a:r>
              <a:rPr lang="en-GB" dirty="0" smtClean="0"/>
              <a:t> </a:t>
            </a:r>
            <a:r>
              <a:rPr lang="en-GB" dirty="0" err="1" smtClean="0"/>
              <a:t>thermische</a:t>
            </a:r>
            <a:r>
              <a:rPr lang="en-GB" dirty="0" smtClean="0"/>
              <a:t> </a:t>
            </a:r>
            <a:r>
              <a:rPr lang="en-GB" dirty="0" err="1" smtClean="0"/>
              <a:t>capaciteit</a:t>
            </a:r>
            <a:r>
              <a:rPr lang="en-GB" dirty="0" smtClean="0"/>
              <a:t> (2100 kJ/kg)</a:t>
            </a:r>
          </a:p>
          <a:p>
            <a:r>
              <a:rPr lang="en-GB" dirty="0" err="1" smtClean="0"/>
              <a:t>Lage</a:t>
            </a:r>
            <a:r>
              <a:rPr lang="en-GB" dirty="0" smtClean="0"/>
              <a:t> </a:t>
            </a:r>
            <a:r>
              <a:rPr lang="en-GB" dirty="0" err="1" smtClean="0"/>
              <a:t>kost</a:t>
            </a:r>
            <a:r>
              <a:rPr lang="en-GB" dirty="0" smtClean="0"/>
              <a:t> (</a:t>
            </a:r>
            <a:r>
              <a:rPr lang="en-GB" dirty="0" err="1" smtClean="0"/>
              <a:t>behandeling</a:t>
            </a:r>
            <a:r>
              <a:rPr lang="en-GB" dirty="0" smtClean="0"/>
              <a:t> water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nodig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Hogere</a:t>
            </a:r>
            <a:r>
              <a:rPr lang="en-GB" dirty="0" smtClean="0"/>
              <a:t> </a:t>
            </a:r>
            <a:r>
              <a:rPr lang="en-GB" dirty="0" err="1" smtClean="0"/>
              <a:t>druk</a:t>
            </a:r>
            <a:r>
              <a:rPr lang="en-GB" dirty="0"/>
              <a:t> </a:t>
            </a:r>
            <a:r>
              <a:rPr lang="en-GB" dirty="0" err="1" smtClean="0"/>
              <a:t>ivg</a:t>
            </a:r>
            <a:r>
              <a:rPr lang="en-GB" dirty="0" smtClean="0"/>
              <a:t> </a:t>
            </a:r>
            <a:r>
              <a:rPr lang="en-GB" dirty="0" err="1" smtClean="0"/>
              <a:t>thermische</a:t>
            </a:r>
            <a:r>
              <a:rPr lang="en-GB" dirty="0" smtClean="0"/>
              <a:t> </a:t>
            </a:r>
            <a:r>
              <a:rPr lang="en-GB" dirty="0" err="1" smtClean="0"/>
              <a:t>olie</a:t>
            </a:r>
            <a:endParaRPr lang="en-GB" dirty="0" smtClean="0"/>
          </a:p>
          <a:p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pompen</a:t>
            </a:r>
            <a:r>
              <a:rPr lang="en-GB" dirty="0" smtClean="0"/>
              <a:t> </a:t>
            </a:r>
            <a:r>
              <a:rPr lang="en-GB" dirty="0" err="1" smtClean="0"/>
              <a:t>nodig</a:t>
            </a:r>
            <a:endParaRPr lang="en-GB" dirty="0" smtClean="0"/>
          </a:p>
          <a:p>
            <a:r>
              <a:rPr lang="en-GB" dirty="0" err="1" smtClean="0"/>
              <a:t>Relatief</a:t>
            </a:r>
            <a:r>
              <a:rPr lang="en-GB" dirty="0" smtClean="0"/>
              <a:t> </a:t>
            </a:r>
            <a:r>
              <a:rPr lang="en-GB" dirty="0" err="1" smtClean="0"/>
              <a:t>eenvoudige</a:t>
            </a:r>
            <a:r>
              <a:rPr lang="en-GB" dirty="0" smtClean="0"/>
              <a:t> </a:t>
            </a:r>
            <a:r>
              <a:rPr lang="en-GB" dirty="0" err="1" smtClean="0"/>
              <a:t>regeling</a:t>
            </a:r>
            <a:endParaRPr lang="en-GB" dirty="0" smtClean="0"/>
          </a:p>
          <a:p>
            <a:r>
              <a:rPr lang="en-GB" dirty="0" err="1" smtClean="0"/>
              <a:t>Temperatuurcontrole</a:t>
            </a:r>
            <a:r>
              <a:rPr lang="en-GB" dirty="0" smtClean="0"/>
              <a:t> via </a:t>
            </a:r>
            <a:r>
              <a:rPr lang="en-GB" dirty="0" err="1" smtClean="0"/>
              <a:t>druk</a:t>
            </a:r>
            <a:endParaRPr lang="en-GB" dirty="0" smtClean="0"/>
          </a:p>
          <a:p>
            <a:r>
              <a:rPr lang="en-GB" dirty="0" err="1" smtClean="0"/>
              <a:t>Condensaat</a:t>
            </a:r>
            <a:r>
              <a:rPr lang="en-GB" dirty="0" smtClean="0"/>
              <a:t> </a:t>
            </a:r>
            <a:r>
              <a:rPr lang="en-GB" dirty="0" err="1" smtClean="0"/>
              <a:t>terugvoer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condensonspotten</a:t>
            </a:r>
            <a:endParaRPr lang="en-GB" dirty="0" smtClean="0"/>
          </a:p>
          <a:p>
            <a:r>
              <a:rPr lang="en-GB" dirty="0" err="1" smtClean="0"/>
              <a:t>Brandveilig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steriel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566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Stoomproductie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4098" name="Picture 2" descr="fig 1.3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-8801" r="18721" b="8801"/>
          <a:stretch/>
        </p:blipFill>
        <p:spPr bwMode="auto">
          <a:xfrm>
            <a:off x="9274139" y="2292707"/>
            <a:ext cx="6482093" cy="4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59" y="1761218"/>
            <a:ext cx="7014312" cy="526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2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Spuisysteem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1" y="1803212"/>
            <a:ext cx="13957663" cy="64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Condensaat</a:t>
            </a:r>
            <a:r>
              <a:rPr lang="en-GB" dirty="0" smtClean="0"/>
              <a:t> </a:t>
            </a:r>
            <a:r>
              <a:rPr lang="en-GB" dirty="0" err="1" smtClean="0"/>
              <a:t>terugvoer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Energieinhoud</a:t>
            </a:r>
            <a:r>
              <a:rPr lang="en-GB" dirty="0" smtClean="0"/>
              <a:t> van </a:t>
            </a:r>
            <a:r>
              <a:rPr lang="en-GB" dirty="0" err="1" smtClean="0"/>
              <a:t>consensaat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12290" name="Picture 2" descr="fig 14.1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452"/>
          <a:stretch/>
        </p:blipFill>
        <p:spPr bwMode="auto">
          <a:xfrm>
            <a:off x="-3077483" y="2381022"/>
            <a:ext cx="18088512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9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Condensaat</a:t>
            </a:r>
            <a:r>
              <a:rPr lang="en-GB" dirty="0" smtClean="0"/>
              <a:t> </a:t>
            </a:r>
            <a:r>
              <a:rPr lang="en-GB" dirty="0" err="1" smtClean="0"/>
              <a:t>terugvoer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5" name="Picture 4" descr="fig 14.1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"/>
          <a:stretch/>
        </p:blipFill>
        <p:spPr bwMode="auto">
          <a:xfrm>
            <a:off x="1710326" y="1039118"/>
            <a:ext cx="15282274" cy="73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ig 14.2.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6769" b="32819"/>
          <a:stretch/>
        </p:blipFill>
        <p:spPr bwMode="auto">
          <a:xfrm>
            <a:off x="7595350" y="5766821"/>
            <a:ext cx="8940050" cy="3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5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EA_1_0_13.potx" id="{3422B44F-9C4A-4B5C-86EE-8C047584F1CF}" vid="{C5508D21-9C79-4514-B72F-1DB3438D5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Powerpoint_UGent_EN_EA</Template>
  <TotalTime>1751</TotalTime>
  <Words>137</Words>
  <Application>Microsoft Office PowerPoint</Application>
  <PresentationFormat>Custom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Inleiding tot stoomnetten</vt:lpstr>
      <vt:lpstr>Stoom network : opbouw</vt:lpstr>
      <vt:lpstr>Proces stoom</vt:lpstr>
      <vt:lpstr>Stoom als warmtetransport medium</vt:lpstr>
      <vt:lpstr>Stoomproductie</vt:lpstr>
      <vt:lpstr>Spuisysteem</vt:lpstr>
      <vt:lpstr>Condensaat terugvoer</vt:lpstr>
      <vt:lpstr>Condensaat terugvoer</vt:lpstr>
      <vt:lpstr>Stoomkwaliteit</vt:lpstr>
      <vt:lpstr>Waterslag</vt:lpstr>
      <vt:lpstr>Afvoer van water in het netwerk</vt:lpstr>
      <vt:lpstr>Correcte implementaties</vt:lpstr>
      <vt:lpstr>Condenspot plaatsing </vt:lpstr>
      <vt:lpstr>Eindgebruiker layout </vt:lpstr>
      <vt:lpstr>Uitzetting van leidingen</vt:lpstr>
      <vt:lpstr>ConstructiE – expansiE oplossingen</vt:lpstr>
      <vt:lpstr>Balgen</vt:lpstr>
      <vt:lpstr>Warmteverlies in leidingen</vt:lpstr>
      <vt:lpstr>Michel De Paepe Professor  DEPARTMENT OF FLOW, HEAT AND  COMBUSTION MECHANICS   E michel.depaepe@ugent.be T +32 9 264 32 94   www.ugent.be www.floheacom.ugent.be 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De Paepe</dc:creator>
  <cp:lastModifiedBy>Michel De Paepe</cp:lastModifiedBy>
  <cp:revision>253</cp:revision>
  <dcterms:created xsi:type="dcterms:W3CDTF">2016-11-02T20:19:08Z</dcterms:created>
  <dcterms:modified xsi:type="dcterms:W3CDTF">2017-11-21T16:31:26Z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