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7"/>
  </p:notesMasterIdLst>
  <p:sldIdLst>
    <p:sldId id="256" r:id="rId2"/>
    <p:sldId id="328" r:id="rId3"/>
    <p:sldId id="329" r:id="rId4"/>
    <p:sldId id="302" r:id="rId5"/>
    <p:sldId id="303" r:id="rId6"/>
    <p:sldId id="260" r:id="rId7"/>
    <p:sldId id="257" r:id="rId8"/>
    <p:sldId id="258" r:id="rId9"/>
    <p:sldId id="305" r:id="rId10"/>
    <p:sldId id="306" r:id="rId11"/>
    <p:sldId id="307" r:id="rId12"/>
    <p:sldId id="308" r:id="rId13"/>
    <p:sldId id="304" r:id="rId14"/>
    <p:sldId id="259" r:id="rId15"/>
    <p:sldId id="301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69" r:id="rId25"/>
    <p:sldId id="270" r:id="rId26"/>
    <p:sldId id="271" r:id="rId27"/>
    <p:sldId id="272" r:id="rId28"/>
    <p:sldId id="273" r:id="rId29"/>
    <p:sldId id="282" r:id="rId30"/>
    <p:sldId id="274" r:id="rId31"/>
    <p:sldId id="275" r:id="rId32"/>
    <p:sldId id="311" r:id="rId33"/>
    <p:sldId id="312" r:id="rId34"/>
    <p:sldId id="278" r:id="rId35"/>
    <p:sldId id="279" r:id="rId36"/>
    <p:sldId id="280" r:id="rId37"/>
    <p:sldId id="281" r:id="rId38"/>
    <p:sldId id="283" r:id="rId39"/>
    <p:sldId id="284" r:id="rId40"/>
    <p:sldId id="285" r:id="rId41"/>
    <p:sldId id="286" r:id="rId42"/>
    <p:sldId id="287" r:id="rId43"/>
    <p:sldId id="288" r:id="rId44"/>
    <p:sldId id="289" r:id="rId45"/>
    <p:sldId id="314" r:id="rId46"/>
    <p:sldId id="315" r:id="rId47"/>
    <p:sldId id="290" r:id="rId48"/>
    <p:sldId id="326" r:id="rId49"/>
    <p:sldId id="316" r:id="rId50"/>
    <p:sldId id="321" r:id="rId51"/>
    <p:sldId id="322" r:id="rId52"/>
    <p:sldId id="323" r:id="rId53"/>
    <p:sldId id="324" r:id="rId54"/>
    <p:sldId id="327" r:id="rId55"/>
    <p:sldId id="325" r:id="rId5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E4E9"/>
    <a:srgbClr val="FFFFFF"/>
    <a:srgbClr val="5E6974"/>
    <a:srgbClr val="E5F7EF"/>
    <a:srgbClr val="FFF2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A6A08E-BBD4-415D-9D48-EA7BA75355CB}" v="42" dt="2026-10-01T09:18:48.7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ijl, lich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64"/>
    <p:restoredTop sz="84421"/>
  </p:normalViewPr>
  <p:slideViewPr>
    <p:cSldViewPr snapToGrid="0" snapToObjects="1">
      <p:cViewPr varScale="1">
        <p:scale>
          <a:sx n="103" d="100"/>
          <a:sy n="103" d="100"/>
        </p:scale>
        <p:origin x="108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jn Poortmans" userId="28554379-ca78-403b-9e88-b8f5cf4e8136" providerId="ADAL" clId="{48D42E51-887A-4068-9ED2-E9AE2982268D}"/>
    <pc:docChg chg="undo custSel addSld modSld sldOrd">
      <pc:chgData name="Stijn Poortmans" userId="28554379-ca78-403b-9e88-b8f5cf4e8136" providerId="ADAL" clId="{48D42E51-887A-4068-9ED2-E9AE2982268D}" dt="2026-10-01T09:18:48.744" v="505" actId="20577"/>
      <pc:docMkLst>
        <pc:docMk/>
      </pc:docMkLst>
      <pc:sldChg chg="modSp mod">
        <pc:chgData name="Stijn Poortmans" userId="28554379-ca78-403b-9e88-b8f5cf4e8136" providerId="ADAL" clId="{48D42E51-887A-4068-9ED2-E9AE2982268D}" dt="2026-10-01T09:00:29.184" v="3" actId="6549"/>
        <pc:sldMkLst>
          <pc:docMk/>
          <pc:sldMk cId="0" sldId="256"/>
        </pc:sldMkLst>
        <pc:spChg chg="mod">
          <ac:chgData name="Stijn Poortmans" userId="28554379-ca78-403b-9e88-b8f5cf4e8136" providerId="ADAL" clId="{48D42E51-887A-4068-9ED2-E9AE2982268D}" dt="2026-10-01T09:00:29.184" v="3" actId="6549"/>
          <ac:spMkLst>
            <pc:docMk/>
            <pc:sldMk cId="0" sldId="256"/>
            <ac:spMk id="4" creationId="{00000000-0000-0000-0000-000000000000}"/>
          </ac:spMkLst>
        </pc:spChg>
      </pc:sldChg>
      <pc:sldChg chg="modNotesTx">
        <pc:chgData name="Stijn Poortmans" userId="28554379-ca78-403b-9e88-b8f5cf4e8136" providerId="ADAL" clId="{48D42E51-887A-4068-9ED2-E9AE2982268D}" dt="2026-10-01T09:06:38.056" v="451" actId="20577"/>
        <pc:sldMkLst>
          <pc:docMk/>
          <pc:sldMk cId="0" sldId="259"/>
        </pc:sldMkLst>
      </pc:sldChg>
      <pc:sldChg chg="addSp delSp modSp mod">
        <pc:chgData name="Stijn Poortmans" userId="28554379-ca78-403b-9e88-b8f5cf4e8136" providerId="ADAL" clId="{48D42E51-887A-4068-9ED2-E9AE2982268D}" dt="2026-10-01T09:07:22.775" v="457" actId="478"/>
        <pc:sldMkLst>
          <pc:docMk/>
          <pc:sldMk cId="0" sldId="262"/>
        </pc:sldMkLst>
        <pc:spChg chg="add del mod">
          <ac:chgData name="Stijn Poortmans" userId="28554379-ca78-403b-9e88-b8f5cf4e8136" providerId="ADAL" clId="{48D42E51-887A-4068-9ED2-E9AE2982268D}" dt="2026-10-01T09:07:22.775" v="457" actId="478"/>
          <ac:spMkLst>
            <pc:docMk/>
            <pc:sldMk cId="0" sldId="262"/>
            <ac:spMk id="29" creationId="{F33F34C1-907B-F184-1E53-B86B61E3AF3F}"/>
          </ac:spMkLst>
        </pc:spChg>
      </pc:sldChg>
      <pc:sldChg chg="modNotesTx">
        <pc:chgData name="Stijn Poortmans" userId="28554379-ca78-403b-9e88-b8f5cf4e8136" providerId="ADAL" clId="{48D42E51-887A-4068-9ED2-E9AE2982268D}" dt="2026-10-01T09:08:34.128" v="464" actId="20577"/>
        <pc:sldMkLst>
          <pc:docMk/>
          <pc:sldMk cId="0" sldId="267"/>
        </pc:sldMkLst>
      </pc:sldChg>
      <pc:sldChg chg="modSp">
        <pc:chgData name="Stijn Poortmans" userId="28554379-ca78-403b-9e88-b8f5cf4e8136" providerId="ADAL" clId="{48D42E51-887A-4068-9ED2-E9AE2982268D}" dt="2026-10-01T09:18:48.744" v="505" actId="20577"/>
        <pc:sldMkLst>
          <pc:docMk/>
          <pc:sldMk cId="0" sldId="271"/>
        </pc:sldMkLst>
        <pc:spChg chg="mod">
          <ac:chgData name="Stijn Poortmans" userId="28554379-ca78-403b-9e88-b8f5cf4e8136" providerId="ADAL" clId="{48D42E51-887A-4068-9ED2-E9AE2982268D}" dt="2026-10-01T09:18:48.744" v="505" actId="20577"/>
          <ac:spMkLst>
            <pc:docMk/>
            <pc:sldMk cId="0" sldId="271"/>
            <ac:spMk id="19" creationId="{00000000-0000-0000-0000-000000000000}"/>
          </ac:spMkLst>
        </pc:spChg>
      </pc:sldChg>
      <pc:sldChg chg="delSp modSp mod">
        <pc:chgData name="Stijn Poortmans" userId="28554379-ca78-403b-9e88-b8f5cf4e8136" providerId="ADAL" clId="{48D42E51-887A-4068-9ED2-E9AE2982268D}" dt="2026-10-01T09:05:20.019" v="442" actId="208"/>
        <pc:sldMkLst>
          <pc:docMk/>
          <pc:sldMk cId="4128557837" sldId="328"/>
        </pc:sldMkLst>
        <pc:spChg chg="mod">
          <ac:chgData name="Stijn Poortmans" userId="28554379-ca78-403b-9e88-b8f5cf4e8136" providerId="ADAL" clId="{48D42E51-887A-4068-9ED2-E9AE2982268D}" dt="2026-10-01T09:00:40.832" v="13" actId="14100"/>
          <ac:spMkLst>
            <pc:docMk/>
            <pc:sldMk cId="4128557837" sldId="328"/>
            <ac:spMk id="2" creationId="{7890DDDC-BE24-70A9-FB0E-4DD8301A5D8C}"/>
          </ac:spMkLst>
        </pc:spChg>
        <pc:spChg chg="del mod">
          <ac:chgData name="Stijn Poortmans" userId="28554379-ca78-403b-9e88-b8f5cf4e8136" providerId="ADAL" clId="{48D42E51-887A-4068-9ED2-E9AE2982268D}" dt="2026-10-01T09:00:45.297" v="15" actId="478"/>
          <ac:spMkLst>
            <pc:docMk/>
            <pc:sldMk cId="4128557837" sldId="328"/>
            <ac:spMk id="3" creationId="{7021D09D-BB73-F73D-2976-F2805E95CF88}"/>
          </ac:spMkLst>
        </pc:spChg>
        <pc:spChg chg="mod">
          <ac:chgData name="Stijn Poortmans" userId="28554379-ca78-403b-9e88-b8f5cf4e8136" providerId="ADAL" clId="{48D42E51-887A-4068-9ED2-E9AE2982268D}" dt="2026-10-01T09:05:00.188" v="437" actId="20577"/>
          <ac:spMkLst>
            <pc:docMk/>
            <pc:sldMk cId="4128557837" sldId="328"/>
            <ac:spMk id="4" creationId="{E2FF267E-0376-EB67-D145-00B0BBDCF6B7}"/>
          </ac:spMkLst>
        </pc:spChg>
        <pc:spChg chg="del">
          <ac:chgData name="Stijn Poortmans" userId="28554379-ca78-403b-9e88-b8f5cf4e8136" providerId="ADAL" clId="{48D42E51-887A-4068-9ED2-E9AE2982268D}" dt="2026-10-01T09:05:07.469" v="438" actId="478"/>
          <ac:spMkLst>
            <pc:docMk/>
            <pc:sldMk cId="4128557837" sldId="328"/>
            <ac:spMk id="10" creationId="{F988C20B-3E00-B9AD-8BF6-0F1BF45ADCCC}"/>
          </ac:spMkLst>
        </pc:spChg>
        <pc:spChg chg="mod">
          <ac:chgData name="Stijn Poortmans" userId="28554379-ca78-403b-9e88-b8f5cf4e8136" providerId="ADAL" clId="{48D42E51-887A-4068-9ED2-E9AE2982268D}" dt="2026-10-01T09:05:17.558" v="440" actId="208"/>
          <ac:spMkLst>
            <pc:docMk/>
            <pc:sldMk cId="4128557837" sldId="328"/>
            <ac:spMk id="11" creationId="{E8619322-DBA0-CE6E-B86F-59DD6256EC15}"/>
          </ac:spMkLst>
        </pc:spChg>
        <pc:spChg chg="mod">
          <ac:chgData name="Stijn Poortmans" userId="28554379-ca78-403b-9e88-b8f5cf4e8136" providerId="ADAL" clId="{48D42E51-887A-4068-9ED2-E9AE2982268D}" dt="2026-10-01T09:05:20.019" v="442" actId="208"/>
          <ac:spMkLst>
            <pc:docMk/>
            <pc:sldMk cId="4128557837" sldId="328"/>
            <ac:spMk id="17" creationId="{613DBA1C-7C16-75D8-63E6-9730AF18E8C1}"/>
          </ac:spMkLst>
        </pc:spChg>
      </pc:sldChg>
      <pc:sldChg chg="add ord">
        <pc:chgData name="Stijn Poortmans" userId="28554379-ca78-403b-9e88-b8f5cf4e8136" providerId="ADAL" clId="{48D42E51-887A-4068-9ED2-E9AE2982268D}" dt="2026-10-01T09:00:24.756" v="2"/>
        <pc:sldMkLst>
          <pc:docMk/>
          <pc:sldMk cId="2573320866" sldId="32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9883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67C8E-90E5-C768-9805-15D47A57B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AE3609-4D71-E6F6-7289-6622421732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FF3A91-FE73-FDCA-5A48-753898BE72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73968C-DA35-2080-EE41-E33B237F68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8026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DCB92-943F-6CB0-3721-D882CD799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F09E9F-3002-005D-EABC-0C19E5058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631E3C-47C8-2E1C-701D-FF65DD9C33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842DF-1F4F-EEBC-2F9A-9270A71479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56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0E5737-D9EC-F83D-66BF-B792D273A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35A3E9-337C-A6C3-A945-1F2C964752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946FDA-118A-9BFC-227A-46BEA1D8BD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ga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bewust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lijst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R-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nummers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altijd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verkeerde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ingang. Als we over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spreken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is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welk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thermische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dienst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sink,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-lift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bedrijfsuren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Pas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zinvolle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ontwerpvariabele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veertig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minuten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duiden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waarmee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keuze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verdedigen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vijftien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twintig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moeilijkere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'welk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laagste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GWP?', maar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begin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niveau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überhaupt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nodig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01D73-E553-E7C9-3344-7C3813D1F4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870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0B738-A337-ABB5-4D5F-176F76976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6CDC67-6C9B-F28D-88D0-5E199BCFD0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6ADC78-9B76-851E-6F8D-4D4DED5B9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467AF9-860A-8088-7959-2B92BBD53E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0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koudemiddelkeuze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klinkt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provocerend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studiedag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het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gewoon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engineering. Als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elektrificeren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rechtstreeks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uitgewisseld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hoef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compressor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refrigerant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procesintegratie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pinch, cascades, buffering,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simultane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temperatuurniveau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opwaarderen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beeld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En pas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vergelijken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e-boiler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Hoe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in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opschuiven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hoe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hardware,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exergieverlies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randvoorwaarden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toevoegen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antidotum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technologiegedreven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fantastisch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noodzakelijke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efficiënt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realiseert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Hij is minder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fantastisch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procesfout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elegant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compenseren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wél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dan is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volgende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realiseren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r>
              <a:rPr lang="nl-BE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plaats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toestel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-lift.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vervuiling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sink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temperatuurprofiel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water,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twee zit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energiebalans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eenvoudig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plus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elektrisch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vermogen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nuttige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sinkwarmte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Maar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kwaliteit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door hoe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groot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lift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hoeveel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irreversibiliteit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onderweg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creëren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welk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compressorvenster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haalbaar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de lift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hoeveel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elektriciteit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datasheet-COP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sinkcondities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weinig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informatief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Hetzelfde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toestel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uitstekend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slecht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gekozen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temperatuurregime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middelmatig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leidt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zeven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inputs die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kennen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voordat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iemand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R-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nummer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tafel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C13ADC-43C7-AC1C-95D2-AE1DDEA78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72EE72-4A7B-C345-3D84-D774698E06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3EC95-FC00-0C98-DB45-15F931A767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23343-267C-A59D-293E-D753DA133F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87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C9B610-5CEE-5443-FEB6-ACA94F164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3347F-DFC5-1402-E131-B5BD7892A7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69292D-A4FF-2ED5-3A37-19B61FCDF1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A8C54-5B88-BDD9-D845-9EB7090E96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9373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B63F7-57C0-FC55-0D2B-0308366FD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1BED6F-CBB9-33AE-95BB-BE7FD99F9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7A6D4-9172-D903-C222-077C61235C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8E9CC7-4CC1-A3FE-3F6D-46FAC94D29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6431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F47B46-1C79-EDF7-B83C-7AB73D27F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E7B93F-1B63-C684-A2D0-6DC922254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5F70A1-3B50-4FFD-C0E6-07E5F1445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D5FD16-3F18-F830-88D9-C913F33DA6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791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8C286-BF89-9B0B-3258-9DD3F2402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BE9165-8366-386C-3EFA-8F96131F6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195974-B731-B3F7-A59E-A19C8BD84A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747AA-0BB7-CF2E-CA57-F8B70633EB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2812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shortlist,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bronprofiel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nominale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debiet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vervuiling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Twee: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hetzelfde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voor de sink,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inclusief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gewenste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glide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approach.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duty 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vermogen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draaiuren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deellast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Vier: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site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businesscase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volledig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veranderen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sitecontext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machinekamer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mogelijke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zones,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beschikbare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ruimte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chiller,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self-contained heat pump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split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noodzakelijk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dezelfde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Annex-IV-regel.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Zeven: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levensduur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serviceketen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twintig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onderdelen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reclaim-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toekomstvaste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output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output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shortlist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koudemiddelfamilies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onderscheid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geschiedenis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kijken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opvallend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uitlegt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opnieuw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meerdere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criteria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tegelijk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zitten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A6665-E504-61F0-9200-B7BADF816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461E61-CEE5-AAE5-0209-5CEE10224D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6BBC91-C4A7-D745-E26C-4074C7CF1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korte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historische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omweg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nostalgie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sector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interessante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cirkel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gemaakt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natuurlijke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synthetische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middelen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opgelost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neveneffecten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oplossingen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gereguleerd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evolutie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bijna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tijdlijn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E8B83B-950A-F8BD-52B2-5F5AACE3E3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458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1748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demonstreerde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William Cullen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artificiële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verdamping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1834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beschreef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Jacob Perkins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gesloten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dampcompressiecyclus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verrassend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herkenbaar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is.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tweede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negentiende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eeuw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ammoniak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CO2, SO2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Vanaf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CFC's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later HCFC's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terrein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praktische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serviceproblemen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oplossen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schuift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probleemdefinitie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Montreal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ozonafbraak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randvoorwaarde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GWP dominant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HFC's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vervolgens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HFO's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beeld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F-gas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PFAS/REACH-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traject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bovenop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elkaar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interessante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observatie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basiscyclus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nauwelijks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fundamenteel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veranderde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verschuiving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zit in wat we van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werkvloeistof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verwachten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maatschappelijke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neveneffecten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accepteren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synthetics dan zo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aantrekkelijk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natuurlijk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nooit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makkelijk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nl-BE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toxisch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brandbaar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was,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gematigde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materiaalcompatibiliteit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eenvoudige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service. CFC's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later HFC's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kwamen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uitzonderlijk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brachten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comfortabele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standaardcomponenten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voorspelbare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engineering.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kwamen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later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beeld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ODP, dan GWP,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fluorchemie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persistentie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Daar zit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verhaal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'synthetics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naturals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verhaal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keuze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optimaliseert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subset van criteria,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criteria door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tijd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veranderen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eigenschap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maximaliseren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multidimensionale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keuze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patroon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telkens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opnieuw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definitieve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oplossing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vorige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beperking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oplost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geschiedenis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reeks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optimalisaties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NH3, CO2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efficiënt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klimaatvriendelijk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hadden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toxiciteits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brandbaarheids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drukuitdagingen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CFC's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HCFC's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eenvoudiger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brachten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ozonschade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HFC's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ODP op,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kregen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GWP-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HFO's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omlaag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sommige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verschuift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A2L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PFAS/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persistentie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nu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naturals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terug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gasquota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volwassen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prijs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daarvan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site-engineering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opnieuw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belangrijker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conclusie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geschiedenis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alsof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twintig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veranderende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randvoorwaarden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beheersbaar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brengt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regelgeving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enkele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regel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geeft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zichzelf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volledige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antwoord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Regelgeving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verbodsdatum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stack. F-gas,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PED, ATEX,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certificering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REACH/PFAS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En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verschillende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richtingen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stack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elkaar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trekken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onderscheid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chemie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REACH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PFAS-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traject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kijken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persistentie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emissies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mogelijke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derogaties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tweede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klimaat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F-gas 2024/573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stuurt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quota,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productverboden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EN 378, ATEX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nationale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regels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ventilatie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conformiteitsbeoordeling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reageren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PS,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veiligheidsaccessoires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vijfde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nieuwe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certificeringslogica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CO2,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ammoniak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typische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ontwerpfout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stoppen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twee: 'R290 mag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volgens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F-gas,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'. Neen.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begint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veiligheidsarchitectuur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Omgekeerd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A1-fluid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chemisch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minder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robuuste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langetermijnpositie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Binnen die stack is de quota-curve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misschien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meest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onderschatte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economische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driver.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F-gas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besproken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productverboden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de quota-curve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minstens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opzichte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de 2015-basis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HFC-quota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24,3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2025-26, 12,3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2027-29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ongeveer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5,2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2030-32, om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uiteindelijk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2050.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vóór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productverbod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verschuiven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Reclaimed gas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waardevoller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prijsvolatiliteit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neemt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fabrikanten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minder portfolio-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risico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servicebedrijven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investeren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Een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legaal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overgangsmiddel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commercieel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onaantrekkelijk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vijftien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twintig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draaien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beschikbaarheid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ontwerpcriterium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Daarbovenop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exact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weten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apparaatcategorie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valt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machine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je P&amp;ID-titel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suggereert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verordening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definieert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self-contained, split, heat pump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chiller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afzonderlijk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Self-contained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essentie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fabrieksmatig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gasbevattende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verbindingen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op site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gemaakt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 split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refrigerant-piped units 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verbonden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heat pump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omgevings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restwarmte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chiller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primaire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heat-transfer fluid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comfort.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zowel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verwarmt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is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voldoende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zeggen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verkopen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heat pump'.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primaire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feitelijke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constructie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Annex-IV-regel relevant is.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maatwerk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geassembleerd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&gt;12 kW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de shortlist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grofweg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vier regels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kaderen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relevant. Chillers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 kW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vanaf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2027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GWP 750,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veiligheidsuitzondering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Monoblock of self-contained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 kW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vanaf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2027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150;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self-contained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 kW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150-grens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vanaf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2030,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opnieuw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safety fallback die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situaties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750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toelaten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split-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12 kW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vanaf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2029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750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vanaf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2033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150, met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veiligheidsuitzondering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verordening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voorzien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'safety requirements'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vinden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operationeel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veiligheidseisen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locatie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vanuit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wetgeving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normen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onderbouwen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tweede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verwarring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de datum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zelf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'op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gebracht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hetzelfde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geïnstalleerd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bedrijf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gesteld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nl-BE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langlopende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minstens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tijdstippen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elkaar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'Placed on the market'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invoer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beschikbaarstelling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 EU, of eigen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zelf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geproduceerde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apparatuur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commissioning.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Apparatuur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vóór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verbodsdatum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rechtmatig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gebracht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gevallen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geleverd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bewijs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eerdere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rechtmatige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placing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beschikbaar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documentatieplicht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loopt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installed base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volgt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vervolgens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apart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serviceregime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Praktisch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contractdatum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anker is. 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engineering-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bouwtijden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procurement exact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vastleggen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apparatuur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gebracht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welk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bewijs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leverancier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bewaart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die installed base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blijven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draaien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sector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juiste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mensen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koudemiddeltransitie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skills-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Europese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certificeringslogica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verschuift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zuiver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gasverhaal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refrigerant competence.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chargebeperking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A2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beperkt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kleine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charges.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Daarnaast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aparte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categorieën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ammoniak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plus recovery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lekcontrole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engineering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het op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gezicht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lijkt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perfect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werkende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NH3-, CO2- of R290-installatie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slechte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opleveren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gewenste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responstijd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bevoegde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procedures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onderdelen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beschikbaar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Servicebaarheid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hoort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lastenboek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 TCO,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opleidingsplan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commissioning.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Naast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F-gas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loopt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tweede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regelgevingscurve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HFO/HCFO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raakt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PFAS.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er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algemeen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PFAS-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verbod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HFO's of HCFO's. Wat 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tweede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risicocurve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2026 is de RAC-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opinie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aangenomen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SEAC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draft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sectorbeoordeling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besproken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de finale SEAC-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opinie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tweede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2026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verwacht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Scope,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derogaties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timing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toepassing-specifiek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project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levensduur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twintig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HFO's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relevante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fluids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scenario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wat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toekomstige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REACH-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beperkingen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nieuwe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equipment, refill, supply chain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beschikbaarheid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Welke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alternatieven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omschakeling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nooit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woord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'PFAS-proof'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zeggen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PFAS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scenario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meegenomen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inclusief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onzekerheid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Daarmee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breder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begrip van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toekomstvastheid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'Mag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ontwerplat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asset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twintig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onderscheid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zones. Naturals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regulatorisch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relatief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robuuste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safety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beheersbaar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Low-GWP HFO/HCFO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PFAS-scenario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wegpoetsen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R32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mid-GWP blends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rationeel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retrofit,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quota-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Annex-IV-horizon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smaller.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Toekomstvast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wet van 2040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voorspel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draaien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aannames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Denk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verwisselbare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machineconcepten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secundaire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circuits,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ruimte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retrofit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reclaimstrategie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 die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randvoorwaarden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nu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zelf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portfolio,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ranking.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ga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rangschikken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slecht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behandel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portfolio: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familie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bijzonder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randvoorwaarden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dominant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overzicht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families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nl-BE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expansiekring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voordeel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maximale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efficiëntie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brengt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refrigerant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dichter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bezette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zones. 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secundair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circuit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houdt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refrigerant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machinekamer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koopt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extra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warmtewisselaar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pompenergie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extra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temperatuurverschil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outdoor package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eenvoudiger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creëert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weer weer-,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geluid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vorstvoorwaarden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Een cascade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twee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koudemiddelfamilies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elk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sweet spot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extra CAPEX, controls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extra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warmtewisselaar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safety constraint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R290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afvalt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constraint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R290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actieve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ontwerpvariabele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verpakking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achteraf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praktisch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thermische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archetypes</a:t>
            </a:r>
            <a:r>
              <a:rPr lang="nl-BE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families.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Ammoniak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centrale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CO2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warm water of temperature glide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interessant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low-charge, packaged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thermodynamisch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oplossingen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HFO/HCFO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low-pressure centrifugal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high-temperature niches. HFC/HFO-blends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R32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retrofit. En water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R718,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procesdamp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route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safety class,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regulatorische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horizon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verschillen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universeel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onbeslist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';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fysica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site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gewoon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verschillend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begin met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oudste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benchmark: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ammoniak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nl-BE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R717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benchmark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thermodynamica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gewoon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latente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warmteoverdracht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gasquota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volwassen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ecosysteem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Zeker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ammoniak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standaard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de shortlist.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prijs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B2L-toxiciteit,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materiaalbeperkingen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koper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discharge-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machinekamerdiscipline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voetnoot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detectie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ventilatie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procedures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vermogens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ontwerpreflex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minimaliseer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indirecte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circuits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toevoegen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zorg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site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competentie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NH3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wegselecteren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expliciete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'oud'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voelt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CO2 is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evenmin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nieuw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heel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manier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denken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CO2 is A1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GWP 1,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redenen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interessant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echte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kenmerken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warmtepomptoepassingen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transkritische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karakter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 warm water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transkritische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gascooler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juist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voordeel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Als het water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relatief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temperatuurglide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CO2-afkoelcurve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mooi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tegenaan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verlaagt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irreversibiliteit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warmtewisselaar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'is CO2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efficiënt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?'.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juiste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is: past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sinkcurve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CO2? Bij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ongunstige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pinch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isotherme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dezelfde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fluid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minder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aantrekkelijk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stored energy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bovendien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serieuze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mechanische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ontwerpdriver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thermodynamisch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eenvoudiger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maar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verplaatsen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uitdaging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R290, R600a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R1270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thermodynamisch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aantrekkelijke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fluids. R290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allrounder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R600a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kritische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lager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vermogen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R1270 zit wat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interessant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koeltoepassingen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dominante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beperking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A3-brandbaarheid. 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fluid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afvalt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refrigerant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Een outdoor package,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dedicated machine room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low-charge concept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veiligheidsprobleem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reduceren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Soms is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risicobeheersing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mitigeren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risico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bezette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zone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de GWP-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getallen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huidige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verordening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AR6. Voor R290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0,02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plaats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3. Mix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vergelijking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het spectrum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zitten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HFO/HCFO: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geselecteerd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om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specifieke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machinefysica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safety-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redenen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HFO's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HCFO's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afschrijven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R1234ze(E)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bijvoorbeeld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relevant in low-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medium-pressure centrifugal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toepassingen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R1233zd(E)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A1-fluid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centrifugaal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of high-temperature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concepten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R1336mzz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niche in high-temperature heat pumps.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kiezen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A1-oplossing 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bezette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doorslaggevend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compressorplatform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fluid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ontworpen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gewenste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-lift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centrifugal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haalbaar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Maar 'GWP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150' is 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zichzelf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toekomststrategie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familie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hoort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PFAS/REACH-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scenarioanalyse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standaard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businesscase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criterium is: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noodzaak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regulatorische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stresstest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strategie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R32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blends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zitten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tussenin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uitstekend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bruikbaar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transitie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of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retrofitlogica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R32, R454B, R513A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R455A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illustreren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overgangsfamilie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Ze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heel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concreet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probleem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op: retrofit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bestaande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machine,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behoud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compressorplatform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praktische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vanaf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R410A of R134a.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volledig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rationeel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de asset-horizon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klopt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Een fluid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GWP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blootstaan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quota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toekomstige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Annex-IV-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grenzen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nieuwbouw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levensduur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twintig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extra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bewijslast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vandaag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keuze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wat is het Plan B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beschikbaarheid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regelgeving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versnelt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retrofit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diezelfde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keuze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juist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circulaire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verstandige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bestaande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inzet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procesdamp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fundamenteler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apart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nodig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 R718,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mechanical vapor recompression (MVR)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procesmedium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zelf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werkvloeistof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buitengewoon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elegant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verdamping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droging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comprimeert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lage-druk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damp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temperatuurniveau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terug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voordeel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aparte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refrigerant inventory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COP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kleine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drukverhouding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keerzijde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enorme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specifieke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dampvolumestroom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compressor, sealing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leidingen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dominant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Vacuümtechniek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procesintegratie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het R-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nummer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damp al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aanwezig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MVR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vóór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klassieke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gesloten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de shortlist.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R718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altijd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thermische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route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testen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volgende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fout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selecteren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maximumtemperatuur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brochure.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maximum supply temperature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bronconditie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compressor-map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betekenisloos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Wat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temperatuurwindow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lift. De slide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toont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indicatieve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demo-envelopes: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grofweg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115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commerciële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demo-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ammoniak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specifieke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concepten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HFO/HCFO in high-temperature platforms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R718/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moleculaire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grenzen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combinaties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fluid, compressor,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drukverhouding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maturity. Een machine die 160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vanuit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140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product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machine die 160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vanuit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selectievariabele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lift plus duty,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hoogste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getal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de brochure'.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safety zo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je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praktijk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 de fluid.</a:t>
            </a:r>
            <a:r>
              <a:rPr lang="nl-BE" dirty="0">
                <a:effectLst/>
              </a:rPr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Vier archetypes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sneller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richting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twintig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tabellen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Bij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process chiller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primaire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duty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evaporating range, site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Bij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simultane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NH3, CO2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sterk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high-temperature hot water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sink-glide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CO2, NH3,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koolwaterstoffen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HFO/HCFO-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platformen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relevant. 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wanneer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 met damp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verdamping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droging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distillatie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R718/MVR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bekijken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gesloten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shortlist-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logica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Voor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steeds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cycle model, compressor data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vendor curves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economisch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interessantste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archetype is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simultane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warmtepomp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-case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verkoopt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twee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diensten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kilowattuur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food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dairy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bestaat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al.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condensatiewarmte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vroeger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koeltoren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processtroom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warmwatercircuit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voeden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boilerload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reject-heat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infrastructuur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kleiner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onderschat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simpele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euro-per-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megawattuur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berekening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businesscase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koelproductie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vermeden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warmteproductie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mogelijke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capex-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vermijding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carbon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zelfs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waterverbruik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meenemen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ook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interessant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chiller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heat pump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proceslogica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terwijl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regelgeving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primaire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functie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constructie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kijkt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hier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feasibility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architectuur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besproken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Nu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energie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milieu-impact.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GWP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belangrijk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het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term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vergelijking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beïnvloedt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emissies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cyclus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procesintegratie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beïnvloeden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draaiuur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indirecte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emissies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energiefactuur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grootste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hefboom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energie-efficiëntie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verrassend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weinig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exotisch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-lift.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grafiek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bewust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vendor curve. Het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illustratie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hot-side saturation van 90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50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Carnot-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efficiëntie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maar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ding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COP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extreem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gevoelig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lift.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 we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sinktemperatuur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verlagen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verhogen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approach-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verkleinen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temperatuurglide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matchen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vaak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marginale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optimalisatie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van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process integration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vóór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componentoptimalisatie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claim 'fluid choice is 5 tot 15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natuurwet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het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ordegrootte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boodschap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slechte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integratie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tientallen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procenten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kosten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fantastische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refrigerant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onnodig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wegtoveren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fluid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onbelangrijk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is;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hij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degelijk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cyclus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compressor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mogelijk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verandert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eerste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hoofdwet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verandert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alle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praktische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details.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compressor-map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reageert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volumetrische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pressure ratio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discharge-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critical region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subkritisch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condenseren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transkritisch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blend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temperatuurglide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procesprofiel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of net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vervelend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regeling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Warmteoverdrachtscoëfficiënten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beïnvloeden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heat-exchanger area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approach.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drukniveau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beïnvloedt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wanddiktes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PED-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vrijkomen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Olie, seals,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materiaalcompatibiliteit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decompositieproducten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service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betrouwbaarheid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Dus: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efficiëntieknop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maar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ontwerpvenster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waarbinnen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efficiënt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zijn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klimaatimpact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vervolgens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indirecte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emissies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bekijken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TEWI- of LCCP-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nuttig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twee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dingen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dwingt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bekijken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(TEWI = total equivalent warming impact; LCCP life cycle climate performance)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charge,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lekpercentage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GWP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end-of-life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verliezen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Indirect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elektriciteitsverbruik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draaiuren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carbon intensity van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stroom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industriële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installaties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duizenden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bedrijfsuren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twee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procent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efficiencyverschil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over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levensduur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verrassend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Omgekeerd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groot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systeem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substantiële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lekverliezen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impact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je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mag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juiste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vergelijking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project-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specifiek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nooit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zeggen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directe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indirecte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emissies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altijd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domineren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'.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moeten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beide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modelleren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realistische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charge, leakage, COP/SPF, grid mix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end-of-life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aannames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zelfs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nog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volledige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milieu-impact.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GWP meet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impactcategorie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Persistentie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mogelijke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transformatieproducten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chemische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discussie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Toxiciteit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ontledingsproducten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arbeidsveiligheid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incidentrespons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Brandbaarheid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bepaalt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ignition control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explosieveiligheid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Zeer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betekent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stored energy,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zwaardere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materialen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andere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leak consequences.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materiaalcompatibiliteit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corrosie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circulariteit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recoveren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reclaimen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vernietigen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blijft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fluid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beschikbaar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Daarom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gebruik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'natural'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'synthetic'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nuttige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families, maar nooit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milieuscore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volwassen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keuze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maakt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impactcategorieën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geoptimaliseerd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welke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risico's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door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beheerst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Overgang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Alles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samen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mondt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uit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beslisboom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F95E7-79B8-50C5-129A-C82CA9874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E6C0C0-D8EF-B2C0-245C-2390DE6F5B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DB5D5E-8D74-46C7-266E-DABF277D6F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DD77E2-6342-20BE-6CB1-98B251045C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768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0DC56-BAA8-39A3-9C3F-82D7FF83B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D8D281-BB95-342A-78B3-80382F1625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D52BB6-2C26-E10A-0982-D05C49189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eindig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bij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vraag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rechtstreeks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worden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teruggewonnen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definiëren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sink, de lift, de duty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warmte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tegelijk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waarde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hebben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daarna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kiezen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juridische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categorie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Vervolgens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shortlist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fluids op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thermodynamica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filter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site, safety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doe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stresstest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 F-gas, PFAS, service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supply chain.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TCO: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energie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onderhoud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lifecycle impact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bedrijfsrisico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tenslotte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schrijf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Plan B in: wat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kunnen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we later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aanpassen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aanname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verandert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'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koudemiddel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' op.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levert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iets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nuttigers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ontwerpbeslissing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die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verdedigen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economisch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klopt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niet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instort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zodra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regel of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prijs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verandert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één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zin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meegeven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is het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deze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future-proofing zit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vooral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lift,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charge,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goede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architectuur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serviceability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optionaliteit</a:t>
            </a: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nl-B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42B37D-E2C6-66CE-C0ED-3BD2008B3B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5588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31B6A-4AE1-1A99-7BAA-625B58651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1C5AE4-17FA-3EEC-DA63-E10EB964B8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4F31D5-83DA-C52D-B9FA-339BDE6CD8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95E036-38FE-010C-BDA0-AF0888A295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826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BCF6B-D8AE-BFFC-140B-70C84DDD6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B3DC41-F5FF-D359-BE86-7BA54F31AB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B55416-7E5E-3FC5-C1D3-27D5B2CE46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AEE1AB-61E0-5815-02D8-F6C05B116D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355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8B5E83-D34B-9543-A5AE-0A33D3AFB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160C65-2DA8-3EE5-EBC8-F982D15D95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08EECD-3F60-4A15-7A25-12D522092E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0F7A98-F0A0-9BE9-F61B-61A17FCF8A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78155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443EC-FD7D-CBA8-B3AB-EF12AE124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0BF3CB-CE81-0DAD-645B-49C44A9992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CBBE9D-5CAD-7CAD-25DA-83F03623AE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557230-D2AE-E207-76EC-3F1E0739B8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46560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78AF9-FEF1-300D-904E-0015B399A8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F5E81B-D9A4-574D-D51A-06747E1461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D4CABE-504F-A7B1-CEF6-91438FE31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094D19-39A9-E8DC-820A-6BAAB215F6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3163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66509-9DD4-6497-2DEA-35D1C25714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B3E13A-CA62-A23E-013A-473D908CDF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3B8301-2D64-0A93-D072-2ADF1D8985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2A6F3-CCA2-8524-4E7A-5A43A82C99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05994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C0D2D-02DC-C43E-3454-735DDE5A0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0251C-7DF7-0853-34A5-B92728E03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C6914F-063B-D79F-FF15-F104F4DDB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2BFFD2-BBA9-8545-17B9-682CA5238E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59564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D7FE5-3EB6-8555-6545-A317CE955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C7FB2A-4E62-B2B6-C487-AA91F8420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BF5825-59E9-8472-43CF-1A9D31674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3CFB58-89C4-11DE-1C5E-6771839B69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4281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324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0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32.jpe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stijn@crespex.be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C2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angle_ultra_detailed_industrial_mechanical_batch_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5160" y="0"/>
            <a:ext cx="5193792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85216" y="1901950"/>
            <a:ext cx="6720840" cy="10241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612648" y="324612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 </a:t>
            </a:r>
            <a:r>
              <a:rPr lang="en-US" sz="1600" dirty="0" err="1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warmtepompen</a:t>
            </a: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b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</a:b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— van procesvraag tot toekomstvaste werkvloeistof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12648" y="4224528"/>
            <a:ext cx="187452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4"/>
          <p:cNvSpPr/>
          <p:nvPr/>
        </p:nvSpPr>
        <p:spPr>
          <a:xfrm>
            <a:off x="612648" y="4617720"/>
            <a:ext cx="5897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Stijn Poortmans  |  Technical Director, </a:t>
            </a:r>
            <a:r>
              <a:rPr lang="en-US" sz="1150" dirty="0" err="1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Climagroup</a:t>
            </a:r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 |  Expert, </a:t>
            </a:r>
            <a:r>
              <a:rPr lang="en-US" sz="1150" dirty="0" err="1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Crespex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Energik / Koelplatform · 1 oktober 2026 · Zebrastraat, Gent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6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Illustratie: AI-generated industrial heat-pump plant room; factual content sourced separately.</a:t>
            </a:r>
            <a:endParaRPr lang="en-US" sz="670" dirty="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FBB026AE-A867-DEA6-68A2-696C32543757}"/>
              </a:ext>
            </a:extLst>
          </p:cNvPr>
          <p:cNvSpPr/>
          <p:nvPr/>
        </p:nvSpPr>
        <p:spPr>
          <a:xfrm>
            <a:off x="612648" y="603502"/>
            <a:ext cx="672084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OVERZICHT KOELMIDDELEN</a:t>
            </a:r>
            <a:endParaRPr lang="en-US" sz="2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2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7A4BF7-577A-2FE3-B1DD-26F8788E6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E04344A9-AFD3-9295-69C9-D591103CA7D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8084" y="0"/>
            <a:ext cx="12173915" cy="6844185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7890DDDC-BE24-70A9-FB0E-4DD8301A5D8C}"/>
              </a:ext>
            </a:extLst>
          </p:cNvPr>
          <p:cNvSpPr/>
          <p:nvPr/>
        </p:nvSpPr>
        <p:spPr>
          <a:xfrm>
            <a:off x="502919" y="914400"/>
            <a:ext cx="3807823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 err="1">
                <a:solidFill>
                  <a:srgbClr val="46A9C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Overzicht</a:t>
            </a:r>
            <a:endParaRPr lang="en-US" sz="54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2FF267E-0376-EB67-D145-00B0BBDCF6B7}"/>
              </a:ext>
            </a:extLst>
          </p:cNvPr>
          <p:cNvSpPr/>
          <p:nvPr/>
        </p:nvSpPr>
        <p:spPr>
          <a:xfrm>
            <a:off x="530352" y="1828799"/>
            <a:ext cx="9692640" cy="28072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>
              <a:tabLst>
                <a:tab pos="354013" algn="l"/>
              </a:tabLst>
            </a:pP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-1.	De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snelle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manier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–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volgens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producenten</a:t>
            </a:r>
            <a:b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</a:b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</a:p>
          <a:p>
            <a:pPr>
              <a:tabLst>
                <a:tab pos="354013" algn="l"/>
              </a:tabLst>
            </a:pP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	Axioma: het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beste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is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geen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</a:t>
            </a:r>
            <a:endParaRPr lang="en-US" sz="1700" dirty="0">
              <a:solidFill>
                <a:srgbClr val="FFFFFF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Geschiedenis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we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zijn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al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eens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rond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geweest</a:t>
            </a:r>
            <a:endParaRPr lang="en-US" sz="1700" dirty="0">
              <a:solidFill>
                <a:srgbClr val="FFFFFF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Wetgeving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: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een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stapel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, </a:t>
            </a:r>
            <a:r>
              <a:rPr lang="en-US" sz="1700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geen</a:t>
            </a:r>
            <a:r>
              <a:rPr lang="en-US" sz="1700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 table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1700" dirty="0">
                <a:solidFill>
                  <a:srgbClr val="FFFFFF"/>
                </a:solidFill>
              </a:rPr>
              <a:t>Koudemiddelen: geen ranglijst, een portfolio</a:t>
            </a:r>
          </a:p>
          <a:p>
            <a:pPr marL="342900" indent="-342900">
              <a:buFont typeface="+mj-lt"/>
              <a:buAutoNum type="arabicPeriod"/>
            </a:pPr>
            <a:r>
              <a:rPr lang="nl-BE" sz="1700" strike="sngStrike" dirty="0">
                <a:solidFill>
                  <a:srgbClr val="FFFFFF"/>
                </a:solidFill>
              </a:rPr>
              <a:t>Energie &amp; milieu: GWP is maar 1 term in de vergelijking</a:t>
            </a:r>
            <a:br>
              <a:rPr lang="nl-BE" sz="1700" dirty="0">
                <a:solidFill>
                  <a:srgbClr val="FFFFFF"/>
                </a:solidFill>
              </a:rPr>
            </a:br>
            <a:endParaRPr lang="nl-BE" sz="1700" dirty="0">
              <a:solidFill>
                <a:srgbClr val="FFFFFF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700" dirty="0">
                <a:solidFill>
                  <a:srgbClr val="FFFFFF"/>
                </a:solidFill>
              </a:rPr>
              <a:t>De </a:t>
            </a:r>
            <a:r>
              <a:rPr lang="en-US" sz="1700" dirty="0" err="1">
                <a:solidFill>
                  <a:srgbClr val="FFFFFF"/>
                </a:solidFill>
              </a:rPr>
              <a:t>conclusie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en</a:t>
            </a:r>
            <a:r>
              <a:rPr lang="en-US" sz="1700" dirty="0">
                <a:solidFill>
                  <a:srgbClr val="FFFFFF"/>
                </a:solidFill>
              </a:rPr>
              <a:t> 7 </a:t>
            </a:r>
            <a:r>
              <a:rPr lang="en-US" sz="1700" dirty="0" err="1">
                <a:solidFill>
                  <a:srgbClr val="FFFFFF"/>
                </a:solidFill>
              </a:rPr>
              <a:t>kerncijfers</a:t>
            </a:r>
            <a:endParaRPr lang="en-US" sz="1700" dirty="0">
              <a:solidFill>
                <a:srgbClr val="FFFFFF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4C2D2CA-0834-7B3D-0F63-75D358EECC88}"/>
              </a:ext>
            </a:extLst>
          </p:cNvPr>
          <p:cNvSpPr/>
          <p:nvPr/>
        </p:nvSpPr>
        <p:spPr>
          <a:xfrm>
            <a:off x="530352" y="4663440"/>
            <a:ext cx="466344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BBE8A38-3BBE-A781-A1F2-425184232F09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D6A1DAA-68CB-8621-F91D-740219EE93ED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0.00</a:t>
            </a:r>
            <a:endParaRPr lang="en-US" sz="7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E8619322-DBA0-CE6E-B86F-59DD6256EC15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27D9614C-EFDD-4449-E471-AEE169D3E634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006981E1-B874-A814-0524-A85F6E5F9E31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DBEDE79D-51B8-DE00-3882-7F2D989C389E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AB1299C7-0CEF-1E2F-D642-BDFA62771D2E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613DBA1C-7C16-75D8-63E6-9730AF18E8C1}"/>
              </a:ext>
            </a:extLst>
          </p:cNvPr>
          <p:cNvSpPr/>
          <p:nvPr/>
        </p:nvSpPr>
        <p:spPr>
          <a:xfrm>
            <a:off x="50422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28557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2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783D5F-186A-2678-E151-B21DD7AC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angle_ultra_detailed_industrial_mechanical_batch_1.png">
            <a:extLst>
              <a:ext uri="{FF2B5EF4-FFF2-40B4-BE49-F238E27FC236}">
                <a16:creationId xmlns:a16="http://schemas.microsoft.com/office/drawing/2014/main" id="{4016B952-E689-738B-1130-9DF1F79180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5160" y="0"/>
            <a:ext cx="5193792" cy="68580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D31A3354-E6ED-A63A-C5A5-CB071C2E8DAA}"/>
              </a:ext>
            </a:extLst>
          </p:cNvPr>
          <p:cNvSpPr/>
          <p:nvPr/>
        </p:nvSpPr>
        <p:spPr>
          <a:xfrm>
            <a:off x="585216" y="1901950"/>
            <a:ext cx="6720840" cy="10241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 KIEZEN?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De </a:t>
            </a:r>
            <a:r>
              <a:rPr lang="en-US" sz="2400" b="1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Snelle</a:t>
            </a:r>
            <a:r>
              <a:rPr lang="en-US" sz="24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</a:rPr>
              <a:t> Manier</a:t>
            </a:r>
            <a:endParaRPr lang="en-US" sz="24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218B1ED-959B-9EF5-10B3-FC8AD83176AF}"/>
              </a:ext>
            </a:extLst>
          </p:cNvPr>
          <p:cNvSpPr/>
          <p:nvPr/>
        </p:nvSpPr>
        <p:spPr>
          <a:xfrm>
            <a:off x="612648" y="324612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 </a:t>
            </a:r>
            <a:r>
              <a:rPr lang="en-US" sz="1600" dirty="0" err="1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warmtepompen</a:t>
            </a: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b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</a:b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— van procesvraag tot toekomstvaste werkvloeistof</a:t>
            </a:r>
            <a:endParaRPr lang="en-US" sz="16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F7E28E6-7285-9445-D1D8-DC7722AC3019}"/>
              </a:ext>
            </a:extLst>
          </p:cNvPr>
          <p:cNvSpPr/>
          <p:nvPr/>
        </p:nvSpPr>
        <p:spPr>
          <a:xfrm>
            <a:off x="612648" y="4224528"/>
            <a:ext cx="187452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2E8CEB0F-6406-83B7-F1A0-1406ADB997F3}"/>
              </a:ext>
            </a:extLst>
          </p:cNvPr>
          <p:cNvSpPr/>
          <p:nvPr/>
        </p:nvSpPr>
        <p:spPr>
          <a:xfrm>
            <a:off x="612648" y="4617720"/>
            <a:ext cx="5897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Stijn Poortmans  |  Technical Director, </a:t>
            </a:r>
            <a:r>
              <a:rPr lang="en-US" sz="1150" dirty="0" err="1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Climagroup</a:t>
            </a:r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 |  Expert, </a:t>
            </a:r>
            <a:r>
              <a:rPr lang="en-US" sz="1150" dirty="0" err="1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Crespex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Energik / Koelplatform · 1 oktober 2026 · Zebrastraat, Gent</a:t>
            </a:r>
            <a:endParaRPr lang="en-US" sz="115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D86B8534-4B1E-8B72-C91A-8628904B9E1A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86FDB4C-D35C-3678-D958-9996EB68DCB4}"/>
              </a:ext>
            </a:extLst>
          </p:cNvPr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Illustratie: AI-generated industrial heat-pump plant room; factual content sourced separately.</a:t>
            </a:r>
            <a:endParaRPr lang="en-US" sz="670" dirty="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6DFF1EAA-4E89-4F70-6118-2840F3DE80C5}"/>
              </a:ext>
            </a:extLst>
          </p:cNvPr>
          <p:cNvSpPr/>
          <p:nvPr/>
        </p:nvSpPr>
        <p:spPr>
          <a:xfrm>
            <a:off x="612648" y="603502"/>
            <a:ext cx="672084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OVERZICHT KOELMIDDELEN</a:t>
            </a:r>
            <a:endParaRPr lang="en-US" sz="2950" dirty="0"/>
          </a:p>
        </p:txBody>
      </p:sp>
    </p:spTree>
    <p:extLst>
      <p:ext uri="{BB962C8B-B14F-4D97-AF65-F5344CB8AC3E}">
        <p14:creationId xmlns:p14="http://schemas.microsoft.com/office/powerpoint/2010/main" val="2573320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98B83-05B7-6ACB-8B0E-03195B784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E43D40A-847B-F11E-8108-4D858B550A0B}"/>
              </a:ext>
            </a:extLst>
          </p:cNvPr>
          <p:cNvSpPr/>
          <p:nvPr/>
        </p:nvSpPr>
        <p:spPr>
          <a:xfrm>
            <a:off x="245364" y="388619"/>
            <a:ext cx="2527653" cy="126372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Voor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wie</a:t>
            </a: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een</a:t>
            </a: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tabel</a:t>
            </a: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verwacht</a:t>
            </a: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…</a:t>
            </a:r>
            <a:endParaRPr lang="en-US" sz="2400" dirty="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94E88EE9-C200-B966-40E0-DF2065CA728C}"/>
              </a:ext>
            </a:extLst>
          </p:cNvPr>
          <p:cNvSpPr/>
          <p:nvPr/>
        </p:nvSpPr>
        <p:spPr>
          <a:xfrm>
            <a:off x="111318" y="4734737"/>
            <a:ext cx="2719346" cy="132773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… is er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nog</a:t>
            </a: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veel</a:t>
            </a: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meer</a:t>
            </a: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te</a:t>
            </a:r>
            <a:r>
              <a:rPr lang="en-US" sz="2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 </a:t>
            </a:r>
            <a:r>
              <a:rPr lang="en-US" sz="24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ontdekken</a:t>
            </a:r>
            <a:endParaRPr lang="en-US" sz="2400" dirty="0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8E030CC3-7141-5DE3-913C-93619A7E6354}"/>
              </a:ext>
            </a:extLst>
          </p:cNvPr>
          <p:cNvSpPr/>
          <p:nvPr/>
        </p:nvSpPr>
        <p:spPr>
          <a:xfrm>
            <a:off x="10602468" y="205740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FFF1E4"/>
          </a:solidFill>
          <a:ln w="12700">
            <a:solidFill>
              <a:srgbClr val="FFF1E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527872E1-B1FC-65E8-51F9-80F7C5E83A96}"/>
              </a:ext>
            </a:extLst>
          </p:cNvPr>
          <p:cNvSpPr/>
          <p:nvPr/>
        </p:nvSpPr>
        <p:spPr>
          <a:xfrm>
            <a:off x="10675620" y="278892"/>
            <a:ext cx="1271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met dank </a:t>
            </a:r>
            <a:r>
              <a:rPr lang="en-US" sz="830" b="1" dirty="0" err="1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aan</a:t>
            </a:r>
            <a:r>
              <a:rPr lang="en-US" sz="83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Westfalen</a:t>
            </a:r>
            <a:endParaRPr lang="en-US" sz="830" dirty="0"/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72291C39-79B2-37F8-72CD-DF7321F5B0B3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297E4B99-B280-446C-3A11-C4597ED90A79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E8CDF07F-3196-0178-7301-F12EEEFE65F7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DBB492A3-41A5-42BD-D511-9E8B89281A1F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615E6574-0C33-8857-3CBB-6734A8921BE3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1" name="Shape 39">
            <a:extLst>
              <a:ext uri="{FF2B5EF4-FFF2-40B4-BE49-F238E27FC236}">
                <a16:creationId xmlns:a16="http://schemas.microsoft.com/office/drawing/2014/main" id="{06ECF562-976E-D3D1-E778-38D8CCEA0240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noFill/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0C461B21-1331-9875-C416-81D63F73FF78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pic>
        <p:nvPicPr>
          <p:cNvPr id="46" name="Afbeelding 45">
            <a:extLst>
              <a:ext uri="{FF2B5EF4-FFF2-40B4-BE49-F238E27FC236}">
                <a16:creationId xmlns:a16="http://schemas.microsoft.com/office/drawing/2014/main" id="{278821B1-C992-C999-006C-3452C1D0F6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3017" y="516636"/>
            <a:ext cx="9246771" cy="6341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051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2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4D047C-1CAB-2560-79E1-65038CF3D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ide_angle_ultra_detailed_industrial_mechanical_batch_1.png">
            <a:extLst>
              <a:ext uri="{FF2B5EF4-FFF2-40B4-BE49-F238E27FC236}">
                <a16:creationId xmlns:a16="http://schemas.microsoft.com/office/drawing/2014/main" id="{1014EAEC-6113-59F5-18BB-03983AE1F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95160" y="0"/>
            <a:ext cx="5193792" cy="685800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55D3362F-F890-075B-4846-82644DF874BC}"/>
              </a:ext>
            </a:extLst>
          </p:cNvPr>
          <p:cNvSpPr/>
          <p:nvPr/>
        </p:nvSpPr>
        <p:spPr>
          <a:xfrm>
            <a:off x="585216" y="1901950"/>
            <a:ext cx="6720840" cy="102412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 KIEZEN?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BEGIN NIET BIJ HET KOUDEMIDDEL.</a:t>
            </a:r>
            <a:endParaRPr lang="en-US" sz="24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6BDFB71-FA7B-2C3C-8ED1-4410266CA6E8}"/>
              </a:ext>
            </a:extLst>
          </p:cNvPr>
          <p:cNvSpPr/>
          <p:nvPr/>
        </p:nvSpPr>
        <p:spPr>
          <a:xfrm>
            <a:off x="612648" y="324612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 </a:t>
            </a:r>
            <a:r>
              <a:rPr lang="en-US" sz="1600" dirty="0" err="1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warmtepompen</a:t>
            </a: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b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</a:br>
            <a:r>
              <a:rPr lang="en-US" sz="1600" dirty="0">
                <a:solidFill>
                  <a:srgbClr val="D8E4EB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— van procesvraag tot toekomstvaste werkvloeistof</a:t>
            </a:r>
            <a:endParaRPr lang="en-US" sz="160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ECAB1CA8-B399-68C1-4EB2-97D86D26CF2E}"/>
              </a:ext>
            </a:extLst>
          </p:cNvPr>
          <p:cNvSpPr/>
          <p:nvPr/>
        </p:nvSpPr>
        <p:spPr>
          <a:xfrm>
            <a:off x="612648" y="4224528"/>
            <a:ext cx="187452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1A2C17A2-1AE0-BA53-5418-E4F26BD29274}"/>
              </a:ext>
            </a:extLst>
          </p:cNvPr>
          <p:cNvSpPr/>
          <p:nvPr/>
        </p:nvSpPr>
        <p:spPr>
          <a:xfrm>
            <a:off x="612648" y="4617720"/>
            <a:ext cx="5897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Stijn Poortmans  |  Technical Director, </a:t>
            </a:r>
            <a:r>
              <a:rPr lang="en-US" sz="1150" dirty="0" err="1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Climagroup</a:t>
            </a:r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 |  Expert, </a:t>
            </a:r>
            <a:r>
              <a:rPr lang="en-US" sz="1150" dirty="0" err="1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Crespex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C9D8E1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Energik / Koelplatform · 1 oktober 2026 · Zebrastraat, Gent</a:t>
            </a:r>
            <a:endParaRPr lang="en-US" sz="115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3BD4597F-463D-F7E2-E17B-928911F5ED13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6861C78-1EDB-BC39-EF3B-A56A55302A73}"/>
              </a:ext>
            </a:extLst>
          </p:cNvPr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Illustratie: AI-generated industrial heat-pump plant room; factual content sourced separately.</a:t>
            </a:r>
            <a:endParaRPr lang="en-US" sz="670" dirty="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893A428A-1192-458A-DEAD-F8B95B0807A2}"/>
              </a:ext>
            </a:extLst>
          </p:cNvPr>
          <p:cNvSpPr/>
          <p:nvPr/>
        </p:nvSpPr>
        <p:spPr>
          <a:xfrm>
            <a:off x="612648" y="603502"/>
            <a:ext cx="6720840" cy="1298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9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OVERZICHT KOELMIDDELEN</a:t>
            </a:r>
            <a:endParaRPr lang="en-US" sz="2950" dirty="0"/>
          </a:p>
        </p:txBody>
      </p:sp>
    </p:spTree>
    <p:extLst>
      <p:ext uri="{BB962C8B-B14F-4D97-AF65-F5344CB8AC3E}">
        <p14:creationId xmlns:p14="http://schemas.microsoft.com/office/powerpoint/2010/main" val="3660562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C2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127EC7B2-853C-5245-BC1A-990502B654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8084" y="0"/>
            <a:ext cx="12173915" cy="6844185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02920" y="9144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46A9C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00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12064" y="190195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AXIOMA: het </a:t>
            </a:r>
            <a:r>
              <a:rPr lang="en-US" sz="3100" b="1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beste</a:t>
            </a:r>
            <a:r>
              <a:rPr lang="en-US" sz="31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koelmiddel</a:t>
            </a:r>
            <a:r>
              <a:rPr lang="en-US" sz="31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is </a:t>
            </a:r>
            <a:r>
              <a:rPr lang="en-US" sz="3100" b="1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geen</a:t>
            </a:r>
            <a:r>
              <a:rPr lang="en-US" sz="31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3100" b="1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koelmiddel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30352" y="292608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Ontwerpkeuzes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durven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in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vraag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stellen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. </a:t>
            </a:r>
          </a:p>
          <a:p>
            <a:pPr marL="0" indent="0">
              <a:buNone/>
            </a:pP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Durf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TCO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af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dwingen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in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plaats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van CAPEX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OPEX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los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koppelen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30352" y="4663440"/>
            <a:ext cx="466344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0.00</a:t>
            </a:r>
            <a:endParaRPr lang="en-US" sz="700" dirty="0"/>
          </a:p>
        </p:txBody>
      </p:sp>
      <p:sp>
        <p:nvSpPr>
          <p:cNvPr id="10" name="Text 8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AXIOMA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0">
            <a:extLst>
              <a:ext uri="{FF2B5EF4-FFF2-40B4-BE49-F238E27FC236}">
                <a16:creationId xmlns:a16="http://schemas.microsoft.com/office/drawing/2014/main" id="{551D6CCC-B43A-916D-F74F-E3DB1956BF74}"/>
              </a:ext>
            </a:extLst>
          </p:cNvPr>
          <p:cNvSpPr/>
          <p:nvPr/>
        </p:nvSpPr>
        <p:spPr>
          <a:xfrm>
            <a:off x="504226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eerste koudemiddelkeuze is soms: géén koudemiddel.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 GWP-tabel is geen ontwerpstrategie.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1828800" cy="312724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685800" y="1874520"/>
            <a:ext cx="73152" cy="3127248"/>
          </a:xfrm>
          <a:prstGeom prst="rect">
            <a:avLst/>
          </a:prstGeom>
          <a:solidFill>
            <a:srgbClr val="3A8168"/>
          </a:solidFill>
          <a:ln w="12700">
            <a:solidFill>
              <a:srgbClr val="3A816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886968" y="2039112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1. Vermijd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86968" y="2478024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86968" y="3099816"/>
            <a:ext cx="146304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Elimineer onnodige warmte- of koudevraag.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551176" y="3474720"/>
            <a:ext cx="329184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8"/>
          <p:cNvSpPr/>
          <p:nvPr/>
        </p:nvSpPr>
        <p:spPr>
          <a:xfrm>
            <a:off x="2926080" y="1874520"/>
            <a:ext cx="1828800" cy="312724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Shape 9"/>
          <p:cNvSpPr/>
          <p:nvPr/>
        </p:nvSpPr>
        <p:spPr>
          <a:xfrm>
            <a:off x="2926080" y="1874520"/>
            <a:ext cx="73152" cy="3127248"/>
          </a:xfrm>
          <a:prstGeom prst="rect">
            <a:avLst/>
          </a:prstGeom>
          <a:solidFill>
            <a:srgbClr val="3A8168"/>
          </a:solidFill>
          <a:ln w="12700">
            <a:solidFill>
              <a:srgbClr val="3A816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3127248" y="2039112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 Wissel uit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127248" y="2478024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3127248" y="3099816"/>
            <a:ext cx="146304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Directe warmtewisselaar: geen compressor, geen refrigerant.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791456" y="3474720"/>
            <a:ext cx="329184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/>
          <p:cNvSpPr/>
          <p:nvPr/>
        </p:nvSpPr>
        <p:spPr>
          <a:xfrm>
            <a:off x="5166360" y="1874520"/>
            <a:ext cx="1828800" cy="312724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/>
          <p:cNvSpPr/>
          <p:nvPr/>
        </p:nvSpPr>
        <p:spPr>
          <a:xfrm>
            <a:off x="5166360" y="1874520"/>
            <a:ext cx="73152" cy="3127248"/>
          </a:xfrm>
          <a:prstGeom prst="rect">
            <a:avLst/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5367528" y="2039112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 Integreer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367528" y="2478024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</a:t>
            </a:r>
            <a:endParaRPr lang="en-US" sz="2600" dirty="0"/>
          </a:p>
        </p:txBody>
      </p:sp>
      <p:sp>
        <p:nvSpPr>
          <p:cNvPr id="20" name="Text 18"/>
          <p:cNvSpPr/>
          <p:nvPr/>
        </p:nvSpPr>
        <p:spPr>
          <a:xfrm>
            <a:off x="5367528" y="3099816"/>
            <a:ext cx="146304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Pinch, cascades, warmtebuffering, simultane koude &amp; warmte.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7031736" y="3474720"/>
            <a:ext cx="329184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/>
          <p:cNvSpPr/>
          <p:nvPr/>
        </p:nvSpPr>
        <p:spPr>
          <a:xfrm>
            <a:off x="7406640" y="1874520"/>
            <a:ext cx="1828800" cy="312724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/>
          <p:cNvSpPr/>
          <p:nvPr/>
        </p:nvSpPr>
        <p:spPr>
          <a:xfrm>
            <a:off x="7406640" y="1874520"/>
            <a:ext cx="73152" cy="312724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/>
          <p:cNvSpPr/>
          <p:nvPr/>
        </p:nvSpPr>
        <p:spPr>
          <a:xfrm>
            <a:off x="7607808" y="2039112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4. Pomp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7607808" y="2478024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7607808" y="3099816"/>
            <a:ext cx="146304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Upgrade restwarmte met minimale lift.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272016" y="3474720"/>
            <a:ext cx="329184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28" name="Shape 26"/>
          <p:cNvSpPr/>
          <p:nvPr/>
        </p:nvSpPr>
        <p:spPr>
          <a:xfrm>
            <a:off x="9646920" y="1874520"/>
            <a:ext cx="1828800" cy="312724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9646920" y="1874520"/>
            <a:ext cx="73152" cy="3127248"/>
          </a:xfrm>
          <a:prstGeom prst="rect">
            <a:avLst/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/>
          <p:cNvSpPr/>
          <p:nvPr/>
        </p:nvSpPr>
        <p:spPr>
          <a:xfrm>
            <a:off x="9848088" y="2039112"/>
            <a:ext cx="14813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 Maak warmte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9848088" y="2478024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</a:t>
            </a:r>
            <a:endParaRPr lang="en-US" sz="2600" dirty="0"/>
          </a:p>
        </p:txBody>
      </p:sp>
      <p:sp>
        <p:nvSpPr>
          <p:cNvPr id="32" name="Text 30"/>
          <p:cNvSpPr/>
          <p:nvPr/>
        </p:nvSpPr>
        <p:spPr>
          <a:xfrm>
            <a:off x="9848088" y="3099816"/>
            <a:ext cx="1463040" cy="17190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Pas daarna: e-boiler, stoom, andere bronnen.</a:t>
            </a:r>
            <a:endParaRPr lang="en-US" sz="1100" dirty="0"/>
          </a:p>
        </p:txBody>
      </p:sp>
      <p:sp>
        <p:nvSpPr>
          <p:cNvPr id="33" name="Text 31"/>
          <p:cNvSpPr/>
          <p:nvPr/>
        </p:nvSpPr>
        <p:spPr>
          <a:xfrm>
            <a:off x="713232" y="5349240"/>
            <a:ext cx="99669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Hoe verder naar rechts, hoe meer hardware, exergievernietiging en randvoorwaarden je </a:t>
            </a:r>
            <a:r>
              <a:rPr lang="en-US" sz="15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vastlegt</a:t>
            </a: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.</a:t>
            </a:r>
            <a:endParaRPr lang="en-US" sz="1500" dirty="0"/>
          </a:p>
        </p:txBody>
      </p:sp>
      <p:sp>
        <p:nvSpPr>
          <p:cNvPr id="34" name="Shape 32"/>
          <p:cNvSpPr/>
          <p:nvPr/>
        </p:nvSpPr>
        <p:spPr>
          <a:xfrm>
            <a:off x="10602468" y="205740"/>
            <a:ext cx="1417320" cy="310896"/>
          </a:xfrm>
          <a:prstGeom prst="roundRect">
            <a:avLst>
              <a:gd name="adj" fmla="val 23529"/>
            </a:avLst>
          </a:prstGeom>
          <a:solidFill>
            <a:srgbClr val="FFF1E4"/>
          </a:solidFill>
          <a:ln w="12700">
            <a:solidFill>
              <a:srgbClr val="FFF1E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Text 33"/>
          <p:cNvSpPr/>
          <p:nvPr/>
        </p:nvSpPr>
        <p:spPr>
          <a:xfrm>
            <a:off x="10675620" y="278892"/>
            <a:ext cx="1271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ONTWERPREGEL</a:t>
            </a:r>
            <a:endParaRPr lang="en-US" sz="830" dirty="0"/>
          </a:p>
        </p:txBody>
      </p:sp>
      <p:sp>
        <p:nvSpPr>
          <p:cNvPr id="36" name="Shape 34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Shape 35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Shape 36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9" name="Shape 37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Shape 38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1" name="Shape 39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Shape 40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Text 41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Concept: heat hierarchy / process integration; see IEA HPT Annex 58 process integration work.</a:t>
            </a:r>
            <a:endParaRPr lang="en-US" sz="670" dirty="0"/>
          </a:p>
        </p:txBody>
      </p:sp>
      <p:sp>
        <p:nvSpPr>
          <p:cNvPr id="44" name="Text 42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0.01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Afbeelding 17">
            <a:extLst>
              <a:ext uri="{FF2B5EF4-FFF2-40B4-BE49-F238E27FC236}">
                <a16:creationId xmlns:a16="http://schemas.microsoft.com/office/drawing/2014/main" id="{FB1AD63B-F0E3-C0B1-34F8-F247402D4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78" y="-637"/>
            <a:ext cx="12199620" cy="6858637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75488" y="175326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Bekijk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warmtepomp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als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warmtelift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75488" y="627954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relevante grootheden liggen buiten de machine.</a:t>
            </a:r>
            <a:endParaRPr lang="en-US" sz="1260" dirty="0"/>
          </a:p>
        </p:txBody>
      </p:sp>
      <p:grpSp>
        <p:nvGrpSpPr>
          <p:cNvPr id="28" name="Groep 27">
            <a:extLst>
              <a:ext uri="{FF2B5EF4-FFF2-40B4-BE49-F238E27FC236}">
                <a16:creationId xmlns:a16="http://schemas.microsoft.com/office/drawing/2014/main" id="{CA184F66-44AE-4130-FC25-20C98DC08F5C}"/>
              </a:ext>
            </a:extLst>
          </p:cNvPr>
          <p:cNvGrpSpPr/>
          <p:nvPr/>
        </p:nvGrpSpPr>
        <p:grpSpPr>
          <a:xfrm>
            <a:off x="1109472" y="1492097"/>
            <a:ext cx="1625777" cy="3048093"/>
            <a:chOff x="777240" y="1484466"/>
            <a:chExt cx="2468880" cy="2721774"/>
          </a:xfrm>
        </p:grpSpPr>
        <p:sp>
          <p:nvSpPr>
            <p:cNvPr id="4" name="Shape 2"/>
            <p:cNvSpPr/>
            <p:nvPr/>
          </p:nvSpPr>
          <p:spPr>
            <a:xfrm>
              <a:off x="777240" y="1484466"/>
              <a:ext cx="2468880" cy="2721774"/>
            </a:xfrm>
            <a:prstGeom prst="roundRect">
              <a:avLst>
                <a:gd name="adj" fmla="val 3404"/>
              </a:avLst>
            </a:prstGeom>
            <a:solidFill>
              <a:srgbClr val="E5F7EF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5" name="Text 3"/>
            <p:cNvSpPr/>
            <p:nvPr/>
          </p:nvSpPr>
          <p:spPr>
            <a:xfrm>
              <a:off x="960120" y="1657105"/>
              <a:ext cx="205740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3A816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BRON / SOURCE</a:t>
              </a:r>
              <a:endParaRPr lang="en-US" sz="1100" dirty="0"/>
            </a:p>
          </p:txBody>
        </p:sp>
        <p:sp>
          <p:nvSpPr>
            <p:cNvPr id="6" name="Text 4"/>
            <p:cNvSpPr/>
            <p:nvPr/>
          </p:nvSpPr>
          <p:spPr>
            <a:xfrm>
              <a:off x="960120" y="2477489"/>
              <a:ext cx="2147142" cy="76457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marL="0" indent="0" algn="ctr">
                <a:buNone/>
              </a:pPr>
              <a:r>
                <a:rPr lang="en-US" sz="2000" b="1" dirty="0" err="1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Tbron,in</a:t>
              </a: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 </a:t>
              </a:r>
            </a:p>
            <a:p>
              <a:pPr marL="0" indent="0" algn="ctr">
                <a:buNone/>
              </a:pP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→ Tbron,out</a:t>
              </a:r>
              <a:endParaRPr lang="en-US" sz="200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960120" y="3337560"/>
              <a:ext cx="2147142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debiet · vervuiling · variatie</a:t>
              </a:r>
              <a:endParaRPr lang="en-US" sz="1100" dirty="0"/>
            </a:p>
            <a:p>
              <a:pPr marL="0" indent="0" algn="l">
                <a:buNone/>
              </a:pPr>
              <a:r>
                <a:rPr lang="en-US" sz="110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continu / batch</a:t>
              </a:r>
              <a:endParaRPr lang="en-US" sz="1100" dirty="0"/>
            </a:p>
          </p:txBody>
        </p:sp>
      </p:grpSp>
      <p:grpSp>
        <p:nvGrpSpPr>
          <p:cNvPr id="30" name="Groep 29">
            <a:extLst>
              <a:ext uri="{FF2B5EF4-FFF2-40B4-BE49-F238E27FC236}">
                <a16:creationId xmlns:a16="http://schemas.microsoft.com/office/drawing/2014/main" id="{365C6036-E30E-C25D-499A-C82C9D2A1FED}"/>
              </a:ext>
            </a:extLst>
          </p:cNvPr>
          <p:cNvGrpSpPr/>
          <p:nvPr/>
        </p:nvGrpSpPr>
        <p:grpSpPr>
          <a:xfrm>
            <a:off x="5255812" y="934278"/>
            <a:ext cx="2900636" cy="3043362"/>
            <a:chOff x="5255812" y="934278"/>
            <a:chExt cx="2900636" cy="3043362"/>
          </a:xfrm>
        </p:grpSpPr>
        <p:sp>
          <p:nvSpPr>
            <p:cNvPr id="9" name="Text 7"/>
            <p:cNvSpPr/>
            <p:nvPr/>
          </p:nvSpPr>
          <p:spPr>
            <a:xfrm>
              <a:off x="5824728" y="934278"/>
              <a:ext cx="23317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00" b="1" dirty="0">
                  <a:solidFill>
                    <a:srgbClr val="1D78A5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ΔT / LIFT</a:t>
              </a:r>
              <a:endParaRPr lang="en-US" sz="1100" dirty="0"/>
            </a:p>
          </p:txBody>
        </p:sp>
        <p:sp>
          <p:nvSpPr>
            <p:cNvPr id="10" name="Text 8"/>
            <p:cNvSpPr/>
            <p:nvPr/>
          </p:nvSpPr>
          <p:spPr>
            <a:xfrm>
              <a:off x="5428753" y="2592324"/>
              <a:ext cx="129844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70000" lnSpcReduction="20000"/>
            </a:bodyPr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compressor </a:t>
              </a:r>
            </a:p>
            <a:p>
              <a:pPr marL="0" indent="0" algn="ctr">
                <a:buNone/>
              </a:pP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+ cyclus</a:t>
              </a:r>
              <a:endParaRPr lang="en-US" sz="200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5255812" y="3291840"/>
              <a:ext cx="1693628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2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Het koudemiddel bepaalt wat haalbaar is.</a:t>
              </a:r>
              <a:endParaRPr lang="en-US" sz="1250" dirty="0"/>
            </a:p>
            <a:p>
              <a:pPr marL="0" indent="0" algn="l">
                <a:buNone/>
              </a:pPr>
              <a:r>
                <a:rPr lang="en-US" sz="12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De lift bepaalt hoeveel het kost.</a:t>
              </a:r>
              <a:endParaRPr lang="en-US" sz="1250" dirty="0"/>
            </a:p>
          </p:txBody>
        </p:sp>
      </p:grpSp>
      <p:grpSp>
        <p:nvGrpSpPr>
          <p:cNvPr id="29" name="Groep 28">
            <a:extLst>
              <a:ext uri="{FF2B5EF4-FFF2-40B4-BE49-F238E27FC236}">
                <a16:creationId xmlns:a16="http://schemas.microsoft.com/office/drawing/2014/main" id="{3690FB4E-29A4-2CF8-733D-161208E6EA13}"/>
              </a:ext>
            </a:extLst>
          </p:cNvPr>
          <p:cNvGrpSpPr/>
          <p:nvPr/>
        </p:nvGrpSpPr>
        <p:grpSpPr>
          <a:xfrm>
            <a:off x="9444558" y="1405193"/>
            <a:ext cx="1637969" cy="3075357"/>
            <a:chOff x="8887968" y="2057400"/>
            <a:chExt cx="2468880" cy="2148840"/>
          </a:xfrm>
        </p:grpSpPr>
        <p:sp>
          <p:nvSpPr>
            <p:cNvPr id="12" name="Shape 10"/>
            <p:cNvSpPr/>
            <p:nvPr/>
          </p:nvSpPr>
          <p:spPr>
            <a:xfrm>
              <a:off x="8887968" y="2057400"/>
              <a:ext cx="2468880" cy="2148840"/>
            </a:xfrm>
            <a:prstGeom prst="roundRect">
              <a:avLst>
                <a:gd name="adj" fmla="val 3404"/>
              </a:avLst>
            </a:prstGeom>
            <a:solidFill>
              <a:srgbClr val="FFF2DF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3" name="Text 11"/>
            <p:cNvSpPr/>
            <p:nvPr/>
          </p:nvSpPr>
          <p:spPr>
            <a:xfrm>
              <a:off x="9070848" y="2267712"/>
              <a:ext cx="205740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EE8A25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SINK / PROCES</a:t>
              </a:r>
              <a:endParaRPr lang="en-US" sz="1100" dirty="0"/>
            </a:p>
          </p:txBody>
        </p:sp>
        <p:sp>
          <p:nvSpPr>
            <p:cNvPr id="14" name="Text 12"/>
            <p:cNvSpPr/>
            <p:nvPr/>
          </p:nvSpPr>
          <p:spPr>
            <a:xfrm>
              <a:off x="9064347" y="2882111"/>
              <a:ext cx="2217089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Tuit / profiel</a:t>
              </a:r>
              <a:endParaRPr lang="en-US" sz="200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9064347" y="3496641"/>
              <a:ext cx="2011679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water · olie · lucht · stoom</a:t>
              </a:r>
              <a:endParaRPr lang="en-US" sz="1100" dirty="0"/>
            </a:p>
            <a:p>
              <a:pPr marL="0" indent="0" algn="l">
                <a:buNone/>
              </a:pPr>
              <a:r>
                <a:rPr lang="en-US" sz="110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minimum pinch / druk</a:t>
              </a:r>
              <a:endParaRPr lang="en-US" sz="1100" dirty="0"/>
            </a:p>
          </p:txBody>
        </p:sp>
      </p:grpSp>
      <p:sp>
        <p:nvSpPr>
          <p:cNvPr id="16" name="Shape 14"/>
          <p:cNvSpPr/>
          <p:nvPr/>
        </p:nvSpPr>
        <p:spPr>
          <a:xfrm>
            <a:off x="3246120" y="3127248"/>
            <a:ext cx="1325880" cy="0"/>
          </a:xfrm>
          <a:prstGeom prst="line">
            <a:avLst/>
          </a:prstGeom>
          <a:noFill/>
          <a:ln w="12700">
            <a:solidFill>
              <a:srgbClr val="2E8B8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/>
          <p:cNvSpPr/>
          <p:nvPr/>
        </p:nvSpPr>
        <p:spPr>
          <a:xfrm>
            <a:off x="7543800" y="3127248"/>
            <a:ext cx="1298448" cy="0"/>
          </a:xfrm>
          <a:prstGeom prst="line">
            <a:avLst/>
          </a:prstGeom>
          <a:noFill/>
          <a:ln w="12700">
            <a:solidFill>
              <a:srgbClr val="EE8A2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19" name="Shape 17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Thermodynamic framing: first law + temperature lift; details depend on cycle and approach temperatures.</a:t>
            </a:r>
            <a:endParaRPr lang="en-US" sz="670" dirty="0"/>
          </a:p>
        </p:txBody>
      </p:sp>
      <p:sp>
        <p:nvSpPr>
          <p:cNvPr id="27" name="Text 25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0.02</a:t>
            </a:r>
            <a:endParaRPr lang="en-US" sz="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kstvak 35">
                <a:extLst>
                  <a:ext uri="{FF2B5EF4-FFF2-40B4-BE49-F238E27FC236}">
                    <a16:creationId xmlns:a16="http://schemas.microsoft.com/office/drawing/2014/main" id="{22E12745-6AED-1405-FA68-9F86C1DF458A}"/>
                  </a:ext>
                </a:extLst>
              </p:cNvPr>
              <p:cNvSpPr txBox="1"/>
              <p:nvPr/>
            </p:nvSpPr>
            <p:spPr>
              <a:xfrm>
                <a:off x="3379922" y="5164882"/>
                <a:ext cx="5445408" cy="8290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borderBox>
                        <m:borderBoxPr>
                          <m:ctrlPr>
                            <a:rPr lang="nl-BE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l-BE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l-BE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nl-BE" i="1">
                                  <a:latin typeface="Cambria Math" panose="02040503050406030204" pitchFamily="18" charset="0"/>
                                </a:rPr>
                                <m:t>𝑠𝑖𝑛𝑘</m:t>
                              </m:r>
                            </m:sub>
                          </m:sSub>
                          <m:r>
                            <a:rPr lang="nl-BE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l-BE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l-BE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nl-BE" i="1">
                                  <a:latin typeface="Cambria Math" panose="02040503050406030204" pitchFamily="18" charset="0"/>
                                </a:rPr>
                                <m:t>𝑏𝑟𝑜𝑛</m:t>
                              </m:r>
                            </m:sub>
                          </m:sSub>
                          <m:r>
                            <a:rPr lang="nl-BE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nl-BE" i="1">
                                  <a:latin typeface="Cambria Math" panose="02040503050406030204" pitchFamily="18" charset="0"/>
                                </a:rPr>
                                <m:t>𝑒𝑙</m:t>
                              </m:r>
                            </m:sub>
                          </m:sSub>
                        </m:e>
                      </m:borderBox>
                      <m:r>
                        <a:rPr lang="nl-BE" b="0" i="1" smtClean="0">
                          <a:latin typeface="Cambria Math" panose="02040503050406030204" pitchFamily="18" charset="0"/>
                        </a:rPr>
                        <m:t> </m:t>
                      </m:r>
                      <m:borderBox>
                        <m:borderBoxPr>
                          <m:ctrlPr>
                            <a:rPr lang="nl-BE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nl-BE" i="1">
                              <a:latin typeface="Cambria Math" panose="02040503050406030204" pitchFamily="18" charset="0"/>
                            </a:rPr>
                            <m:t>𝐶𝑂</m:t>
                          </m:r>
                          <m:sSub>
                            <m:sSub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nl-BE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nl-BE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l-BE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l-B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l-B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l-BE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l-BE" i="1">
                                      <a:latin typeface="Cambria Math" panose="02040503050406030204" pitchFamily="18" charset="0"/>
                                    </a:rPr>
                                    <m:t>𝑠𝑖𝑛𝑘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l-BE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nl-BE" i="1">
                                      <a:latin typeface="Cambria Math" panose="02040503050406030204" pitchFamily="18" charset="0"/>
                                    </a:rPr>
                                    <m:t>𝑒𝑙</m:t>
                                  </m:r>
                                </m:sub>
                              </m:sSub>
                            </m:den>
                          </m:f>
                        </m:e>
                      </m:borderBox>
                    </m:oMath>
                  </m:oMathPara>
                </a14:m>
                <a:endParaRPr lang="nl-BE" dirty="0"/>
              </a:p>
            </p:txBody>
          </p:sp>
        </mc:Choice>
        <mc:Fallback xmlns="">
          <p:sp>
            <p:nvSpPr>
              <p:cNvPr id="36" name="Tekstvak 35">
                <a:extLst>
                  <a:ext uri="{FF2B5EF4-FFF2-40B4-BE49-F238E27FC236}">
                    <a16:creationId xmlns:a16="http://schemas.microsoft.com/office/drawing/2014/main" id="{22E12745-6AED-1405-FA68-9F86C1DF45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9922" y="5164882"/>
                <a:ext cx="5445408" cy="8290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A776492-0CC9-ADB9-CD8D-A264CFAB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BED8F1C-D3AB-DD8D-5683-DA47A64538E6}"/>
              </a:ext>
            </a:extLst>
          </p:cNvPr>
          <p:cNvSpPr/>
          <p:nvPr/>
        </p:nvSpPr>
        <p:spPr>
          <a:xfrm>
            <a:off x="475488" y="612648"/>
            <a:ext cx="37627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Enkele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stappen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terug</a:t>
            </a:r>
            <a:endParaRPr lang="en-US" sz="26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B3A90E1-B924-CF63-CA36-47531133156D}"/>
              </a:ext>
            </a:extLst>
          </p:cNvPr>
          <p:cNvSpPr/>
          <p:nvPr/>
        </p:nvSpPr>
        <p:spPr>
          <a:xfrm>
            <a:off x="493776" y="1298447"/>
            <a:ext cx="4157737" cy="3563281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Eerste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hoofdwet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Vertaalt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zich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in 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leidt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tot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</a:endParaRPr>
          </a:p>
          <a:p>
            <a:pPr marL="0" indent="0">
              <a:buNone/>
            </a:pPr>
            <a:endParaRPr lang="en-US" sz="126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5D1D8B1D-06BC-6330-5609-B17470AA8A62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455A304F-50FB-EC7D-65EF-17A9DEE5A792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23188D6F-1A53-76BB-BDB3-51CE0B249FBC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A2E47D00-0C0D-FB6C-FCE1-6A68159CE64C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A452E1C1-854C-FB29-4B4C-9F6C16B00FC2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59ED071D-E055-18F5-A3F1-31FC527E80C7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D99D9F7C-3776-78C9-863B-4CBAF1FF0826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C355FF85-208C-2588-DBB8-FEA56C801D3C}"/>
              </a:ext>
            </a:extLst>
          </p:cNvPr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Thermodynamic framing: first law + temperature lift; details depend on cycle and approach temperatures.</a:t>
            </a:r>
            <a:endParaRPr lang="en-US" sz="67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72B08DBC-599A-0BF5-6CE0-8D290044CDB4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0.03</a:t>
            </a:r>
            <a:endParaRPr lang="en-US" sz="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kstvak 40">
                <a:extLst>
                  <a:ext uri="{FF2B5EF4-FFF2-40B4-BE49-F238E27FC236}">
                    <a16:creationId xmlns:a16="http://schemas.microsoft.com/office/drawing/2014/main" id="{DE97531D-3132-4CCB-7A6C-CCEA9CFC805F}"/>
                  </a:ext>
                </a:extLst>
              </p:cNvPr>
              <p:cNvSpPr txBox="1"/>
              <p:nvPr/>
            </p:nvSpPr>
            <p:spPr>
              <a:xfrm>
                <a:off x="772644" y="1666904"/>
                <a:ext cx="3600000" cy="4081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nl-BE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  <m:r>
                        <a:rPr lang="nl-BE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nl-BE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lang="nl-BE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nl-BE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nl-BE" b="0" dirty="0">
                  <a:solidFill>
                    <a:srgbClr val="5E6974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1" name="Tekstvak 40">
                <a:extLst>
                  <a:ext uri="{FF2B5EF4-FFF2-40B4-BE49-F238E27FC236}">
                    <a16:creationId xmlns:a16="http://schemas.microsoft.com/office/drawing/2014/main" id="{DE97531D-3132-4CCB-7A6C-CCEA9CFC80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644" y="1666904"/>
                <a:ext cx="3600000" cy="408125"/>
              </a:xfrm>
              <a:prstGeom prst="rect">
                <a:avLst/>
              </a:prstGeom>
              <a:blipFill>
                <a:blip r:embed="rId3"/>
                <a:stretch>
                  <a:fillRect b="-3030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CB04EE1B-933D-85D7-B917-52E3E567A8A8}"/>
                  </a:ext>
                </a:extLst>
              </p:cNvPr>
              <p:cNvSpPr txBox="1"/>
              <p:nvPr/>
            </p:nvSpPr>
            <p:spPr>
              <a:xfrm>
                <a:off x="7360676" y="1912652"/>
                <a:ext cx="3600000" cy="7478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l-BE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nary>
                        <m:naryPr>
                          <m:grow m:val="on"/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e>
                      </m:nary>
                      <m:d>
                        <m:d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m:rPr>
                          <m:nor/>
                        </m:rPr>
                        <a:rPr lang="nl-BE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 </m:t>
                      </m:r>
                      <m:r>
                        <a:rPr lang="nl-BE" b="0" i="1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𝑑𝑇</m:t>
                      </m:r>
                    </m:oMath>
                  </m:oMathPara>
                </a14:m>
                <a:endParaRPr lang="nl-BE" b="0" dirty="0">
                  <a:solidFill>
                    <a:srgbClr val="5E6974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CB04EE1B-933D-85D7-B917-52E3E567A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676" y="1912652"/>
                <a:ext cx="3600000" cy="747833"/>
              </a:xfrm>
              <a:prstGeom prst="rect">
                <a:avLst/>
              </a:prstGeom>
              <a:blipFill>
                <a:blip r:embed="rId4"/>
                <a:stretch>
                  <a:fillRect t="-145000" b="-213333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863C9FBE-C8FE-3767-4B31-DFAD72119BCA}"/>
                  </a:ext>
                </a:extLst>
              </p:cNvPr>
              <p:cNvSpPr txBox="1"/>
              <p:nvPr/>
            </p:nvSpPr>
            <p:spPr>
              <a:xfrm>
                <a:off x="892489" y="2611325"/>
                <a:ext cx="3600000" cy="379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𝑏𝑟𝑜𝑛</m:t>
                          </m:r>
                        </m:sub>
                      </m:sSub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𝑒𝑙</m:t>
                          </m:r>
                        </m:sub>
                      </m:sSub>
                    </m:oMath>
                  </m:oMathPara>
                </a14:m>
                <a:endParaRPr lang="nl-BE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863C9FBE-C8FE-3767-4B31-DFAD72119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489" y="2611325"/>
                <a:ext cx="3600000" cy="379848"/>
              </a:xfrm>
              <a:prstGeom prst="rect">
                <a:avLst/>
              </a:prstGeom>
              <a:blipFill>
                <a:blip r:embed="rId5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9CECEB52-1B70-C618-F4BC-E1102EB26409}"/>
                  </a:ext>
                </a:extLst>
              </p:cNvPr>
              <p:cNvSpPr txBox="1"/>
              <p:nvPr/>
            </p:nvSpPr>
            <p:spPr>
              <a:xfrm>
                <a:off x="638244" y="3503313"/>
                <a:ext cx="3600000" cy="7062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l-BE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𝐶𝑂</m:t>
                      </m:r>
                      <m:sSub>
                        <m:sSub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nl-BE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l-BE" i="1">
                                      <a:solidFill>
                                        <a:srgbClr val="5E6974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l-BE" i="1">
                                      <a:solidFill>
                                        <a:srgbClr val="5E6974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𝑠𝑖𝑛𝑘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𝑒𝑙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BE" dirty="0">
                  <a:solidFill>
                    <a:srgbClr val="5E6974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9CECEB52-1B70-C618-F4BC-E1102EB26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244" y="3503313"/>
                <a:ext cx="3600000" cy="7062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F665E9C4-DF38-3A64-89D4-5C8A802999E4}"/>
                  </a:ext>
                </a:extLst>
              </p:cNvPr>
              <p:cNvSpPr txBox="1"/>
              <p:nvPr/>
            </p:nvSpPr>
            <p:spPr>
              <a:xfrm>
                <a:off x="401051" y="5445552"/>
                <a:ext cx="3719845" cy="708977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lvl="0">
                  <a:buSzPts val="1000"/>
                  <a:tabLst>
                    <a:tab pos="614363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BE" sz="1100" i="1" ker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l-BE" sz="1100" i="1" kern="0">
                                <a:solidFill>
                                  <a:srgbClr val="5E6974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nl-BE" sz="1100" i="1" kern="0">
                                <a:solidFill>
                                  <a:srgbClr val="5E6974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m:rPr>
                            <m:nor/>
                          </m:rPr>
                          <a:rPr lang="nl-BE" sz="1100" i="0" kern="0">
                            <a:solidFill>
                              <a:srgbClr val="5E6974"/>
                            </a:solidFill>
                            <a:effectLst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bron</m:t>
                        </m:r>
                      </m:sub>
                    </m:sSub>
                  </m:oMath>
                </a14:m>
                <a:r>
                  <a:rPr lang="nl-BE" sz="1100" kern="0" dirty="0">
                    <a:solidFill>
                      <a:srgbClr val="5E6974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opgenomen warmte aan verdamperzijde</a:t>
                </a:r>
                <a:endParaRPr lang="nl-BE" sz="1100" kern="100" dirty="0">
                  <a:solidFill>
                    <a:srgbClr val="5E6974"/>
                  </a:solidFill>
                  <a:effectLst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>
                  <a:buSzPts val="1000"/>
                  <a:tabLst>
                    <a:tab pos="614363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BE" sz="1100" i="1" ker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BE" sz="1100" i="1" ker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𝑃</m:t>
                        </m:r>
                      </m:e>
                      <m:sub>
                        <m:r>
                          <m:rPr>
                            <m:nor/>
                          </m:rPr>
                          <a:rPr lang="nl-BE" sz="1100" i="0" kern="0">
                            <a:solidFill>
                              <a:srgbClr val="5E6974"/>
                            </a:solidFill>
                            <a:effectLst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el</m:t>
                        </m:r>
                      </m:sub>
                    </m:sSub>
                  </m:oMath>
                </a14:m>
                <a:r>
                  <a:rPr lang="nl-BE" sz="1100" kern="0" dirty="0">
                    <a:solidFill>
                      <a:srgbClr val="5E6974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	elektrisch compressorvermogen</a:t>
                </a:r>
                <a:endParaRPr lang="nl-BE" sz="1100" kern="100" dirty="0">
                  <a:solidFill>
                    <a:srgbClr val="5E6974"/>
                  </a:solidFill>
                  <a:effectLst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>
                  <a:buSzPts val="1000"/>
                  <a:tabLst>
                    <a:tab pos="614363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BE" sz="1100" i="1" ker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l-BE" sz="1100" i="1" kern="0">
                                <a:solidFill>
                                  <a:srgbClr val="5E6974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nl-BE" sz="1100" i="1" kern="0">
                                <a:solidFill>
                                  <a:srgbClr val="5E6974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m:rPr>
                            <m:nor/>
                          </m:rPr>
                          <a:rPr lang="nl-BE" sz="1100" i="0" kern="0">
                            <a:solidFill>
                              <a:srgbClr val="5E6974"/>
                            </a:solidFill>
                            <a:effectLst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sink</m:t>
                        </m:r>
                      </m:sub>
                    </m:sSub>
                  </m:oMath>
                </a14:m>
                <a:r>
                  <a:rPr lang="nl-BE" sz="1100" kern="0" dirty="0">
                    <a:solidFill>
                      <a:srgbClr val="5E6974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nuttige warmte aan proceszijde</a:t>
                </a:r>
                <a:endParaRPr lang="nl-BE" sz="1100" kern="100" dirty="0">
                  <a:solidFill>
                    <a:srgbClr val="5E6974"/>
                  </a:solidFill>
                  <a:effectLst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F665E9C4-DF38-3A64-89D4-5C8A802999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051" y="5445552"/>
                <a:ext cx="3719845" cy="7089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1">
            <a:extLst>
              <a:ext uri="{FF2B5EF4-FFF2-40B4-BE49-F238E27FC236}">
                <a16:creationId xmlns:a16="http://schemas.microsoft.com/office/drawing/2014/main" id="{0DA9A737-279B-2004-9F67-87821350B539}"/>
              </a:ext>
            </a:extLst>
          </p:cNvPr>
          <p:cNvSpPr/>
          <p:nvPr/>
        </p:nvSpPr>
        <p:spPr>
          <a:xfrm>
            <a:off x="7016231" y="1289304"/>
            <a:ext cx="4157737" cy="3563281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Vloeistofstroom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zonder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faseovergang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Bij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faseovergang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285750" indent="-285750">
              <a:buFontTx/>
              <a:buChar char="-"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Volledig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285750" indent="-285750">
              <a:buFontTx/>
              <a:buChar char="-"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285750" indent="-285750">
              <a:buFontTx/>
              <a:buChar char="-"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285750" indent="-285750">
              <a:buFontTx/>
              <a:buChar char="-"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Onvolledig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leidt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tot het begrip ‘lift’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</a:endParaRPr>
          </a:p>
          <a:p>
            <a:pPr marL="0" indent="0">
              <a:buNone/>
            </a:pPr>
            <a:endParaRPr lang="en-US" sz="126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0">
                <a:extLst>
                  <a:ext uri="{FF2B5EF4-FFF2-40B4-BE49-F238E27FC236}">
                    <a16:creationId xmlns:a16="http://schemas.microsoft.com/office/drawing/2014/main" id="{4253CF9C-3F37-7859-340F-B4331BC1EE8E}"/>
                  </a:ext>
                </a:extLst>
              </p:cNvPr>
              <p:cNvSpPr/>
              <p:nvPr/>
            </p:nvSpPr>
            <p:spPr>
              <a:xfrm>
                <a:off x="7016230" y="612648"/>
                <a:ext cx="4761241" cy="676656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Autofit/>
              </a:bodyPr>
              <a:lstStyle/>
              <a:p>
                <a:r>
                  <a:rPr lang="nl-BE" sz="2650" b="1" dirty="0"/>
                  <a:t>Wat bepaalt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BE" sz="265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l-BE" sz="265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l-BE" sz="2650" b="1" i="1">
                                <a:latin typeface="Cambria Math" panose="02040503050406030204" pitchFamily="18" charset="0"/>
                              </a:rPr>
                              <m:t>𝑸</m:t>
                            </m:r>
                          </m:e>
                        </m:acc>
                      </m:e>
                      <m:sub>
                        <m:r>
                          <m:rPr>
                            <m:nor/>
                          </m:rPr>
                          <a:rPr lang="nl-BE" sz="2650" b="1" i="0"/>
                          <m:t>bron</m:t>
                        </m:r>
                      </m:sub>
                    </m:sSub>
                  </m:oMath>
                </a14:m>
                <a:r>
                  <a:rPr lang="nl-BE" sz="2650" b="1" dirty="0"/>
                  <a:t>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nl-BE" sz="265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l-BE" sz="2650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l-BE" sz="2650" b="1" i="1">
                                <a:latin typeface="Cambria Math" panose="02040503050406030204" pitchFamily="18" charset="0"/>
                              </a:rPr>
                              <m:t>𝑸</m:t>
                            </m:r>
                          </m:e>
                        </m:acc>
                      </m:e>
                      <m:sub>
                        <m:r>
                          <m:rPr>
                            <m:nor/>
                          </m:rPr>
                          <a:rPr lang="nl-BE" sz="2650" b="1" i="0"/>
                          <m:t>sink</m:t>
                        </m:r>
                      </m:sub>
                    </m:sSub>
                  </m:oMath>
                </a14:m>
                <a:r>
                  <a:rPr lang="nl-BE" sz="2650" b="1" dirty="0"/>
                  <a:t>?</a:t>
                </a:r>
                <a:r>
                  <a:rPr lang="nl-BE" sz="2650" dirty="0">
                    <a:effectLst/>
                  </a:rPr>
                  <a:t> </a:t>
                </a:r>
                <a:endParaRPr lang="en-US" sz="2650" dirty="0"/>
              </a:p>
            </p:txBody>
          </p:sp>
        </mc:Choice>
        <mc:Fallback xmlns="">
          <p:sp>
            <p:nvSpPr>
              <p:cNvPr id="35" name="Text 0">
                <a:extLst>
                  <a:ext uri="{FF2B5EF4-FFF2-40B4-BE49-F238E27FC236}">
                    <a16:creationId xmlns:a16="http://schemas.microsoft.com/office/drawing/2014/main" id="{4253CF9C-3F37-7859-340F-B4331BC1EE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230" y="612648"/>
                <a:ext cx="4761241" cy="676656"/>
              </a:xfrm>
              <a:prstGeom prst="rect">
                <a:avLst/>
              </a:prstGeom>
              <a:blipFill>
                <a:blip r:embed="rId8"/>
                <a:stretch>
                  <a:fillRect l="-4255" r="-1064" b="-7407"/>
                </a:stretch>
              </a:blipFill>
              <a:ln/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F4ABA282-FC5F-5C24-4F0B-DF546BDDF194}"/>
                  </a:ext>
                </a:extLst>
              </p:cNvPr>
              <p:cNvSpPr txBox="1"/>
              <p:nvPr/>
            </p:nvSpPr>
            <p:spPr>
              <a:xfrm>
                <a:off x="7016230" y="1539076"/>
                <a:ext cx="3600000" cy="40761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r>
                        <m:rPr>
                          <m:nor/>
                        </m:rPr>
                        <a:rPr lang="nl-BE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 </m:t>
                      </m:r>
                      <m:sSub>
                        <m:sSubPr>
                          <m:ctrlPr>
                            <a:rPr lang="nl-BE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nl-BE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m:rPr>
                          <m:nor/>
                        </m:rPr>
                        <a:rPr lang="nl-BE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 </m:t>
                      </m:r>
                      <m:r>
                        <m:rPr>
                          <m:sty m:val="p"/>
                        </m:rPr>
                        <a:rPr lang="nl-BE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a:rPr lang="nl-BE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nl-BE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F4ABA282-FC5F-5C24-4F0B-DF546BDDF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6230" y="1539076"/>
                <a:ext cx="3600000" cy="407612"/>
              </a:xfrm>
              <a:prstGeom prst="rect">
                <a:avLst/>
              </a:prstGeom>
              <a:blipFill>
                <a:blip r:embed="rId9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kstvak 39">
            <a:extLst>
              <a:ext uri="{FF2B5EF4-FFF2-40B4-BE49-F238E27FC236}">
                <a16:creationId xmlns:a16="http://schemas.microsoft.com/office/drawing/2014/main" id="{EAE0B1C8-C6E3-B714-4E74-314A4D9E24E6}"/>
              </a:ext>
            </a:extLst>
          </p:cNvPr>
          <p:cNvSpPr txBox="1"/>
          <p:nvPr/>
        </p:nvSpPr>
        <p:spPr>
          <a:xfrm>
            <a:off x="10177527" y="1595447"/>
            <a:ext cx="1221853" cy="968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lvl="0">
              <a:buSzPts val="1000"/>
              <a:tabLst>
                <a:tab pos="614363" algn="l"/>
              </a:tabLst>
            </a:pPr>
            <a:r>
              <a:rPr lang="nl-BE" sz="1200" kern="100" dirty="0">
                <a:solidFill>
                  <a:srgbClr val="5E6974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(eenvoudig)</a:t>
            </a:r>
          </a:p>
          <a:p>
            <a:pPr lvl="0">
              <a:buSzPts val="1000"/>
              <a:tabLst>
                <a:tab pos="614363" algn="l"/>
              </a:tabLst>
            </a:pPr>
            <a:endParaRPr lang="nl-BE" sz="1200" kern="100" dirty="0">
              <a:solidFill>
                <a:srgbClr val="5E6974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614363" algn="l"/>
              </a:tabLst>
            </a:pPr>
            <a:endParaRPr lang="nl-BE" sz="1200" kern="100" dirty="0">
              <a:solidFill>
                <a:srgbClr val="5E6974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614363" algn="l"/>
              </a:tabLst>
            </a:pPr>
            <a:r>
              <a:rPr lang="nl-BE" sz="1200" kern="100" dirty="0">
                <a:solidFill>
                  <a:srgbClr val="5E6974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(traject)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kstvak 43">
                <a:extLst>
                  <a:ext uri="{FF2B5EF4-FFF2-40B4-BE49-F238E27FC236}">
                    <a16:creationId xmlns:a16="http://schemas.microsoft.com/office/drawing/2014/main" id="{B6A291B0-1301-DA6C-20D8-4D23E048380D}"/>
                  </a:ext>
                </a:extLst>
              </p:cNvPr>
              <p:cNvSpPr txBox="1"/>
              <p:nvPr/>
            </p:nvSpPr>
            <p:spPr>
              <a:xfrm>
                <a:off x="7360676" y="3131636"/>
                <a:ext cx="3600000" cy="379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l-BE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b="0" i="1" smtClean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𝑢𝑖𝑡</m:t>
                              </m:r>
                            </m:sub>
                          </m:sSub>
                          <m:r>
                            <a:rPr lang="nl-BE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b="0" i="1" smtClean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l-BE" dirty="0">
                  <a:solidFill>
                    <a:srgbClr val="5E6974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Tekstvak 43">
                <a:extLst>
                  <a:ext uri="{FF2B5EF4-FFF2-40B4-BE49-F238E27FC236}">
                    <a16:creationId xmlns:a16="http://schemas.microsoft.com/office/drawing/2014/main" id="{B6A291B0-1301-DA6C-20D8-4D23E0483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0676" y="3131636"/>
                <a:ext cx="3600000" cy="379848"/>
              </a:xfrm>
              <a:prstGeom prst="rect">
                <a:avLst/>
              </a:prstGeom>
              <a:blipFill>
                <a:blip r:embed="rId10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4165419D-0F90-815E-89F7-428C7E6C5276}"/>
                  </a:ext>
                </a:extLst>
              </p:cNvPr>
              <p:cNvSpPr txBox="1"/>
              <p:nvPr/>
            </p:nvSpPr>
            <p:spPr>
              <a:xfrm>
                <a:off x="7932755" y="3848013"/>
                <a:ext cx="3600000" cy="379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̇"/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l-BE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</m:acc>
                      <m:d>
                        <m:d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𝑢𝑖𝑡</m:t>
                              </m:r>
                            </m:sub>
                          </m:sSub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b="0" i="1" smtClean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𝑢𝑖𝑡</m:t>
                              </m:r>
                            </m:sub>
                          </m:sSub>
                          <m:r>
                            <a:rPr lang="nl-BE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b="0" i="1" smtClean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l-BE" dirty="0">
                  <a:solidFill>
                    <a:srgbClr val="5E6974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Tekstvak 44">
                <a:extLst>
                  <a:ext uri="{FF2B5EF4-FFF2-40B4-BE49-F238E27FC236}">
                    <a16:creationId xmlns:a16="http://schemas.microsoft.com/office/drawing/2014/main" id="{4165419D-0F90-815E-89F7-428C7E6C5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2755" y="3848013"/>
                <a:ext cx="3600000" cy="379848"/>
              </a:xfrm>
              <a:prstGeom prst="rect">
                <a:avLst/>
              </a:prstGeom>
              <a:blipFill>
                <a:blip r:embed="rId11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7D36235A-AE44-D6FB-5CA9-AC366B7A9B40}"/>
                  </a:ext>
                </a:extLst>
              </p:cNvPr>
              <p:cNvSpPr txBox="1"/>
              <p:nvPr/>
            </p:nvSpPr>
            <p:spPr>
              <a:xfrm>
                <a:off x="6949843" y="5208584"/>
                <a:ext cx="3719845" cy="1122387"/>
              </a:xfrm>
              <a:prstGeom prst="rect">
                <a:avLst/>
              </a:prstGeom>
              <a:noFill/>
            </p:spPr>
            <p:txBody>
              <a:bodyPr wrap="square">
                <a:noAutofit/>
              </a:bodyPr>
              <a:lstStyle/>
              <a:p>
                <a:pPr lvl="0">
                  <a:buSzPts val="1000"/>
                  <a:tabLst>
                    <a:tab pos="614363" algn="l"/>
                  </a:tabLst>
                </a:pP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nl-BE" sz="1100" b="0" i="1" kern="0" smtClea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nl-BE" sz="1100" b="0" i="1" kern="0" smtClea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nl-BE" sz="1100" kern="0" dirty="0">
                    <a:solidFill>
                      <a:srgbClr val="5E6974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massadebiet in kg/s</a:t>
                </a:r>
                <a:endParaRPr lang="nl-BE" sz="1100" kern="100" dirty="0">
                  <a:solidFill>
                    <a:srgbClr val="5E6974"/>
                  </a:solidFill>
                  <a:effectLst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>
                  <a:buSzPts val="1000"/>
                  <a:tabLst>
                    <a:tab pos="614363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nl-BE" sz="1100" b="0" i="1" kern="0" smtClea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nl-BE" sz="1100" b="0" i="1" kern="0" smtClea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𝑐</m:t>
                        </m:r>
                      </m:e>
                      <m:sub>
                        <m:r>
                          <a:rPr lang="nl-BE" sz="1100" b="0" i="1" kern="0" smtClean="0">
                            <a:solidFill>
                              <a:srgbClr val="5E6974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nl-BE" sz="1100" kern="0" dirty="0">
                    <a:solidFill>
                      <a:srgbClr val="5E6974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	specifieke warmtecapaciteit J/kg.K</a:t>
                </a:r>
                <a:endParaRPr lang="nl-BE" sz="1100" kern="100" dirty="0">
                  <a:solidFill>
                    <a:srgbClr val="5E6974"/>
                  </a:solidFill>
                  <a:effectLst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  <a:p>
                <a:pPr lvl="0">
                  <a:buSzPts val="1000"/>
                  <a:tabLst>
                    <a:tab pos="614363" algn="l"/>
                  </a:tabLst>
                </a:pPr>
                <a14:m>
                  <m:oMath xmlns:m="http://schemas.openxmlformats.org/officeDocument/2006/math">
                    <m:r>
                      <a:rPr lang="nl-BE" sz="1100" b="0" i="1" kern="0" smtClean="0">
                        <a:solidFill>
                          <a:srgbClr val="5E6974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ℎ</m:t>
                    </m:r>
                    <m:r>
                      <a:rPr lang="nl-BE" sz="1100" i="1" kern="0">
                        <a:solidFill>
                          <a:srgbClr val="5E6974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nl-BE" sz="1100" kern="0" dirty="0">
                    <a:solidFill>
                      <a:srgbClr val="5E6974"/>
                    </a:solidFill>
                    <a:effectLst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nuttige warmte aan proceszijde J/kg</a:t>
                </a:r>
              </a:p>
              <a:p>
                <a:pPr lvl="0">
                  <a:buSzPts val="1000"/>
                  <a:tabLst>
                    <a:tab pos="614363" algn="l"/>
                  </a:tabLst>
                </a:pPr>
                <a14:m>
                  <m:oMath xmlns:m="http://schemas.openxmlformats.org/officeDocument/2006/math">
                    <m:r>
                      <a:rPr lang="nl-BE" sz="1100" b="0" i="1" kern="0" smtClean="0">
                        <a:solidFill>
                          <a:srgbClr val="5E6974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nl-BE" sz="1100" kern="100" dirty="0">
                    <a:solidFill>
                      <a:srgbClr val="5E6974"/>
                    </a:solidFill>
                    <a:effectLst/>
                    <a:ea typeface="Aptos" panose="020B0004020202020204" pitchFamily="34" charset="0"/>
                    <a:cs typeface="Times New Roman" panose="02020603050405020304" pitchFamily="18" charset="0"/>
                  </a:rPr>
                  <a:t>	fractie ‘gas’ in tweefasig vloeistof-gas gebied</a:t>
                </a:r>
              </a:p>
              <a:p>
                <a:pPr lvl="0">
                  <a:buSzPts val="1000"/>
                  <a:tabLst>
                    <a:tab pos="614363" algn="l"/>
                  </a:tabLst>
                </a:pPr>
                <a:r>
                  <a:rPr lang="nl-BE" sz="1100" kern="100" dirty="0">
                    <a:solidFill>
                      <a:srgbClr val="5E6974"/>
                    </a:solidFill>
                    <a:ea typeface="Aptos" panose="020B0004020202020204" pitchFamily="34" charset="0"/>
                    <a:cs typeface="Times New Roman" panose="02020603050405020304" pitchFamily="18" charset="0"/>
                  </a:rPr>
                  <a:t>T	temperatuur in K</a:t>
                </a:r>
                <a:endParaRPr lang="nl-BE" sz="1100" kern="100" dirty="0">
                  <a:solidFill>
                    <a:srgbClr val="5E6974"/>
                  </a:solidFill>
                  <a:effectLst/>
                  <a:ea typeface="Aptos" panose="020B000402020202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7D36235A-AE44-D6FB-5CA9-AC366B7A9B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9843" y="5208584"/>
                <a:ext cx="3719845" cy="11223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Ovaal 47">
            <a:extLst>
              <a:ext uri="{FF2B5EF4-FFF2-40B4-BE49-F238E27FC236}">
                <a16:creationId xmlns:a16="http://schemas.microsoft.com/office/drawing/2014/main" id="{73B4188F-8A88-360A-CA6F-F59E29808975}"/>
              </a:ext>
            </a:extLst>
          </p:cNvPr>
          <p:cNvSpPr/>
          <p:nvPr/>
        </p:nvSpPr>
        <p:spPr>
          <a:xfrm>
            <a:off x="9103216" y="1523174"/>
            <a:ext cx="358836" cy="40761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0" name="Ovaal 49">
            <a:extLst>
              <a:ext uri="{FF2B5EF4-FFF2-40B4-BE49-F238E27FC236}">
                <a16:creationId xmlns:a16="http://schemas.microsoft.com/office/drawing/2014/main" id="{B5AD3840-D085-2D79-C356-DBDA3EA526C7}"/>
              </a:ext>
            </a:extLst>
          </p:cNvPr>
          <p:cNvSpPr/>
          <p:nvPr/>
        </p:nvSpPr>
        <p:spPr>
          <a:xfrm>
            <a:off x="1617406" y="2556462"/>
            <a:ext cx="708217" cy="5751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1" name="Ovaal 50">
            <a:extLst>
              <a:ext uri="{FF2B5EF4-FFF2-40B4-BE49-F238E27FC236}">
                <a16:creationId xmlns:a16="http://schemas.microsoft.com/office/drawing/2014/main" id="{6F4D2EE0-3460-16CC-3FCA-E23965717995}"/>
              </a:ext>
            </a:extLst>
          </p:cNvPr>
          <p:cNvSpPr/>
          <p:nvPr/>
        </p:nvSpPr>
        <p:spPr>
          <a:xfrm>
            <a:off x="2501328" y="2550774"/>
            <a:ext cx="615584" cy="5751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1222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1" grpId="0"/>
      <p:bldP spid="43" grpId="0"/>
      <p:bldP spid="29" grpId="0"/>
      <p:bldP spid="31" grpId="0"/>
      <p:bldP spid="33" grpId="0"/>
      <p:bldP spid="34" grpId="0" animBg="1"/>
      <p:bldP spid="35" grpId="0" animBg="1"/>
      <p:bldP spid="39" grpId="0"/>
      <p:bldP spid="40" grpId="0"/>
      <p:bldP spid="44" grpId="0"/>
      <p:bldP spid="45" grpId="0"/>
      <p:bldP spid="46" grpId="0"/>
      <p:bldP spid="48" grpId="0" animBg="1"/>
      <p:bldP spid="50" grpId="0" animBg="1"/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E8CE813-5AE2-3087-5F67-0BE170AAB1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8772A3C-1AA4-C2D3-AFE0-E7890FB5B34F}"/>
              </a:ext>
            </a:extLst>
          </p:cNvPr>
          <p:cNvSpPr/>
          <p:nvPr/>
        </p:nvSpPr>
        <p:spPr>
          <a:xfrm>
            <a:off x="475488" y="612648"/>
            <a:ext cx="37627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Lift: </a:t>
            </a:r>
            <a:r>
              <a:rPr lang="en-US" sz="2650" b="1" dirty="0">
                <a:solidFill>
                  <a:srgbClr val="0C2238"/>
                </a:solidFill>
                <a:latin typeface="Symbol" pitchFamily="2" charset="2"/>
                <a:ea typeface="Liberation Sans" pitchFamily="34" charset="-122"/>
                <a:cs typeface="Liberation Sans" pitchFamily="34" charset="-120"/>
              </a:rPr>
              <a:t>D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</a:t>
            </a:r>
            <a:endParaRPr lang="en-US" sz="26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45F3378-786B-FCC2-FFFD-C9A2B6F626DE}"/>
              </a:ext>
            </a:extLst>
          </p:cNvPr>
          <p:cNvSpPr/>
          <p:nvPr/>
        </p:nvSpPr>
        <p:spPr>
          <a:xfrm>
            <a:off x="493776" y="1298447"/>
            <a:ext cx="4157737" cy="4060348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Niet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Wel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Rekening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houdend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met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warmtewisselaarbenadering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Design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efficiëntie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,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typisch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evap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3K,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cond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5K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!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Oververhitting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,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onderkoeling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! Glide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</a:endParaRPr>
          </a:p>
          <a:p>
            <a:pPr marL="0" indent="0">
              <a:buNone/>
            </a:pPr>
            <a:endParaRPr lang="en-US" sz="1260" dirty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714A20B3-C231-0BD4-BA2E-09125100305F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C53223C-CEB7-D20D-CCA8-8B62B78BE7AC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D6FD732A-5ED4-4C46-7718-CF28B85F4D3D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8DB9BF09-117C-820E-01DB-121DD9E42AAA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5BF8B977-3CC3-C2BE-FC6D-D4A4CDFA7D14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9CB0EC02-95E0-7F98-D42C-561FAD9DDFD1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50BBF958-35BA-6E1A-41A9-CEA2F4443132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FE024DE-CDBF-4A85-433B-8CEB659E7804}"/>
              </a:ext>
            </a:extLst>
          </p:cNvPr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Thermodynamic framing: first law + temperature lift; details depend on cycle and approach temperatures.</a:t>
            </a:r>
            <a:endParaRPr lang="en-US" sz="67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63C63417-5F8C-209B-E8EA-1472131BB763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0.04</a:t>
            </a:r>
            <a:endParaRPr lang="en-US" sz="700" dirty="0"/>
          </a:p>
        </p:txBody>
      </p:sp>
      <p:sp>
        <p:nvSpPr>
          <p:cNvPr id="35" name="Text 0">
            <a:extLst>
              <a:ext uri="{FF2B5EF4-FFF2-40B4-BE49-F238E27FC236}">
                <a16:creationId xmlns:a16="http://schemas.microsoft.com/office/drawing/2014/main" id="{F51B0B62-AA63-A103-DC19-EDC067BBFAB0}"/>
              </a:ext>
            </a:extLst>
          </p:cNvPr>
          <p:cNvSpPr/>
          <p:nvPr/>
        </p:nvSpPr>
        <p:spPr>
          <a:xfrm>
            <a:off x="6177818" y="604378"/>
            <a:ext cx="47612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nl-BE" sz="2650" b="1" dirty="0"/>
              <a:t>Design</a:t>
            </a:r>
            <a:endParaRPr lang="en-US" sz="26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4043C493-BAEF-9890-0AA2-368262E50222}"/>
                  </a:ext>
                </a:extLst>
              </p:cNvPr>
              <p:cNvSpPr txBox="1"/>
              <p:nvPr/>
            </p:nvSpPr>
            <p:spPr>
              <a:xfrm>
                <a:off x="1018032" y="1619188"/>
                <a:ext cx="2160000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6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6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6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nl-BE" sz="1600" b="0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l-BE" sz="16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6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6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𝑏𝑟𝑜𝑛</m:t>
                          </m:r>
                        </m:sub>
                      </m:sSub>
                    </m:oMath>
                  </m:oMathPara>
                </a14:m>
                <a:endParaRPr lang="nl-BE" sz="16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4043C493-BAEF-9890-0AA2-368262E50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32" y="1619188"/>
                <a:ext cx="2160000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D0C3BF6C-1461-E3D1-36FD-17F93E503CAB}"/>
                  </a:ext>
                </a:extLst>
              </p:cNvPr>
              <p:cNvSpPr txBox="1"/>
              <p:nvPr/>
            </p:nvSpPr>
            <p:spPr>
              <a:xfrm>
                <a:off x="1018031" y="2577915"/>
                <a:ext cx="3347491" cy="3583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l-BE" sz="1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𝑙𝑖𝑓𝑡</m:t>
                          </m:r>
                        </m:sub>
                      </m:sSub>
                      <m:r>
                        <a:rPr lang="nl-BE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𝑐𝑜𝑛𝑑</m:t>
                          </m:r>
                        </m:sub>
                      </m:sSub>
                      <m:r>
                        <a:rPr lang="nl-BE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𝑒𝑣𝑎𝑝</m:t>
                          </m:r>
                        </m:sub>
                      </m:sSub>
                    </m:oMath>
                  </m:oMathPara>
                </a14:m>
                <a:endParaRPr lang="nl-BE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D0C3BF6C-1461-E3D1-36FD-17F93E503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031" y="2577915"/>
                <a:ext cx="3347491" cy="358303"/>
              </a:xfrm>
              <a:prstGeom prst="rect">
                <a:avLst/>
              </a:prstGeom>
              <a:blipFill>
                <a:blip r:embed="rId4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4471BCC9-86DA-C89C-F16C-1613C54DFB65}"/>
                  </a:ext>
                </a:extLst>
              </p:cNvPr>
              <p:cNvSpPr txBox="1"/>
              <p:nvPr/>
            </p:nvSpPr>
            <p:spPr>
              <a:xfrm>
                <a:off x="1064096" y="3589873"/>
                <a:ext cx="4227871" cy="6265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400" i="0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evap</m:t>
                          </m:r>
                        </m:sub>
                      </m:sSub>
                      <m:r>
                        <a:rPr lang="nl-BE" sz="1400" i="1" kern="0">
                          <a:solidFill>
                            <a:srgbClr val="5E697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≲</m:t>
                      </m:r>
                      <m:sSub>
                        <m:sSubPr>
                          <m:ctrlP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400" i="0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bron,out</m:t>
                          </m:r>
                        </m:sub>
                      </m:sSub>
                      <m:r>
                        <a:rPr lang="nl-BE" sz="1400" i="1" kern="0">
                          <a:solidFill>
                            <a:srgbClr val="5E697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nl-BE" sz="1400" kern="0">
                          <a:solidFill>
                            <a:srgbClr val="5E697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400" i="0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approach,evap</m:t>
                          </m:r>
                        </m:sub>
                      </m:sSub>
                    </m:oMath>
                  </m:oMathPara>
                </a14:m>
                <a:endParaRPr lang="nl-BE" sz="1400" kern="100" dirty="0">
                  <a:solidFill>
                    <a:srgbClr val="5E6974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400" i="0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cond</m:t>
                          </m:r>
                        </m:sub>
                      </m:sSub>
                      <m:r>
                        <a:rPr lang="nl-BE" sz="1400" i="1" kern="0">
                          <a:solidFill>
                            <a:srgbClr val="5E697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≳</m:t>
                      </m:r>
                      <m:sSub>
                        <m:sSubPr>
                          <m:ctrlP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400" i="0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sink,out</m:t>
                          </m:r>
                        </m:sub>
                      </m:sSub>
                      <m:r>
                        <a:rPr lang="nl-BE" sz="1400" i="1" kern="0">
                          <a:solidFill>
                            <a:srgbClr val="5E697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nl-BE" sz="1400" kern="0">
                          <a:solidFill>
                            <a:srgbClr val="5E6974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nl-BE" sz="1400" i="1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400" i="0" kern="0">
                              <a:solidFill>
                                <a:srgbClr val="5E6974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approach,cond</m:t>
                          </m:r>
                        </m:sub>
                      </m:sSub>
                    </m:oMath>
                  </m:oMathPara>
                </a14:m>
                <a:endParaRPr lang="nl-BE" sz="1400" kern="100" dirty="0">
                  <a:solidFill>
                    <a:srgbClr val="5E6974"/>
                  </a:solidFill>
                  <a:effectLst/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Tekstvak 5">
                <a:extLst>
                  <a:ext uri="{FF2B5EF4-FFF2-40B4-BE49-F238E27FC236}">
                    <a16:creationId xmlns:a16="http://schemas.microsoft.com/office/drawing/2014/main" id="{4471BCC9-86DA-C89C-F16C-1613C54DFB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4096" y="3589873"/>
                <a:ext cx="4227871" cy="626582"/>
              </a:xfrm>
              <a:prstGeom prst="rect">
                <a:avLst/>
              </a:prstGeom>
              <a:blipFill>
                <a:blip r:embed="rId5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53DA48F7-D36F-E451-9B6D-6E4FA17584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3985286"/>
              </p:ext>
            </p:extLst>
          </p:nvPr>
        </p:nvGraphicFramePr>
        <p:xfrm>
          <a:off x="6177818" y="1271222"/>
          <a:ext cx="5400000" cy="280416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1800000">
                  <a:extLst>
                    <a:ext uri="{9D8B030D-6E8A-4147-A177-3AD203B41FA5}">
                      <a16:colId xmlns:a16="http://schemas.microsoft.com/office/drawing/2014/main" val="155935920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3777428394"/>
                    </a:ext>
                  </a:extLst>
                </a:gridCol>
                <a:gridCol w="1800000">
                  <a:extLst>
                    <a:ext uri="{9D8B030D-6E8A-4147-A177-3AD203B41FA5}">
                      <a16:colId xmlns:a16="http://schemas.microsoft.com/office/drawing/2014/main" val="4596415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 dirty="0">
                          <a:solidFill>
                            <a:srgbClr val="5E6974"/>
                          </a:solidFill>
                        </a:rPr>
                        <a:t>Toepassing</a:t>
                      </a: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 dirty="0">
                          <a:solidFill>
                            <a:srgbClr val="5E6974"/>
                          </a:solidFill>
                        </a:rPr>
                        <a:t>Indicatief temperatuurverschil</a:t>
                      </a: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 dirty="0">
                          <a:solidFill>
                            <a:srgbClr val="5E6974"/>
                          </a:solidFill>
                        </a:rPr>
                        <a:t>Definitie</a:t>
                      </a: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62604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 dirty="0">
                          <a:solidFill>
                            <a:srgbClr val="5E6974"/>
                          </a:solidFill>
                        </a:rPr>
                        <a:t>Watergekoelde verdamper</a:t>
                      </a: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 dirty="0">
                          <a:solidFill>
                            <a:srgbClr val="5E6974"/>
                          </a:solidFill>
                        </a:rPr>
                        <a:t>2–5 K</a:t>
                      </a: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058413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>
                          <a:solidFill>
                            <a:srgbClr val="5E6974"/>
                          </a:solidFill>
                        </a:rPr>
                        <a:t>Watergekoelde condensor</a:t>
                      </a:r>
                      <a:endParaRPr lang="nl-BE" sz="140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 dirty="0">
                          <a:solidFill>
                            <a:srgbClr val="5E6974"/>
                          </a:solidFill>
                        </a:rPr>
                        <a:t>2–5 K</a:t>
                      </a: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9235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>
                          <a:solidFill>
                            <a:srgbClr val="5E6974"/>
                          </a:solidFill>
                        </a:rPr>
                        <a:t>Verdamper die lucht afkoelt</a:t>
                      </a:r>
                      <a:endParaRPr lang="nl-BE" sz="140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>
                          <a:solidFill>
                            <a:srgbClr val="5E6974"/>
                          </a:solidFill>
                        </a:rPr>
                        <a:t>5–10 K</a:t>
                      </a:r>
                      <a:endParaRPr lang="nl-BE" sz="140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7908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 dirty="0">
                          <a:solidFill>
                            <a:srgbClr val="5E6974"/>
                          </a:solidFill>
                        </a:rPr>
                        <a:t>Luchtgekoelde condensor</a:t>
                      </a: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l-BE" sz="1400">
                          <a:solidFill>
                            <a:srgbClr val="5E6974"/>
                          </a:solidFill>
                        </a:rPr>
                        <a:t>10–15 K</a:t>
                      </a:r>
                      <a:endParaRPr lang="nl-BE" sz="140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nl-BE" sz="1400" dirty="0">
                        <a:solidFill>
                          <a:srgbClr val="5E6974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25736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vak 10">
                <a:extLst>
                  <a:ext uri="{FF2B5EF4-FFF2-40B4-BE49-F238E27FC236}">
                    <a16:creationId xmlns:a16="http://schemas.microsoft.com/office/drawing/2014/main" id="{50D506EB-B62F-E9AB-230C-20112DCD74A8}"/>
                  </a:ext>
                </a:extLst>
              </p:cNvPr>
              <p:cNvSpPr txBox="1"/>
              <p:nvPr/>
            </p:nvSpPr>
            <p:spPr>
              <a:xfrm>
                <a:off x="9744558" y="1853578"/>
                <a:ext cx="2088000" cy="325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𝑤𝑎𝑡𝑒𝑟</m:t>
                          </m:r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𝑢𝑖𝑡</m:t>
                          </m:r>
                        </m:sub>
                      </m:sSub>
                      <m:r>
                        <a:rPr lang="nl-BE" sz="1400" b="0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𝑣𝑒𝑟𝑑𝑎𝑚𝑝𝑖𝑛𝑔</m:t>
                          </m:r>
                        </m:sub>
                      </m:sSub>
                    </m:oMath>
                  </m:oMathPara>
                </a14:m>
                <a:endParaRPr lang="nl-BE" sz="1400" b="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11" name="Tekstvak 10">
                <a:extLst>
                  <a:ext uri="{FF2B5EF4-FFF2-40B4-BE49-F238E27FC236}">
                    <a16:creationId xmlns:a16="http://schemas.microsoft.com/office/drawing/2014/main" id="{50D506EB-B62F-E9AB-230C-20112DCD74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4558" y="1853578"/>
                <a:ext cx="2088000" cy="325282"/>
              </a:xfrm>
              <a:prstGeom prst="rect">
                <a:avLst/>
              </a:prstGeom>
              <a:blipFill>
                <a:blip r:embed="rId6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vak 11">
                <a:extLst>
                  <a:ext uri="{FF2B5EF4-FFF2-40B4-BE49-F238E27FC236}">
                    <a16:creationId xmlns:a16="http://schemas.microsoft.com/office/drawing/2014/main" id="{0082475A-112B-D58D-8C3F-65A403A5394E}"/>
                  </a:ext>
                </a:extLst>
              </p:cNvPr>
              <p:cNvSpPr txBox="1"/>
              <p:nvPr/>
            </p:nvSpPr>
            <p:spPr>
              <a:xfrm>
                <a:off x="9744558" y="2408020"/>
                <a:ext cx="2088000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𝑐𝑜𝑛𝑑𝑒𝑛𝑠𝑎𝑡𝑖𝑒</m:t>
                          </m:r>
                        </m:sub>
                      </m:sSub>
                      <m:r>
                        <a:rPr lang="nl-BE" sz="1400" b="0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𝑤𝑎𝑡𝑒𝑟</m:t>
                          </m:r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𝑢𝑖𝑡</m:t>
                          </m:r>
                        </m:sub>
                      </m:sSub>
                    </m:oMath>
                  </m:oMathPara>
                </a14:m>
                <a:endParaRPr lang="nl-BE" sz="1400" b="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12" name="Tekstvak 11">
                <a:extLst>
                  <a:ext uri="{FF2B5EF4-FFF2-40B4-BE49-F238E27FC236}">
                    <a16:creationId xmlns:a16="http://schemas.microsoft.com/office/drawing/2014/main" id="{0082475A-112B-D58D-8C3F-65A403A539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4558" y="2408020"/>
                <a:ext cx="2088000" cy="3172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vak 12">
                <a:extLst>
                  <a:ext uri="{FF2B5EF4-FFF2-40B4-BE49-F238E27FC236}">
                    <a16:creationId xmlns:a16="http://schemas.microsoft.com/office/drawing/2014/main" id="{EBB2A059-9CC8-5EB6-1A89-8ECFB401868A}"/>
                  </a:ext>
                </a:extLst>
              </p:cNvPr>
              <p:cNvSpPr txBox="1"/>
              <p:nvPr/>
            </p:nvSpPr>
            <p:spPr>
              <a:xfrm>
                <a:off x="9744558" y="2936218"/>
                <a:ext cx="2088000" cy="325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𝑙𝑢𝑐ℎ𝑡</m:t>
                          </m:r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nl-BE" sz="1400" b="0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𝑣𝑒𝑟𝑑𝑎𝑚𝑝𝑖𝑛𝑔</m:t>
                          </m:r>
                        </m:sub>
                      </m:sSub>
                    </m:oMath>
                  </m:oMathPara>
                </a14:m>
                <a:endParaRPr lang="nl-BE" sz="1400" b="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13" name="Tekstvak 12">
                <a:extLst>
                  <a:ext uri="{FF2B5EF4-FFF2-40B4-BE49-F238E27FC236}">
                    <a16:creationId xmlns:a16="http://schemas.microsoft.com/office/drawing/2014/main" id="{EBB2A059-9CC8-5EB6-1A89-8ECFB4018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4558" y="2936218"/>
                <a:ext cx="2088000" cy="325282"/>
              </a:xfrm>
              <a:prstGeom prst="rect">
                <a:avLst/>
              </a:prstGeom>
              <a:blipFill>
                <a:blip r:embed="rId8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62A2B724-4A6D-A6DA-96BB-D34124CF4337}"/>
                  </a:ext>
                </a:extLst>
              </p:cNvPr>
              <p:cNvSpPr txBox="1"/>
              <p:nvPr/>
            </p:nvSpPr>
            <p:spPr>
              <a:xfrm>
                <a:off x="9744558" y="3437899"/>
                <a:ext cx="2088000" cy="3172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𝑐𝑜𝑛𝑑𝑒𝑛𝑠𝑎𝑡𝑖𝑒</m:t>
                          </m:r>
                        </m:sub>
                      </m:sSub>
                      <m:r>
                        <a:rPr lang="nl-BE" sz="1400" b="0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𝑙𝑢𝑐ℎ𝑡</m:t>
                          </m:r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BE" sz="14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</m:oMath>
                  </m:oMathPara>
                </a14:m>
                <a:endParaRPr lang="nl-BE" sz="1400" b="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62A2B724-4A6D-A6DA-96BB-D34124CF4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4558" y="3437899"/>
                <a:ext cx="2088000" cy="3172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1">
            <a:extLst>
              <a:ext uri="{FF2B5EF4-FFF2-40B4-BE49-F238E27FC236}">
                <a16:creationId xmlns:a16="http://schemas.microsoft.com/office/drawing/2014/main" id="{7339EB39-5E6B-A829-82E5-3B0EFEAC67E0}"/>
              </a:ext>
            </a:extLst>
          </p:cNvPr>
          <p:cNvSpPr/>
          <p:nvPr/>
        </p:nvSpPr>
        <p:spPr>
          <a:xfrm>
            <a:off x="6211559" y="4112758"/>
            <a:ext cx="4157737" cy="1977146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Kleinere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approach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verbetert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rendement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Vereist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groter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wisselaar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oppervlak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Vb.</a:t>
            </a: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Bron 40°C,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gevraagd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80°C output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Lift is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niet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40K</a:t>
            </a: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Wel 48K </a:t>
            </a:r>
            <a:r>
              <a:rPr lang="en-US" sz="1260" u="sng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tot 60K</a:t>
            </a:r>
          </a:p>
          <a:p>
            <a:pPr marL="0" indent="0">
              <a:buNone/>
            </a:pPr>
            <a:endParaRPr lang="en-US" sz="1260" u="sng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Dit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kost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rendement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C2F2DDC0-5530-67B6-08B9-CD0B103EAC5F}"/>
              </a:ext>
            </a:extLst>
          </p:cNvPr>
          <p:cNvSpPr/>
          <p:nvPr/>
        </p:nvSpPr>
        <p:spPr>
          <a:xfrm>
            <a:off x="1710040" y="4349492"/>
            <a:ext cx="2012296" cy="5751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7B86F88B-42D4-7116-687A-659C7EB4F24D}"/>
              </a:ext>
            </a:extLst>
          </p:cNvPr>
          <p:cNvSpPr/>
          <p:nvPr/>
        </p:nvSpPr>
        <p:spPr>
          <a:xfrm>
            <a:off x="5971032" y="5675200"/>
            <a:ext cx="2012296" cy="57517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F8ED121C-4D51-39E4-213D-1202A2DAB37B}"/>
                  </a:ext>
                </a:extLst>
              </p:cNvPr>
              <p:cNvSpPr txBox="1"/>
              <p:nvPr/>
            </p:nvSpPr>
            <p:spPr>
              <a:xfrm>
                <a:off x="4574349" y="143265"/>
                <a:ext cx="3600000" cy="379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𝑏𝑟𝑜𝑛</m:t>
                          </m:r>
                        </m:sub>
                      </m:sSub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𝑒𝑙</m:t>
                          </m:r>
                        </m:sub>
                      </m:sSub>
                    </m:oMath>
                  </m:oMathPara>
                </a14:m>
                <a:endParaRPr lang="nl-BE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F8ED121C-4D51-39E4-213D-1202A2DAB3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349" y="143265"/>
                <a:ext cx="3600000" cy="379848"/>
              </a:xfrm>
              <a:prstGeom prst="rect">
                <a:avLst/>
              </a:prstGeom>
              <a:blipFill>
                <a:blip r:embed="rId10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317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5" grpId="0" animBg="1"/>
      <p:bldP spid="39" grpId="0"/>
      <p:bldP spid="4" grpId="0"/>
      <p:bldP spid="6" grpId="0"/>
      <p:bldP spid="11" grpId="0"/>
      <p:bldP spid="12" grpId="0"/>
      <p:bldP spid="13" grpId="0"/>
      <p:bldP spid="14" grpId="0"/>
      <p:bldP spid="15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21C4FFB-0C8E-DE71-A2A3-C213D77FA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4E82225-E42A-0449-EBF2-DBA0951DD9F8}"/>
              </a:ext>
            </a:extLst>
          </p:cNvPr>
          <p:cNvSpPr/>
          <p:nvPr/>
        </p:nvSpPr>
        <p:spPr>
          <a:xfrm>
            <a:off x="475488" y="612648"/>
            <a:ext cx="3762756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Rendement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– Carnot </a:t>
            </a:r>
            <a:endParaRPr lang="en-US" sz="26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8BC5B27-929A-5DE5-CFA8-A59CB50B3208}"/>
              </a:ext>
            </a:extLst>
          </p:cNvPr>
          <p:cNvSpPr/>
          <p:nvPr/>
        </p:nvSpPr>
        <p:spPr>
          <a:xfrm>
            <a:off x="493776" y="1298447"/>
            <a:ext cx="4157737" cy="4060348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Ideale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cyclus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dus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Elke kelvin lift die je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procesmatig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kunt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vermijden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, </a:t>
            </a:r>
            <a:b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</a:b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hoeft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compressor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niet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leveren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.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Glide… away…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82222649-909B-DDFD-06F7-5478CED1CC48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56D73892-B9F2-E06C-CDEE-237F43AAC365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D9C65107-1AB8-AB65-5CA6-79375F5BC67B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61A18CC5-50D2-4CCA-2D0C-BC4C84CC0AC9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A2B49EFB-9167-F391-5AF7-6881AE4D6C6A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DC6BDF9-6C83-32D3-49FF-5699ACCB641B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9485101-99E5-7E26-9C17-2E28D569404B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0051671D-4A33-4719-BDFC-5AFFD2F59EF8}"/>
              </a:ext>
            </a:extLst>
          </p:cNvPr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Thermodynamic framing: first law + temperature lift; details depend on cycle and approach temperatures.</a:t>
            </a:r>
            <a:endParaRPr lang="en-US" sz="67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17185B38-E785-DDD0-0BFB-1C4926914971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0.05</a:t>
            </a:r>
            <a:endParaRPr lang="en-US" sz="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81496A5B-5289-7F05-2B2D-7E18C67F8DA6}"/>
                  </a:ext>
                </a:extLst>
              </p:cNvPr>
              <p:cNvSpPr txBox="1"/>
              <p:nvPr/>
            </p:nvSpPr>
            <p:spPr>
              <a:xfrm>
                <a:off x="4784736" y="612648"/>
                <a:ext cx="168500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nl-BE" sz="3600" i="1" smtClean="0">
                          <a:latin typeface="Cambria Math" panose="02040503050406030204" pitchFamily="18" charset="0"/>
                        </a:rPr>
                        <m:t>&gt;</m:t>
                      </m:r>
                    </m:oMath>
                  </m:oMathPara>
                </a14:m>
                <a:endParaRPr lang="nl-BE" sz="3600" b="0" dirty="0"/>
              </a:p>
            </p:txBody>
          </p:sp>
        </mc:Choice>
        <mc:Fallback xmlns=""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81496A5B-5289-7F05-2B2D-7E18C67F8D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4736" y="612648"/>
                <a:ext cx="1685002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 1">
            <a:extLst>
              <a:ext uri="{FF2B5EF4-FFF2-40B4-BE49-F238E27FC236}">
                <a16:creationId xmlns:a16="http://schemas.microsoft.com/office/drawing/2014/main" id="{04B54BEB-FB88-CDBF-5285-D74361633F70}"/>
              </a:ext>
            </a:extLst>
          </p:cNvPr>
          <p:cNvSpPr/>
          <p:nvPr/>
        </p:nvSpPr>
        <p:spPr>
          <a:xfrm>
            <a:off x="7016231" y="1289304"/>
            <a:ext cx="4157737" cy="4161964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Systeem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efficiëntie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Hierin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zit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verliezen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vervat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623888" lvl="0" indent="-273050">
              <a:buFont typeface="Arial" panose="020B0604020202020204" pitchFamily="34" charset="0"/>
              <a:buChar char="•"/>
            </a:pPr>
            <a:r>
              <a:rPr lang="nl-BE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compressor</a:t>
            </a:r>
          </a:p>
          <a:p>
            <a:pPr marL="623888" lvl="0" indent="-273050">
              <a:buFont typeface="Arial" panose="020B0604020202020204" pitchFamily="34" charset="0"/>
              <a:buChar char="•"/>
            </a:pPr>
            <a:r>
              <a:rPr lang="nl-BE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drukverliezen</a:t>
            </a:r>
          </a:p>
          <a:p>
            <a:pPr marL="623888" lvl="0" indent="-273050">
              <a:buFont typeface="Arial" panose="020B0604020202020204" pitchFamily="34" charset="0"/>
              <a:buChar char="•"/>
            </a:pPr>
            <a:r>
              <a:rPr lang="nl-BE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warmtewisselaarpinches</a:t>
            </a:r>
          </a:p>
          <a:p>
            <a:pPr marL="623888" lvl="0" indent="-273050">
              <a:buFont typeface="Arial" panose="020B0604020202020204" pitchFamily="34" charset="0"/>
              <a:buChar char="•"/>
            </a:pPr>
            <a:r>
              <a:rPr lang="nl-BE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superheat</a:t>
            </a:r>
          </a:p>
          <a:p>
            <a:pPr marL="623888" lvl="0" indent="-273050">
              <a:buFont typeface="Arial" panose="020B0604020202020204" pitchFamily="34" charset="0"/>
              <a:buChar char="•"/>
            </a:pPr>
            <a:r>
              <a:rPr lang="nl-BE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subcooling</a:t>
            </a:r>
          </a:p>
          <a:p>
            <a:pPr marL="623888" lvl="0" indent="-273050">
              <a:buFont typeface="Arial" panose="020B0604020202020204" pitchFamily="34" charset="0"/>
              <a:buChar char="•"/>
            </a:pPr>
            <a:r>
              <a:rPr lang="nl-BE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glide</a:t>
            </a:r>
          </a:p>
          <a:p>
            <a:pPr marL="623888" lvl="0" indent="-273050">
              <a:buFont typeface="Arial" panose="020B0604020202020204" pitchFamily="34" charset="0"/>
              <a:buChar char="•"/>
            </a:pPr>
            <a:r>
              <a:rPr lang="nl-BE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Etc…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Let op met de pinch!</a:t>
            </a:r>
          </a:p>
        </p:txBody>
      </p:sp>
      <p:sp>
        <p:nvSpPr>
          <p:cNvPr id="35" name="Text 0">
            <a:extLst>
              <a:ext uri="{FF2B5EF4-FFF2-40B4-BE49-F238E27FC236}">
                <a16:creationId xmlns:a16="http://schemas.microsoft.com/office/drawing/2014/main" id="{C8411C7F-C4C2-A424-F345-E57997574CD9}"/>
              </a:ext>
            </a:extLst>
          </p:cNvPr>
          <p:cNvSpPr/>
          <p:nvPr/>
        </p:nvSpPr>
        <p:spPr>
          <a:xfrm>
            <a:off x="7016230" y="612648"/>
            <a:ext cx="47612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nl-BE" sz="2650" b="1" dirty="0"/>
              <a:t>Rendement - Reëel</a:t>
            </a:r>
            <a:endParaRPr lang="en-US" sz="26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AD6DC98E-1EF4-78A1-AA8B-BCE543DC361F}"/>
                  </a:ext>
                </a:extLst>
              </p:cNvPr>
              <p:cNvSpPr txBox="1"/>
              <p:nvPr/>
            </p:nvSpPr>
            <p:spPr>
              <a:xfrm>
                <a:off x="896573" y="2553096"/>
                <a:ext cx="3754939" cy="6881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l-BE" sz="1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𝐶𝑂</m:t>
                      </m:r>
                      <m:sSub>
                        <m:sSubPr>
                          <m:ctrlPr>
                            <a:rPr lang="nl-B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l-B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𝐶𝑎𝑟𝑛𝑜𝑡</m:t>
                          </m:r>
                        </m:sub>
                      </m:sSub>
                      <m:r>
                        <a:rPr lang="nl-BE" sz="180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1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𝑐𝑜𝑛𝑑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𝑐𝑜𝑛𝑑</m:t>
                              </m:r>
                            </m:sub>
                          </m:sSub>
                          <m:r>
                            <a:rPr lang="nl-BE" sz="180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8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𝑒𝑣𝑎𝑝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B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Tekstvak 6">
                <a:extLst>
                  <a:ext uri="{FF2B5EF4-FFF2-40B4-BE49-F238E27FC236}">
                    <a16:creationId xmlns:a16="http://schemas.microsoft.com/office/drawing/2014/main" id="{AD6DC98E-1EF4-78A1-AA8B-BCE543DC36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73" y="2553096"/>
                <a:ext cx="3754939" cy="688137"/>
              </a:xfrm>
              <a:prstGeom prst="rect">
                <a:avLst/>
              </a:prstGeom>
              <a:blipFill>
                <a:blip r:embed="rId4"/>
                <a:stretch>
                  <a:fillRect b="-1818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979A73AB-E41E-6AD9-24CD-16396D8267D7}"/>
                  </a:ext>
                </a:extLst>
              </p:cNvPr>
              <p:cNvSpPr txBox="1"/>
              <p:nvPr/>
            </p:nvSpPr>
            <p:spPr>
              <a:xfrm>
                <a:off x="896574" y="1548416"/>
                <a:ext cx="3754939" cy="6580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l-BE" sz="1800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𝐶𝑂</m:t>
                      </m:r>
                      <m:sSub>
                        <m:sSubPr>
                          <m:ctrlPr>
                            <a:rPr lang="nl-BE" sz="18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8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l-BE" sz="18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  <m:r>
                            <a:rPr lang="nl-BE" sz="1800" b="0" i="1" smtClean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nl-BE" sz="18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𝐶𝑎𝑟𝑛𝑜𝑡</m:t>
                          </m:r>
                        </m:sub>
                      </m:sSub>
                      <m:r>
                        <a:rPr lang="nl-BE" sz="180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18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18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8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800" b="0" i="1" smtClean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18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8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800" b="0" i="1" smtClean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nl-BE" sz="18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sz="18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8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800" b="0" i="1" smtClean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BE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8" name="Tekstvak 7">
                <a:extLst>
                  <a:ext uri="{FF2B5EF4-FFF2-40B4-BE49-F238E27FC236}">
                    <a16:creationId xmlns:a16="http://schemas.microsoft.com/office/drawing/2014/main" id="{979A73AB-E41E-6AD9-24CD-16396D826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74" y="1548416"/>
                <a:ext cx="3754939" cy="6580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1D5F20FF-7CD7-988C-5822-D30F603A39AA}"/>
                  </a:ext>
                </a:extLst>
              </p:cNvPr>
              <p:cNvSpPr txBox="1"/>
              <p:nvPr/>
            </p:nvSpPr>
            <p:spPr>
              <a:xfrm>
                <a:off x="7429500" y="1660423"/>
                <a:ext cx="2923032" cy="6881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II</m:t>
                          </m:r>
                        </m:sub>
                      </m:sSub>
                      <m:r>
                        <a:rPr lang="nl-BE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l-BE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𝐶𝑂</m:t>
                          </m:r>
                          <m:sSub>
                            <m:sSubPr>
                              <m:ctrlPr>
                                <a:rPr lang="nl-BE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nl-BE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real</m:t>
                              </m:r>
                            </m:sub>
                          </m:sSub>
                        </m:num>
                        <m:den>
                          <m:r>
                            <a:rPr lang="nl-BE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𝐶𝑂</m:t>
                          </m:r>
                          <m:sSub>
                            <m:sSubPr>
                              <m:ctrlPr>
                                <a:rPr lang="nl-BE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nl-BE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Carnot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BE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kstvak 9">
                <a:extLst>
                  <a:ext uri="{FF2B5EF4-FFF2-40B4-BE49-F238E27FC236}">
                    <a16:creationId xmlns:a16="http://schemas.microsoft.com/office/drawing/2014/main" id="{1D5F20FF-7CD7-988C-5822-D30F603A39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9500" y="1660423"/>
                <a:ext cx="2923032" cy="688137"/>
              </a:xfrm>
              <a:prstGeom prst="rect">
                <a:avLst/>
              </a:prstGeom>
              <a:blipFill>
                <a:blip r:embed="rId6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115F1F99-B018-9BB8-C528-36D816B198D5}"/>
                  </a:ext>
                </a:extLst>
              </p:cNvPr>
              <p:cNvSpPr txBox="1"/>
              <p:nvPr/>
            </p:nvSpPr>
            <p:spPr>
              <a:xfrm>
                <a:off x="7597656" y="4908928"/>
                <a:ext cx="2160000" cy="3159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̇"/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nl-BE" sz="140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l-BE" sz="1400" i="1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𝑈𝐴</m:t>
                      </m:r>
                      <m:r>
                        <m:rPr>
                          <m:nor/>
                        </m:rPr>
                        <a:rPr lang="nl-BE" sz="1400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 </m:t>
                      </m:r>
                      <m:r>
                        <m:rPr>
                          <m:sty m:val="p"/>
                        </m:rPr>
                        <a:rPr lang="nl-BE" sz="1400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𝑙𝑚</m:t>
                          </m:r>
                        </m:sub>
                      </m:sSub>
                    </m:oMath>
                  </m:oMathPara>
                </a14:m>
                <a:endParaRPr lang="nl-BE" sz="14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115F1F99-B018-9BB8-C528-36D816B19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656" y="4908928"/>
                <a:ext cx="2160000" cy="315984"/>
              </a:xfrm>
              <a:prstGeom prst="rect">
                <a:avLst/>
              </a:prstGeom>
              <a:blipFill>
                <a:blip r:embed="rId7"/>
                <a:stretch>
                  <a:fillRect t="-3846" b="-11538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786DE579-97D1-9D88-EFD7-33A783578726}"/>
                  </a:ext>
                </a:extLst>
              </p:cNvPr>
              <p:cNvSpPr txBox="1"/>
              <p:nvPr/>
            </p:nvSpPr>
            <p:spPr>
              <a:xfrm>
                <a:off x="7597656" y="5293185"/>
                <a:ext cx="2160000" cy="7062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nl-BE" sz="1400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𝑙𝑚</m:t>
                          </m:r>
                        </m:sub>
                      </m:sSub>
                      <m:r>
                        <a:rPr lang="nl-BE" sz="140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14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l-BE" sz="14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40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l-BE" sz="14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nl-BE" sz="14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40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func>
                            <m:funcPr>
                              <m:ctrlPr>
                                <a:rPr lang="nl-BE" sz="140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l-BE" sz="140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nl-BE" sz="1400" i="1">
                                      <a:solidFill>
                                        <a:srgbClr val="5E697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nl-BE" sz="1400" i="0">
                                          <a:solidFill>
                                            <a:srgbClr val="5E697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nl-BE" sz="1400" i="0">
                                          <a:solidFill>
                                            <a:srgbClr val="5E697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sSub>
                                        <m:sSubPr>
                                          <m:ctrlPr>
                                            <a:rPr lang="nl-BE" sz="1400" i="1">
                                              <a:solidFill>
                                                <a:srgbClr val="5E6974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BE" sz="1400" i="1">
                                              <a:solidFill>
                                                <a:srgbClr val="5E6974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nl-BE" sz="1400" i="0">
                                              <a:solidFill>
                                                <a:srgbClr val="5E6974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m:rPr>
                                          <m:sty m:val="p"/>
                                        </m:rPr>
                                        <a:rPr lang="nl-BE" sz="1400" i="0">
                                          <a:solidFill>
                                            <a:srgbClr val="5E6974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sSub>
                                        <m:sSubPr>
                                          <m:ctrlPr>
                                            <a:rPr lang="nl-BE" sz="1400" i="1">
                                              <a:solidFill>
                                                <a:srgbClr val="5E6974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l-BE" sz="1400" i="1">
                                              <a:solidFill>
                                                <a:srgbClr val="5E6974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nl-BE" sz="1400" i="0">
                                              <a:solidFill>
                                                <a:srgbClr val="5E6974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func>
                        </m:den>
                      </m:f>
                    </m:oMath>
                  </m:oMathPara>
                </a14:m>
                <a:endParaRPr lang="nl-BE" sz="14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786DE579-97D1-9D88-EFD7-33A7835787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656" y="5293185"/>
                <a:ext cx="2160000" cy="70621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kstvak 16">
            <a:extLst>
              <a:ext uri="{FF2B5EF4-FFF2-40B4-BE49-F238E27FC236}">
                <a16:creationId xmlns:a16="http://schemas.microsoft.com/office/drawing/2014/main" id="{BD8CFF9D-42F1-ABFB-1807-C587BFE10C2C}"/>
              </a:ext>
            </a:extLst>
          </p:cNvPr>
          <p:cNvSpPr txBox="1"/>
          <p:nvPr/>
        </p:nvSpPr>
        <p:spPr>
          <a:xfrm>
            <a:off x="9722125" y="4948056"/>
            <a:ext cx="2159999" cy="968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lvl="0">
              <a:buSzPts val="1000"/>
              <a:tabLst>
                <a:tab pos="614363" algn="l"/>
              </a:tabLst>
            </a:pPr>
            <a:r>
              <a:rPr lang="nl-BE" sz="1200" kern="100" dirty="0">
                <a:solidFill>
                  <a:srgbClr val="5E6974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(logaritmisch gem. T-verschil)</a:t>
            </a:r>
          </a:p>
          <a:p>
            <a:pPr lvl="0">
              <a:buSzPts val="1000"/>
              <a:tabLst>
                <a:tab pos="614363" algn="l"/>
              </a:tabLst>
            </a:pPr>
            <a:endParaRPr lang="nl-BE" sz="1200" kern="100" dirty="0">
              <a:solidFill>
                <a:srgbClr val="5E6974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614363" algn="l"/>
              </a:tabLst>
            </a:pPr>
            <a:endParaRPr lang="nl-BE" sz="1200" kern="100" dirty="0">
              <a:solidFill>
                <a:srgbClr val="5E6974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vak 27">
                <a:extLst>
                  <a:ext uri="{FF2B5EF4-FFF2-40B4-BE49-F238E27FC236}">
                    <a16:creationId xmlns:a16="http://schemas.microsoft.com/office/drawing/2014/main" id="{EFE5B015-5698-1F4E-3D14-63494C2E38F1}"/>
                  </a:ext>
                </a:extLst>
              </p:cNvPr>
              <p:cNvSpPr txBox="1"/>
              <p:nvPr/>
            </p:nvSpPr>
            <p:spPr>
              <a:xfrm>
                <a:off x="974042" y="4753227"/>
                <a:ext cx="3600000" cy="3236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nl-BE" sz="1400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40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lift</m:t>
                          </m:r>
                        </m:sub>
                      </m:sSub>
                      <m:d>
                        <m:d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l-BE" sz="1400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d>
                        <m:d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l-BE" sz="1400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  <m:d>
                        <m:d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nl-BE" sz="14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28" name="Tekstvak 27">
                <a:extLst>
                  <a:ext uri="{FF2B5EF4-FFF2-40B4-BE49-F238E27FC236}">
                    <a16:creationId xmlns:a16="http://schemas.microsoft.com/office/drawing/2014/main" id="{EFE5B015-5698-1F4E-3D14-63494C2E38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042" y="4753227"/>
                <a:ext cx="3600000" cy="323615"/>
              </a:xfrm>
              <a:prstGeom prst="rect">
                <a:avLst/>
              </a:prstGeom>
              <a:blipFill>
                <a:blip r:embed="rId9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E6537C33-D044-5860-7CED-0E262A5F93E5}"/>
                  </a:ext>
                </a:extLst>
              </p:cNvPr>
              <p:cNvSpPr txBox="1"/>
              <p:nvPr/>
            </p:nvSpPr>
            <p:spPr>
              <a:xfrm>
                <a:off x="974042" y="5224912"/>
                <a:ext cx="3600000" cy="5470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l-BE" sz="1400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𝐶𝑂𝑃</m:t>
                      </m:r>
                      <m:d>
                        <m:d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nl-BE" sz="140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∼</m:t>
                      </m:r>
                      <m:f>
                        <m:f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d>
                            <m:dPr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d>
                            <m:dPr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nl-BE" sz="14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d>
                            <m:dPr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nl-BE" sz="14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E6537C33-D044-5860-7CED-0E262A5F93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042" y="5224912"/>
                <a:ext cx="3600000" cy="54707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0C1E5418-7952-D530-0938-727BC7C38F90}"/>
                  </a:ext>
                </a:extLst>
              </p:cNvPr>
              <p:cNvSpPr txBox="1"/>
              <p:nvPr/>
            </p:nvSpPr>
            <p:spPr>
              <a:xfrm>
                <a:off x="4574349" y="143265"/>
                <a:ext cx="3600000" cy="379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𝑏𝑟𝑜𝑛</m:t>
                          </m:r>
                        </m:sub>
                      </m:sSub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𝑒𝑙</m:t>
                          </m:r>
                        </m:sub>
                      </m:sSub>
                    </m:oMath>
                  </m:oMathPara>
                </a14:m>
                <a:endParaRPr lang="nl-BE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0C1E5418-7952-D530-0938-727BC7C38F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349" y="143265"/>
                <a:ext cx="3600000" cy="379848"/>
              </a:xfrm>
              <a:prstGeom prst="rect">
                <a:avLst/>
              </a:prstGeom>
              <a:blipFill>
                <a:blip r:embed="rId3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ep 8">
            <a:extLst>
              <a:ext uri="{FF2B5EF4-FFF2-40B4-BE49-F238E27FC236}">
                <a16:creationId xmlns:a16="http://schemas.microsoft.com/office/drawing/2014/main" id="{B842B635-A5DF-B104-6117-57A9D376D675}"/>
              </a:ext>
            </a:extLst>
          </p:cNvPr>
          <p:cNvGrpSpPr/>
          <p:nvPr/>
        </p:nvGrpSpPr>
        <p:grpSpPr>
          <a:xfrm>
            <a:off x="3778980" y="2838111"/>
            <a:ext cx="872532" cy="369332"/>
            <a:chOff x="3778980" y="2838111"/>
            <a:chExt cx="872532" cy="369332"/>
          </a:xfrm>
        </p:grpSpPr>
        <p:sp>
          <p:nvSpPr>
            <p:cNvPr id="5" name="Tekstvak 4">
              <a:extLst>
                <a:ext uri="{FF2B5EF4-FFF2-40B4-BE49-F238E27FC236}">
                  <a16:creationId xmlns:a16="http://schemas.microsoft.com/office/drawing/2014/main" id="{040A77A6-AE78-8BA1-4603-047498A722BD}"/>
                </a:ext>
              </a:extLst>
            </p:cNvPr>
            <p:cNvSpPr txBox="1"/>
            <p:nvPr/>
          </p:nvSpPr>
          <p:spPr>
            <a:xfrm>
              <a:off x="4030829" y="2838111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i="1" dirty="0">
                  <a:solidFill>
                    <a:srgbClr val="FF0000"/>
                  </a:solidFill>
                  <a:latin typeface="Symbol" pitchFamily="2" charset="2"/>
                </a:rPr>
                <a:t>D</a:t>
              </a:r>
              <a:r>
                <a:rPr lang="nl-BE" i="1" dirty="0">
                  <a:solidFill>
                    <a:srgbClr val="FF0000"/>
                  </a:solidFill>
                </a:rPr>
                <a:t>T</a:t>
              </a:r>
              <a:r>
                <a:rPr lang="nl-BE" i="1" baseline="-25000" dirty="0">
                  <a:solidFill>
                    <a:srgbClr val="FF0000"/>
                  </a:solidFill>
                </a:rPr>
                <a:t>lift</a:t>
              </a:r>
            </a:p>
          </p:txBody>
        </p:sp>
        <p:sp>
          <p:nvSpPr>
            <p:cNvPr id="6" name="Pijl rechts 5">
              <a:extLst>
                <a:ext uri="{FF2B5EF4-FFF2-40B4-BE49-F238E27FC236}">
                  <a16:creationId xmlns:a16="http://schemas.microsoft.com/office/drawing/2014/main" id="{CF5C5531-615A-915C-FFFA-E6136306981C}"/>
                </a:ext>
              </a:extLst>
            </p:cNvPr>
            <p:cNvSpPr/>
            <p:nvPr/>
          </p:nvSpPr>
          <p:spPr>
            <a:xfrm>
              <a:off x="3778980" y="3002145"/>
              <a:ext cx="194209" cy="113289"/>
            </a:xfrm>
            <a:prstGeom prst="lef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BE"/>
            </a:p>
          </p:txBody>
        </p:sp>
      </p:grpSp>
      <p:sp>
        <p:nvSpPr>
          <p:cNvPr id="11" name="Ovaal 10">
            <a:extLst>
              <a:ext uri="{FF2B5EF4-FFF2-40B4-BE49-F238E27FC236}">
                <a16:creationId xmlns:a16="http://schemas.microsoft.com/office/drawing/2014/main" id="{700A5A53-E2EF-08C7-4206-A0AE4BB4E34E}"/>
              </a:ext>
            </a:extLst>
          </p:cNvPr>
          <p:cNvSpPr/>
          <p:nvPr/>
        </p:nvSpPr>
        <p:spPr>
          <a:xfrm>
            <a:off x="7016230" y="3562084"/>
            <a:ext cx="2012296" cy="7987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6473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 animBg="1"/>
      <p:bldP spid="7" grpId="0"/>
      <p:bldP spid="8" grpId="0"/>
      <p:bldP spid="10" grpId="0"/>
      <p:bldP spid="14" grpId="0"/>
      <p:bldP spid="16" grpId="0"/>
      <p:bldP spid="17" grpId="0"/>
      <p:bldP spid="28" grpId="0"/>
      <p:bldP spid="30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4579D6C-05D6-DB78-5635-F9D7AFD51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Afbeelding 36">
            <a:extLst>
              <a:ext uri="{FF2B5EF4-FFF2-40B4-BE49-F238E27FC236}">
                <a16:creationId xmlns:a16="http://schemas.microsoft.com/office/drawing/2014/main" id="{A18D2523-3FE1-9E61-8B76-DC6FBA735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277" y="3816425"/>
            <a:ext cx="3759200" cy="2247900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49BAC2E3-FD6B-6B02-5032-0608178354B6}"/>
              </a:ext>
            </a:extLst>
          </p:cNvPr>
          <p:cNvSpPr/>
          <p:nvPr/>
        </p:nvSpPr>
        <p:spPr>
          <a:xfrm>
            <a:off x="475488" y="612648"/>
            <a:ext cx="5440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Compressor: impact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</a:t>
            </a:r>
            <a:endParaRPr lang="en-US" sz="26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FE5C72B-10F1-F1C6-DC84-C97E58B42F4B}"/>
              </a:ext>
            </a:extLst>
          </p:cNvPr>
          <p:cNvSpPr/>
          <p:nvPr/>
        </p:nvSpPr>
        <p:spPr>
          <a:xfrm>
            <a:off x="493776" y="1298446"/>
            <a:ext cx="4157737" cy="4374763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 lnSpcReduction="10000"/>
          </a:bodyPr>
          <a:lstStyle/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zijde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Met impact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isentropische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efficiëntie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(h</a:t>
            </a:r>
            <a:r>
              <a:rPr lang="en-US" sz="1260" baseline="-250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2s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ideale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cyclus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)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Koudemiddelkeuze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623888" indent="-273050">
              <a:buFont typeface="Arial" panose="020B0604020202020204" pitchFamily="34" charset="0"/>
              <a:buChar char="•"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drukverhouding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623888" indent="-273050">
              <a:buFont typeface="Arial" panose="020B0604020202020204" pitchFamily="34" charset="0"/>
              <a:buChar char="•"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dampdichtheid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623888" indent="-273050">
              <a:buFont typeface="Arial" panose="020B0604020202020204" pitchFamily="34" charset="0"/>
              <a:buChar char="•"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volumetrisch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vermogen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623888" indent="-273050">
              <a:buFont typeface="Arial" panose="020B0604020202020204" pitchFamily="34" charset="0"/>
              <a:buChar char="•"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discharge temperature</a:t>
            </a:r>
          </a:p>
          <a:p>
            <a:pPr marL="623888" indent="-273050">
              <a:buFont typeface="Arial" panose="020B0604020202020204" pitchFamily="34" charset="0"/>
              <a:buChar char="•"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isentropische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efficiëntie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623888" indent="-273050">
              <a:buFont typeface="Arial" panose="020B0604020202020204" pitchFamily="34" charset="0"/>
              <a:buChar char="•"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compressor efficiency envelope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706D6E0A-AD14-1F3F-72BC-B5AAC47E8BC6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BD328FD0-4F90-F9C9-194A-17C143F4DD39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734A075C-D60F-E587-D8B0-4714F224E01B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649B87C0-D901-94A0-F132-3771F967651D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32E96B78-1E87-30A9-5D09-4F68254B743A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05D4B6FF-07DB-8308-F520-940CFF5581CD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7C3CEBA4-1D2B-C290-83D9-066573CE19D9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9DF78C55-6360-B269-4249-3E6913A3E004}"/>
              </a:ext>
            </a:extLst>
          </p:cNvPr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Thermodynamic framing: first law + temperature lift; details depend on cycle and approach temperatures.</a:t>
            </a:r>
            <a:endParaRPr lang="en-US" sz="67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4E9BDC00-159F-9C0E-7CF1-9B64CF763269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0.06</a:t>
            </a:r>
            <a:endParaRPr lang="en-US" sz="700" dirty="0"/>
          </a:p>
        </p:txBody>
      </p:sp>
      <p:sp>
        <p:nvSpPr>
          <p:cNvPr id="34" name="Text 1">
            <a:extLst>
              <a:ext uri="{FF2B5EF4-FFF2-40B4-BE49-F238E27FC236}">
                <a16:creationId xmlns:a16="http://schemas.microsoft.com/office/drawing/2014/main" id="{7022F3F5-0E2A-3B3A-FE78-7A3C04BDD153}"/>
              </a:ext>
            </a:extLst>
          </p:cNvPr>
          <p:cNvSpPr/>
          <p:nvPr/>
        </p:nvSpPr>
        <p:spPr>
          <a:xfrm>
            <a:off x="7016231" y="1289304"/>
            <a:ext cx="4157737" cy="4161964"/>
          </a:xfrm>
          <a:prstGeom prst="rect">
            <a:avLst/>
          </a:prstGeom>
          <a:noFill/>
          <a:ln/>
        </p:spPr>
        <p:txBody>
          <a:bodyPr wrap="square" lIns="0" tIns="0" rIns="0" bIns="0" rtlCol="0" anchor="t" anchorCtr="0">
            <a:normAutofit/>
          </a:bodyPr>
          <a:lstStyle/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Verdamper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Compressor</a:t>
            </a: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Condensor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Expansieventiel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Resultaat</a:t>
            </a: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  <a:p>
            <a:pPr marL="0" indent="0">
              <a:buNone/>
            </a:pPr>
            <a:endParaRPr lang="en-US" sz="1260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</a:endParaRPr>
          </a:p>
        </p:txBody>
      </p:sp>
      <p:sp>
        <p:nvSpPr>
          <p:cNvPr id="35" name="Text 0">
            <a:extLst>
              <a:ext uri="{FF2B5EF4-FFF2-40B4-BE49-F238E27FC236}">
                <a16:creationId xmlns:a16="http://schemas.microsoft.com/office/drawing/2014/main" id="{76C5A02C-8969-C1EC-16ED-AC04ABB395C3}"/>
              </a:ext>
            </a:extLst>
          </p:cNvPr>
          <p:cNvSpPr/>
          <p:nvPr/>
        </p:nvSpPr>
        <p:spPr>
          <a:xfrm>
            <a:off x="7016230" y="612648"/>
            <a:ext cx="4761241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nl-BE" sz="2650" b="1" dirty="0"/>
              <a:t>Dampcompressiecyclus</a:t>
            </a:r>
            <a:endParaRPr lang="en-US" sz="265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D2E9ECD6-3697-F7BD-7FA6-F5B1D4351E29}"/>
                  </a:ext>
                </a:extLst>
              </p:cNvPr>
              <p:cNvSpPr txBox="1"/>
              <p:nvPr/>
            </p:nvSpPr>
            <p:spPr>
              <a:xfrm>
                <a:off x="1146787" y="1591056"/>
                <a:ext cx="3600000" cy="3722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600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comp</m:t>
                          </m:r>
                        </m:sub>
                      </m:sSub>
                      <m:r>
                        <a:rPr lang="nl-BE" sz="1600" b="0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nl-BE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nl-BE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BE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600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l-BE" sz="1600" b="0" i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600" b="0" i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l-BE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D2E9ECD6-3697-F7BD-7FA6-F5B1D4351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787" y="1591056"/>
                <a:ext cx="3600000" cy="372281"/>
              </a:xfrm>
              <a:prstGeom prst="rect">
                <a:avLst/>
              </a:prstGeom>
              <a:blipFill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vak 8">
                <a:extLst>
                  <a:ext uri="{FF2B5EF4-FFF2-40B4-BE49-F238E27FC236}">
                    <a16:creationId xmlns:a16="http://schemas.microsoft.com/office/drawing/2014/main" id="{20D0248D-CC0A-77C0-C65D-E0706A8AEA83}"/>
                  </a:ext>
                </a:extLst>
              </p:cNvPr>
              <p:cNvSpPr txBox="1"/>
              <p:nvPr/>
            </p:nvSpPr>
            <p:spPr>
              <a:xfrm>
                <a:off x="1146787" y="2869038"/>
                <a:ext cx="2868168" cy="6015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6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6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nl-BE" sz="16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nl-BE" sz="160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sz="16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6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nl-BE" sz="16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nl-BE" sz="160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l-BE" sz="16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sz="16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6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60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nl-BE" sz="16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nl-BE" sz="16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sz="16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6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60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16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6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nl-BE" sz="16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𝑖𝑠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BE" sz="16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9" name="Tekstvak 8">
                <a:extLst>
                  <a:ext uri="{FF2B5EF4-FFF2-40B4-BE49-F238E27FC236}">
                    <a16:creationId xmlns:a16="http://schemas.microsoft.com/office/drawing/2014/main" id="{20D0248D-CC0A-77C0-C65D-E0706A8AEA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787" y="2869038"/>
                <a:ext cx="2868168" cy="601511"/>
              </a:xfrm>
              <a:prstGeom prst="rect">
                <a:avLst/>
              </a:prstGeom>
              <a:blipFill>
                <a:blip r:embed="rId5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kstvak 11">
            <a:extLst>
              <a:ext uri="{FF2B5EF4-FFF2-40B4-BE49-F238E27FC236}">
                <a16:creationId xmlns:a16="http://schemas.microsoft.com/office/drawing/2014/main" id="{EA6EAF03-C357-3161-8EC1-4AD943A6E00A}"/>
              </a:ext>
            </a:extLst>
          </p:cNvPr>
          <p:cNvSpPr txBox="1"/>
          <p:nvPr/>
        </p:nvSpPr>
        <p:spPr>
          <a:xfrm>
            <a:off x="438912" y="5713322"/>
            <a:ext cx="505038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100" dirty="0">
                <a:solidFill>
                  <a:srgbClr val="5E6974"/>
                </a:solidFill>
              </a:rPr>
              <a:t>η</a:t>
            </a:r>
            <a:r>
              <a:rPr lang="nl-BE" sz="1100" baseline="-25000" dirty="0">
                <a:solidFill>
                  <a:srgbClr val="5E6974"/>
                </a:solidFill>
              </a:rPr>
              <a:t>II</a:t>
            </a:r>
            <a:r>
              <a:rPr lang="nl-BE" sz="1100" dirty="0">
                <a:solidFill>
                  <a:srgbClr val="5E6974"/>
                </a:solidFill>
              </a:rPr>
              <a:t> beoordeelt de hele warmtepomp tegenover Carnot; </a:t>
            </a:r>
            <a:br>
              <a:rPr lang="nl-BE" sz="1100" dirty="0">
                <a:solidFill>
                  <a:srgbClr val="5E6974"/>
                </a:solidFill>
              </a:rPr>
            </a:br>
            <a:r>
              <a:rPr lang="nl-BE" sz="1100" dirty="0">
                <a:solidFill>
                  <a:srgbClr val="5E6974"/>
                </a:solidFill>
              </a:rPr>
              <a:t>η</a:t>
            </a:r>
            <a:r>
              <a:rPr lang="nl-BE" sz="1100" baseline="-25000" dirty="0">
                <a:solidFill>
                  <a:srgbClr val="5E6974"/>
                </a:solidFill>
              </a:rPr>
              <a:t>is </a:t>
            </a:r>
            <a:r>
              <a:rPr lang="nl-BE" sz="1100" dirty="0">
                <a:solidFill>
                  <a:srgbClr val="5E6974"/>
                </a:solidFill>
              </a:rPr>
              <a:t>beoordeelt alleen de compressie tegenover isentropische compressie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F3378078-DFDF-3D4E-7842-4A32702C7720}"/>
                  </a:ext>
                </a:extLst>
              </p:cNvPr>
              <p:cNvSpPr txBox="1"/>
              <p:nvPr/>
            </p:nvSpPr>
            <p:spPr>
              <a:xfrm>
                <a:off x="7271763" y="1473918"/>
                <a:ext cx="3600000" cy="336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nl-BE" sz="140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bron</m:t>
                          </m:r>
                        </m:sub>
                      </m:sSub>
                      <m:r>
                        <a:rPr lang="nl-BE" sz="1400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40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nl-BE" sz="140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40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l-BE" sz="14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14" name="Tekstvak 13">
                <a:extLst>
                  <a:ext uri="{FF2B5EF4-FFF2-40B4-BE49-F238E27FC236}">
                    <a16:creationId xmlns:a16="http://schemas.microsoft.com/office/drawing/2014/main" id="{F3378078-DFDF-3D4E-7842-4A32702C7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763" y="1473918"/>
                <a:ext cx="3600000" cy="336311"/>
              </a:xfrm>
              <a:prstGeom prst="rect">
                <a:avLst/>
              </a:prstGeom>
              <a:blipFill>
                <a:blip r:embed="rId6"/>
                <a:stretch>
                  <a:fillRect t="-3704" b="-7407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4E8CBF32-5CBC-07A2-C29D-1487C5F47431}"/>
                  </a:ext>
                </a:extLst>
              </p:cNvPr>
              <p:cNvSpPr txBox="1"/>
              <p:nvPr/>
            </p:nvSpPr>
            <p:spPr>
              <a:xfrm>
                <a:off x="7271763" y="2029659"/>
                <a:ext cx="3600000" cy="3372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40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comp</m:t>
                          </m:r>
                        </m:sub>
                      </m:sSub>
                      <m:r>
                        <a:rPr lang="nl-BE" sz="1400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40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l-BE" sz="140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40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l-BE" sz="14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16" name="Tekstvak 15">
                <a:extLst>
                  <a:ext uri="{FF2B5EF4-FFF2-40B4-BE49-F238E27FC236}">
                    <a16:creationId xmlns:a16="http://schemas.microsoft.com/office/drawing/2014/main" id="{4E8CBF32-5CBC-07A2-C29D-1487C5F47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763" y="2029659"/>
                <a:ext cx="3600000" cy="337272"/>
              </a:xfrm>
              <a:prstGeom prst="rect">
                <a:avLst/>
              </a:prstGeom>
              <a:blipFill>
                <a:blip r:embed="rId7"/>
                <a:stretch>
                  <a:fillRect b="-3571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07E024EC-3FAE-49BF-9DCF-CDD53CFA0750}"/>
                  </a:ext>
                </a:extLst>
              </p:cNvPr>
              <p:cNvSpPr txBox="1"/>
              <p:nvPr/>
            </p:nvSpPr>
            <p:spPr>
              <a:xfrm>
                <a:off x="7271763" y="2636273"/>
                <a:ext cx="3600000" cy="336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sz="140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nl-BE" sz="140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sink</m:t>
                          </m:r>
                        </m:sub>
                      </m:sSub>
                      <m:r>
                        <a:rPr lang="nl-BE" sz="1400" b="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d>
                        <m:dPr>
                          <m:ctrlPr>
                            <a:rPr lang="nl-BE" sz="1400" b="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40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l-BE" sz="140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40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sz="140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nl-BE" sz="14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07E024EC-3FAE-49BF-9DCF-CDD53CFA07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763" y="2636273"/>
                <a:ext cx="3600000" cy="336311"/>
              </a:xfrm>
              <a:prstGeom prst="rect">
                <a:avLst/>
              </a:prstGeom>
              <a:blipFill>
                <a:blip r:embed="rId8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7A2FF43E-C09B-69FC-A597-732391B443C3}"/>
                  </a:ext>
                </a:extLst>
              </p:cNvPr>
              <p:cNvSpPr txBox="1"/>
              <p:nvPr/>
            </p:nvSpPr>
            <p:spPr>
              <a:xfrm>
                <a:off x="7326824" y="3259723"/>
                <a:ext cx="36000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nl-BE" sz="14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nl-BE" sz="140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40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sub>
                          <m:r>
                            <a:rPr lang="nl-BE" sz="140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nl-BE" sz="140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7A2FF43E-C09B-69FC-A597-732391B44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6824" y="3259723"/>
                <a:ext cx="3600000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E6F55CEA-DFD8-E33D-C6BA-AFB69040FC12}"/>
                  </a:ext>
                </a:extLst>
              </p:cNvPr>
              <p:cNvSpPr txBox="1"/>
              <p:nvPr/>
            </p:nvSpPr>
            <p:spPr>
              <a:xfrm>
                <a:off x="8755661" y="4496120"/>
                <a:ext cx="2551061" cy="6635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nl-BE" b="0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nl-BE" i="1" smtClean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sSub>
                        <m:sSub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nl-BE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l-BE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nl-BE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</m:e>
                            <m:sub>
                              <m:r>
                                <a:rPr lang="nl-BE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BE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E6F55CEA-DFD8-E33D-C6BA-AFB69040FC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661" y="4496120"/>
                <a:ext cx="2551061" cy="66358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8957DF46-B97E-F549-41DB-4E63EB78FB13}"/>
                  </a:ext>
                </a:extLst>
              </p:cNvPr>
              <p:cNvSpPr txBox="1"/>
              <p:nvPr/>
            </p:nvSpPr>
            <p:spPr>
              <a:xfrm>
                <a:off x="9616440" y="2170145"/>
                <a:ext cx="2170509" cy="29405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sz="12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sz="12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nl-BE" sz="1200" i="1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nl-BE" sz="12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sz="12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200" i="1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nl-BE" sz="1200" b="0" i="0">
                              <a:latin typeface="Cambria Math" panose="02040503050406030204" pitchFamily="18" charset="0"/>
                            </a:rPr>
                            <m:t>suction</m:t>
                          </m:r>
                        </m:sub>
                      </m:sSub>
                      <m:sSub>
                        <m:sSubPr>
                          <m:ctrlPr>
                            <a:rPr lang="nl-BE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sz="1200" b="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sz="1200" b="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nl-BE" sz="1200" b="0" i="0">
                              <a:latin typeface="Cambria Math" panose="02040503050406030204" pitchFamily="18" charset="0"/>
                            </a:rPr>
                            <m:t>suction</m:t>
                          </m:r>
                        </m:sub>
                      </m:sSub>
                      <m:sSub>
                        <m:sSubPr>
                          <m:ctrlPr>
                            <a:rPr lang="nl-BE" sz="12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200" b="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nl-BE" sz="1200" b="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nl-BE" sz="1200" dirty="0"/>
              </a:p>
            </p:txBody>
          </p:sp>
        </mc:Choice>
        <mc:Fallback xmlns=""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8957DF46-B97E-F549-41DB-4E63EB78FB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6440" y="2170145"/>
                <a:ext cx="2170509" cy="294055"/>
              </a:xfrm>
              <a:prstGeom prst="rect">
                <a:avLst/>
              </a:prstGeom>
              <a:blipFill>
                <a:blip r:embed="rId11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kstvak 39">
            <a:extLst>
              <a:ext uri="{FF2B5EF4-FFF2-40B4-BE49-F238E27FC236}">
                <a16:creationId xmlns:a16="http://schemas.microsoft.com/office/drawing/2014/main" id="{9A94D55A-A2F5-6188-0F68-1BA41D4FAB3B}"/>
              </a:ext>
            </a:extLst>
          </p:cNvPr>
          <p:cNvSpPr txBox="1"/>
          <p:nvPr/>
        </p:nvSpPr>
        <p:spPr>
          <a:xfrm>
            <a:off x="9616440" y="1826693"/>
            <a:ext cx="2551323" cy="528405"/>
          </a:xfrm>
          <a:prstGeom prst="rect">
            <a:avLst/>
          </a:prstGeom>
          <a:noFill/>
        </p:spPr>
        <p:txBody>
          <a:bodyPr wrap="square">
            <a:normAutofit fontScale="92500"/>
          </a:bodyPr>
          <a:lstStyle/>
          <a:p>
            <a:pPr lvl="0">
              <a:buSzPts val="1000"/>
              <a:tabLst>
                <a:tab pos="614363" algn="l"/>
              </a:tabLst>
            </a:pPr>
            <a:r>
              <a:rPr lang="nl-BE" sz="1200" kern="100" dirty="0">
                <a:solidFill>
                  <a:srgbClr val="5E6974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Let op met compressorvolume:  dichtheid &amp; volumetrisch rendement</a:t>
            </a:r>
            <a:endParaRPr lang="nl-BE" sz="1200" kern="100" dirty="0">
              <a:solidFill>
                <a:srgbClr val="5E6974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0">
              <a:buSzPts val="1000"/>
              <a:tabLst>
                <a:tab pos="614363" algn="l"/>
              </a:tabLst>
            </a:pPr>
            <a:endParaRPr lang="nl-BE" sz="1200" kern="100" dirty="0">
              <a:solidFill>
                <a:srgbClr val="5E6974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3F6ABAAB-8F65-FC29-060C-7096669FCBBA}"/>
                  </a:ext>
                </a:extLst>
              </p:cNvPr>
              <p:cNvSpPr txBox="1"/>
              <p:nvPr/>
            </p:nvSpPr>
            <p:spPr>
              <a:xfrm>
                <a:off x="4574349" y="143265"/>
                <a:ext cx="3600000" cy="3798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𝑠𝑖𝑛𝑘</m:t>
                          </m:r>
                        </m:sub>
                      </m:sSub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nl-BE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𝑏𝑟𝑜𝑛</m:t>
                          </m:r>
                        </m:sub>
                      </m:sSub>
                      <m:r>
                        <a:rPr lang="nl-BE" i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nl-BE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𝑒𝑙</m:t>
                          </m:r>
                        </m:sub>
                      </m:sSub>
                    </m:oMath>
                  </m:oMathPara>
                </a14:m>
                <a:endParaRPr lang="nl-BE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Tekstvak 3">
                <a:extLst>
                  <a:ext uri="{FF2B5EF4-FFF2-40B4-BE49-F238E27FC236}">
                    <a16:creationId xmlns:a16="http://schemas.microsoft.com/office/drawing/2014/main" id="{3F6ABAAB-8F65-FC29-060C-7096669FCB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349" y="143265"/>
                <a:ext cx="3600000" cy="379848"/>
              </a:xfrm>
              <a:prstGeom prst="rect">
                <a:avLst/>
              </a:prstGeom>
              <a:blipFill>
                <a:blip r:embed="rId12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Ovaal 5">
            <a:extLst>
              <a:ext uri="{FF2B5EF4-FFF2-40B4-BE49-F238E27FC236}">
                <a16:creationId xmlns:a16="http://schemas.microsoft.com/office/drawing/2014/main" id="{FC8A3B32-0A80-6054-2CC1-8768473EDA0A}"/>
              </a:ext>
            </a:extLst>
          </p:cNvPr>
          <p:cNvSpPr/>
          <p:nvPr/>
        </p:nvSpPr>
        <p:spPr>
          <a:xfrm>
            <a:off x="572107" y="4029203"/>
            <a:ext cx="3206874" cy="142206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FC1E504E-5788-27BD-830F-A12F20DCB034}"/>
              </a:ext>
            </a:extLst>
          </p:cNvPr>
          <p:cNvSpPr/>
          <p:nvPr/>
        </p:nvSpPr>
        <p:spPr>
          <a:xfrm>
            <a:off x="10026032" y="2125050"/>
            <a:ext cx="1563523" cy="41395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220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 animBg="1"/>
      <p:bldP spid="35" grpId="0" animBg="1"/>
      <p:bldP spid="5" grpId="0"/>
      <p:bldP spid="9" grpId="0"/>
      <p:bldP spid="12" grpId="0"/>
      <p:bldP spid="14" grpId="0"/>
      <p:bldP spid="16" grpId="0"/>
      <p:bldP spid="29" grpId="0"/>
      <p:bldP spid="31" grpId="0"/>
      <p:bldP spid="33" grpId="0"/>
      <p:bldP spid="39" grpId="0"/>
      <p:bldP spid="40" grpId="0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064D15-DE1F-DE15-167D-2C8FEC621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Afbeelding 27">
            <a:extLst>
              <a:ext uri="{FF2B5EF4-FFF2-40B4-BE49-F238E27FC236}">
                <a16:creationId xmlns:a16="http://schemas.microsoft.com/office/drawing/2014/main" id="{26C40ED6-C681-B9AD-3323-F186CA582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478" y="-637"/>
            <a:ext cx="12199620" cy="6858637"/>
          </a:xfrm>
          <a:prstGeom prst="rect">
            <a:avLst/>
          </a:prstGeom>
        </p:spPr>
      </p:pic>
      <p:sp>
        <p:nvSpPr>
          <p:cNvPr id="30" name="Text 0">
            <a:extLst>
              <a:ext uri="{FF2B5EF4-FFF2-40B4-BE49-F238E27FC236}">
                <a16:creationId xmlns:a16="http://schemas.microsoft.com/office/drawing/2014/main" id="{9BC19708-F2E7-F764-97A0-3AD966DF58D5}"/>
              </a:ext>
            </a:extLst>
          </p:cNvPr>
          <p:cNvSpPr/>
          <p:nvPr/>
        </p:nvSpPr>
        <p:spPr>
          <a:xfrm>
            <a:off x="475488" y="175326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Bekijk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warmtepomp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als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warmtelift</a:t>
            </a:r>
            <a:endParaRPr lang="en-US" sz="2650" dirty="0"/>
          </a:p>
        </p:txBody>
      </p:sp>
      <p:sp>
        <p:nvSpPr>
          <p:cNvPr id="32" name="Text 1">
            <a:extLst>
              <a:ext uri="{FF2B5EF4-FFF2-40B4-BE49-F238E27FC236}">
                <a16:creationId xmlns:a16="http://schemas.microsoft.com/office/drawing/2014/main" id="{A36396F3-04A9-D5FE-C281-6F359A51A494}"/>
              </a:ext>
            </a:extLst>
          </p:cNvPr>
          <p:cNvSpPr/>
          <p:nvPr/>
        </p:nvSpPr>
        <p:spPr>
          <a:xfrm>
            <a:off x="475488" y="627954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relevante grootheden liggen buiten de machine.</a:t>
            </a:r>
            <a:endParaRPr lang="en-US" sz="1260" dirty="0"/>
          </a:p>
        </p:txBody>
      </p:sp>
      <p:grpSp>
        <p:nvGrpSpPr>
          <p:cNvPr id="33" name="Groep 32">
            <a:extLst>
              <a:ext uri="{FF2B5EF4-FFF2-40B4-BE49-F238E27FC236}">
                <a16:creationId xmlns:a16="http://schemas.microsoft.com/office/drawing/2014/main" id="{312342C0-A569-938B-E14F-2188B5D9110A}"/>
              </a:ext>
            </a:extLst>
          </p:cNvPr>
          <p:cNvGrpSpPr/>
          <p:nvPr/>
        </p:nvGrpSpPr>
        <p:grpSpPr>
          <a:xfrm>
            <a:off x="1109472" y="1492097"/>
            <a:ext cx="1625777" cy="3048093"/>
            <a:chOff x="777240" y="1484466"/>
            <a:chExt cx="2468880" cy="2721774"/>
          </a:xfrm>
        </p:grpSpPr>
        <p:sp>
          <p:nvSpPr>
            <p:cNvPr id="34" name="Shape 2">
              <a:extLst>
                <a:ext uri="{FF2B5EF4-FFF2-40B4-BE49-F238E27FC236}">
                  <a16:creationId xmlns:a16="http://schemas.microsoft.com/office/drawing/2014/main" id="{59D94C18-7993-EEC3-3FB3-56195123F7B8}"/>
                </a:ext>
              </a:extLst>
            </p:cNvPr>
            <p:cNvSpPr/>
            <p:nvPr/>
          </p:nvSpPr>
          <p:spPr>
            <a:xfrm>
              <a:off x="777240" y="1484466"/>
              <a:ext cx="2468880" cy="2721774"/>
            </a:xfrm>
            <a:prstGeom prst="roundRect">
              <a:avLst>
                <a:gd name="adj" fmla="val 3404"/>
              </a:avLst>
            </a:prstGeom>
            <a:solidFill>
              <a:srgbClr val="E5F7EF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35" name="Text 3">
              <a:extLst>
                <a:ext uri="{FF2B5EF4-FFF2-40B4-BE49-F238E27FC236}">
                  <a16:creationId xmlns:a16="http://schemas.microsoft.com/office/drawing/2014/main" id="{70ACC76F-125F-C1A8-18CA-CF664EC53F95}"/>
                </a:ext>
              </a:extLst>
            </p:cNvPr>
            <p:cNvSpPr/>
            <p:nvPr/>
          </p:nvSpPr>
          <p:spPr>
            <a:xfrm>
              <a:off x="960120" y="1657105"/>
              <a:ext cx="205740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3A816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BRON / SOURCE</a:t>
              </a:r>
              <a:endParaRPr lang="en-US" sz="1100" dirty="0"/>
            </a:p>
          </p:txBody>
        </p:sp>
        <p:sp>
          <p:nvSpPr>
            <p:cNvPr id="36" name="Text 4">
              <a:extLst>
                <a:ext uri="{FF2B5EF4-FFF2-40B4-BE49-F238E27FC236}">
                  <a16:creationId xmlns:a16="http://schemas.microsoft.com/office/drawing/2014/main" id="{5A783FB8-9061-AA2E-1536-55D328FBD464}"/>
                </a:ext>
              </a:extLst>
            </p:cNvPr>
            <p:cNvSpPr/>
            <p:nvPr/>
          </p:nvSpPr>
          <p:spPr>
            <a:xfrm>
              <a:off x="960120" y="2477489"/>
              <a:ext cx="2147142" cy="76457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marL="0" indent="0" algn="ctr">
                <a:buNone/>
              </a:pPr>
              <a:r>
                <a:rPr lang="en-US" sz="2000" b="1" dirty="0" err="1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Tbron,in</a:t>
              </a: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 </a:t>
              </a:r>
            </a:p>
            <a:p>
              <a:pPr marL="0" indent="0" algn="ctr">
                <a:buNone/>
              </a:pP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→ Tbron,out</a:t>
              </a:r>
              <a:endParaRPr lang="en-US" sz="2000" dirty="0"/>
            </a:p>
          </p:txBody>
        </p:sp>
        <p:sp>
          <p:nvSpPr>
            <p:cNvPr id="37" name="Text 5">
              <a:extLst>
                <a:ext uri="{FF2B5EF4-FFF2-40B4-BE49-F238E27FC236}">
                  <a16:creationId xmlns:a16="http://schemas.microsoft.com/office/drawing/2014/main" id="{0BDE62B8-8EFC-9C0E-C8B4-33B958BF471C}"/>
                </a:ext>
              </a:extLst>
            </p:cNvPr>
            <p:cNvSpPr/>
            <p:nvPr/>
          </p:nvSpPr>
          <p:spPr>
            <a:xfrm>
              <a:off x="960120" y="3337560"/>
              <a:ext cx="2147142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debiet · vervuiling · variatie</a:t>
              </a:r>
              <a:endParaRPr lang="en-US" sz="1100" dirty="0"/>
            </a:p>
            <a:p>
              <a:pPr marL="0" indent="0" algn="l">
                <a:buNone/>
              </a:pPr>
              <a:r>
                <a:rPr lang="en-US" sz="110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continu / batch</a:t>
              </a:r>
              <a:endParaRPr lang="en-US" sz="1100" dirty="0"/>
            </a:p>
          </p:txBody>
        </p:sp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ED72B780-299F-0840-ADA9-FB222F10E3DB}"/>
              </a:ext>
            </a:extLst>
          </p:cNvPr>
          <p:cNvGrpSpPr/>
          <p:nvPr/>
        </p:nvGrpSpPr>
        <p:grpSpPr>
          <a:xfrm>
            <a:off x="5255812" y="934278"/>
            <a:ext cx="2900636" cy="3043362"/>
            <a:chOff x="5255812" y="934278"/>
            <a:chExt cx="2900636" cy="3043362"/>
          </a:xfrm>
        </p:grpSpPr>
        <p:sp>
          <p:nvSpPr>
            <p:cNvPr id="39" name="Text 7">
              <a:extLst>
                <a:ext uri="{FF2B5EF4-FFF2-40B4-BE49-F238E27FC236}">
                  <a16:creationId xmlns:a16="http://schemas.microsoft.com/office/drawing/2014/main" id="{48B9950F-148E-576C-A785-C9EDAFEBA7FD}"/>
                </a:ext>
              </a:extLst>
            </p:cNvPr>
            <p:cNvSpPr/>
            <p:nvPr/>
          </p:nvSpPr>
          <p:spPr>
            <a:xfrm>
              <a:off x="5824728" y="934278"/>
              <a:ext cx="23317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00" b="1" dirty="0">
                  <a:solidFill>
                    <a:srgbClr val="1D78A5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ΔT / LIFT</a:t>
              </a:r>
              <a:endParaRPr lang="en-US" sz="1100" dirty="0"/>
            </a:p>
          </p:txBody>
        </p:sp>
        <p:sp>
          <p:nvSpPr>
            <p:cNvPr id="40" name="Text 8">
              <a:extLst>
                <a:ext uri="{FF2B5EF4-FFF2-40B4-BE49-F238E27FC236}">
                  <a16:creationId xmlns:a16="http://schemas.microsoft.com/office/drawing/2014/main" id="{04976D65-C587-B059-2570-5A34AFDCFECE}"/>
                </a:ext>
              </a:extLst>
            </p:cNvPr>
            <p:cNvSpPr/>
            <p:nvPr/>
          </p:nvSpPr>
          <p:spPr>
            <a:xfrm>
              <a:off x="5428753" y="2592324"/>
              <a:ext cx="1298448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fontScale="70000" lnSpcReduction="20000"/>
            </a:bodyPr>
            <a:lstStyle/>
            <a:p>
              <a:pPr marL="0" indent="0" algn="ctr">
                <a:buNone/>
              </a:pP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compressor </a:t>
              </a:r>
            </a:p>
            <a:p>
              <a:pPr marL="0" indent="0" algn="ctr">
                <a:buNone/>
              </a:pP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+ cyclus</a:t>
              </a:r>
              <a:endParaRPr lang="en-US" sz="2000" dirty="0"/>
            </a:p>
          </p:txBody>
        </p:sp>
        <p:sp>
          <p:nvSpPr>
            <p:cNvPr id="41" name="Text 9">
              <a:extLst>
                <a:ext uri="{FF2B5EF4-FFF2-40B4-BE49-F238E27FC236}">
                  <a16:creationId xmlns:a16="http://schemas.microsoft.com/office/drawing/2014/main" id="{F6BAB4E3-7437-EF05-66E7-4A944D3082D0}"/>
                </a:ext>
              </a:extLst>
            </p:cNvPr>
            <p:cNvSpPr/>
            <p:nvPr/>
          </p:nvSpPr>
          <p:spPr>
            <a:xfrm>
              <a:off x="5255812" y="3291840"/>
              <a:ext cx="1693628" cy="6858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 lnSpcReduction="10000"/>
            </a:bodyPr>
            <a:lstStyle/>
            <a:p>
              <a:pPr marL="0" indent="0" algn="l">
                <a:buNone/>
              </a:pPr>
              <a:r>
                <a:rPr lang="en-US" sz="12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Het koudemiddel bepaalt wat haalbaar is.</a:t>
              </a:r>
              <a:endParaRPr lang="en-US" sz="1250" dirty="0"/>
            </a:p>
            <a:p>
              <a:pPr marL="0" indent="0" algn="l">
                <a:buNone/>
              </a:pPr>
              <a:r>
                <a:rPr lang="en-US" sz="12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De lift bepaalt hoeveel het kost.</a:t>
              </a:r>
              <a:endParaRPr lang="en-US" sz="1250" dirty="0"/>
            </a:p>
          </p:txBody>
        </p:sp>
      </p:grpSp>
      <p:grpSp>
        <p:nvGrpSpPr>
          <p:cNvPr id="42" name="Groep 41">
            <a:extLst>
              <a:ext uri="{FF2B5EF4-FFF2-40B4-BE49-F238E27FC236}">
                <a16:creationId xmlns:a16="http://schemas.microsoft.com/office/drawing/2014/main" id="{B41378DA-0A73-7FFF-FC7C-488BC78ABD7C}"/>
              </a:ext>
            </a:extLst>
          </p:cNvPr>
          <p:cNvGrpSpPr/>
          <p:nvPr/>
        </p:nvGrpSpPr>
        <p:grpSpPr>
          <a:xfrm>
            <a:off x="9444558" y="1405193"/>
            <a:ext cx="1637969" cy="3075357"/>
            <a:chOff x="8887968" y="2057400"/>
            <a:chExt cx="2468880" cy="2148840"/>
          </a:xfrm>
        </p:grpSpPr>
        <p:sp>
          <p:nvSpPr>
            <p:cNvPr id="43" name="Shape 10">
              <a:extLst>
                <a:ext uri="{FF2B5EF4-FFF2-40B4-BE49-F238E27FC236}">
                  <a16:creationId xmlns:a16="http://schemas.microsoft.com/office/drawing/2014/main" id="{1B246D45-26A4-ED2E-9D31-8321EBE57F44}"/>
                </a:ext>
              </a:extLst>
            </p:cNvPr>
            <p:cNvSpPr/>
            <p:nvPr/>
          </p:nvSpPr>
          <p:spPr>
            <a:xfrm>
              <a:off x="8887968" y="2057400"/>
              <a:ext cx="2468880" cy="2148840"/>
            </a:xfrm>
            <a:prstGeom prst="roundRect">
              <a:avLst>
                <a:gd name="adj" fmla="val 3404"/>
              </a:avLst>
            </a:prstGeom>
            <a:solidFill>
              <a:srgbClr val="FFF2DF"/>
            </a:solidFill>
            <a:ln w="12700">
              <a:noFill/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44" name="Text 11">
              <a:extLst>
                <a:ext uri="{FF2B5EF4-FFF2-40B4-BE49-F238E27FC236}">
                  <a16:creationId xmlns:a16="http://schemas.microsoft.com/office/drawing/2014/main" id="{D10BDC62-2C2B-F23C-055D-FDFC362E9423}"/>
                </a:ext>
              </a:extLst>
            </p:cNvPr>
            <p:cNvSpPr/>
            <p:nvPr/>
          </p:nvSpPr>
          <p:spPr>
            <a:xfrm>
              <a:off x="9070848" y="2267712"/>
              <a:ext cx="205740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EE8A25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SINK / PROCES</a:t>
              </a:r>
              <a:endParaRPr lang="en-US" sz="1100" dirty="0"/>
            </a:p>
          </p:txBody>
        </p:sp>
        <p:sp>
          <p:nvSpPr>
            <p:cNvPr id="45" name="Text 12">
              <a:extLst>
                <a:ext uri="{FF2B5EF4-FFF2-40B4-BE49-F238E27FC236}">
                  <a16:creationId xmlns:a16="http://schemas.microsoft.com/office/drawing/2014/main" id="{FCD988D8-4A03-0E03-9959-BAD1D519ADD2}"/>
                </a:ext>
              </a:extLst>
            </p:cNvPr>
            <p:cNvSpPr/>
            <p:nvPr/>
          </p:nvSpPr>
          <p:spPr>
            <a:xfrm>
              <a:off x="9064347" y="2882111"/>
              <a:ext cx="2217089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0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Tuit / profiel</a:t>
              </a:r>
              <a:endParaRPr lang="en-US" sz="2000" dirty="0"/>
            </a:p>
          </p:txBody>
        </p:sp>
        <p:sp>
          <p:nvSpPr>
            <p:cNvPr id="46" name="Text 13">
              <a:extLst>
                <a:ext uri="{FF2B5EF4-FFF2-40B4-BE49-F238E27FC236}">
                  <a16:creationId xmlns:a16="http://schemas.microsoft.com/office/drawing/2014/main" id="{8AAAD8AA-42B9-7074-EF60-86FE36A5B23D}"/>
                </a:ext>
              </a:extLst>
            </p:cNvPr>
            <p:cNvSpPr/>
            <p:nvPr/>
          </p:nvSpPr>
          <p:spPr>
            <a:xfrm>
              <a:off x="9064347" y="3496641"/>
              <a:ext cx="2011679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0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water · olie · lucht · stoom</a:t>
              </a:r>
              <a:endParaRPr lang="en-US" sz="1100" dirty="0"/>
            </a:p>
            <a:p>
              <a:pPr marL="0" indent="0" algn="l">
                <a:buNone/>
              </a:pPr>
              <a:r>
                <a:rPr lang="en-US" sz="110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minimum pinch / druk</a:t>
              </a:r>
              <a:endParaRPr lang="en-US" sz="1100" dirty="0"/>
            </a:p>
          </p:txBody>
        </p:sp>
      </p:grpSp>
      <p:sp>
        <p:nvSpPr>
          <p:cNvPr id="47" name="Shape 14">
            <a:extLst>
              <a:ext uri="{FF2B5EF4-FFF2-40B4-BE49-F238E27FC236}">
                <a16:creationId xmlns:a16="http://schemas.microsoft.com/office/drawing/2014/main" id="{E9ADD756-1702-0BD7-FE8B-27BE9BBD66A6}"/>
              </a:ext>
            </a:extLst>
          </p:cNvPr>
          <p:cNvSpPr/>
          <p:nvPr/>
        </p:nvSpPr>
        <p:spPr>
          <a:xfrm>
            <a:off x="3246120" y="3127248"/>
            <a:ext cx="1325880" cy="0"/>
          </a:xfrm>
          <a:prstGeom prst="line">
            <a:avLst/>
          </a:prstGeom>
          <a:noFill/>
          <a:ln w="12700">
            <a:solidFill>
              <a:srgbClr val="2E8B83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48" name="Shape 15">
            <a:extLst>
              <a:ext uri="{FF2B5EF4-FFF2-40B4-BE49-F238E27FC236}">
                <a16:creationId xmlns:a16="http://schemas.microsoft.com/office/drawing/2014/main" id="{B11BE7B8-FA7E-73B8-3A8D-5FA5F3073AF2}"/>
              </a:ext>
            </a:extLst>
          </p:cNvPr>
          <p:cNvSpPr/>
          <p:nvPr/>
        </p:nvSpPr>
        <p:spPr>
          <a:xfrm>
            <a:off x="7543800" y="3127248"/>
            <a:ext cx="1298448" cy="0"/>
          </a:xfrm>
          <a:prstGeom prst="line">
            <a:avLst/>
          </a:prstGeom>
          <a:noFill/>
          <a:ln w="12700">
            <a:solidFill>
              <a:srgbClr val="EE8A2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49" name="Shape 17">
            <a:extLst>
              <a:ext uri="{FF2B5EF4-FFF2-40B4-BE49-F238E27FC236}">
                <a16:creationId xmlns:a16="http://schemas.microsoft.com/office/drawing/2014/main" id="{B495A569-724D-08FD-A032-3859458DF198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0" name="Shape 18">
            <a:extLst>
              <a:ext uri="{FF2B5EF4-FFF2-40B4-BE49-F238E27FC236}">
                <a16:creationId xmlns:a16="http://schemas.microsoft.com/office/drawing/2014/main" id="{E7242FEA-79F9-AC14-1CE9-34324C1929F9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19">
            <a:extLst>
              <a:ext uri="{FF2B5EF4-FFF2-40B4-BE49-F238E27FC236}">
                <a16:creationId xmlns:a16="http://schemas.microsoft.com/office/drawing/2014/main" id="{14A50B25-2780-6CD6-6E33-6630688FC268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20">
            <a:extLst>
              <a:ext uri="{FF2B5EF4-FFF2-40B4-BE49-F238E27FC236}">
                <a16:creationId xmlns:a16="http://schemas.microsoft.com/office/drawing/2014/main" id="{AF8BBA8D-288D-ECAD-C04A-969B71642D37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21">
            <a:extLst>
              <a:ext uri="{FF2B5EF4-FFF2-40B4-BE49-F238E27FC236}">
                <a16:creationId xmlns:a16="http://schemas.microsoft.com/office/drawing/2014/main" id="{614FDCC4-56B8-72E9-4C19-76DB6AA0D14D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22">
            <a:extLst>
              <a:ext uri="{FF2B5EF4-FFF2-40B4-BE49-F238E27FC236}">
                <a16:creationId xmlns:a16="http://schemas.microsoft.com/office/drawing/2014/main" id="{1675DD0F-43DB-C676-36FD-6DAA0C4C8E3C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23">
            <a:extLst>
              <a:ext uri="{FF2B5EF4-FFF2-40B4-BE49-F238E27FC236}">
                <a16:creationId xmlns:a16="http://schemas.microsoft.com/office/drawing/2014/main" id="{E9517210-A09B-AF92-D322-8E0A8F840D07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Text 24">
            <a:extLst>
              <a:ext uri="{FF2B5EF4-FFF2-40B4-BE49-F238E27FC236}">
                <a16:creationId xmlns:a16="http://schemas.microsoft.com/office/drawing/2014/main" id="{9DADAB41-7C8C-C242-ED23-EDDFCD68C865}"/>
              </a:ext>
            </a:extLst>
          </p:cNvPr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Thermodynamic framing: first law + temperature lift; details depend on cycle and approach temperatures.</a:t>
            </a:r>
            <a:endParaRPr lang="en-US" sz="670" dirty="0"/>
          </a:p>
        </p:txBody>
      </p:sp>
      <p:sp>
        <p:nvSpPr>
          <p:cNvPr id="57" name="Text 25">
            <a:extLst>
              <a:ext uri="{FF2B5EF4-FFF2-40B4-BE49-F238E27FC236}">
                <a16:creationId xmlns:a16="http://schemas.microsoft.com/office/drawing/2014/main" id="{E2E9694B-4165-53DA-B2D3-2C1CF5091820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0.07</a:t>
            </a:r>
            <a:endParaRPr lang="en-US" sz="7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kstvak 57">
                <a:extLst>
                  <a:ext uri="{FF2B5EF4-FFF2-40B4-BE49-F238E27FC236}">
                    <a16:creationId xmlns:a16="http://schemas.microsoft.com/office/drawing/2014/main" id="{65B31694-0F26-9744-7610-25D1D1ED2162}"/>
                  </a:ext>
                </a:extLst>
              </p:cNvPr>
              <p:cNvSpPr txBox="1"/>
              <p:nvPr/>
            </p:nvSpPr>
            <p:spPr>
              <a:xfrm>
                <a:off x="2722678" y="4891364"/>
                <a:ext cx="2032184" cy="11094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borderBox>
                        <m:borderBoxPr>
                          <m:ctrlPr>
                            <a:rPr lang="nl-BE" sz="1600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b>
                            <m:sSubPr>
                              <m:ctrlPr>
                                <a:rPr lang="nl-B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nl-BE" sz="1600" i="1">
                                  <a:latin typeface="Cambria Math" panose="02040503050406030204" pitchFamily="18" charset="0"/>
                                </a:rPr>
                                <m:t>𝑠𝑖𝑛𝑘</m:t>
                              </m:r>
                            </m:sub>
                          </m:sSub>
                          <m:r>
                            <a:rPr lang="nl-BE" sz="1600" i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nl-B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</m:acc>
                            </m:e>
                            <m:sub>
                              <m:r>
                                <a:rPr lang="nl-BE" sz="1600" i="1">
                                  <a:latin typeface="Cambria Math" panose="02040503050406030204" pitchFamily="18" charset="0"/>
                                </a:rPr>
                                <m:t>𝑏𝑟𝑜𝑛</m:t>
                              </m:r>
                            </m:sub>
                          </m:sSub>
                          <m:r>
                            <a:rPr lang="nl-BE" sz="1600" i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l-B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6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nl-BE" sz="1600" i="1">
                                  <a:latin typeface="Cambria Math" panose="02040503050406030204" pitchFamily="18" charset="0"/>
                                </a:rPr>
                                <m:t>𝑒𝑙</m:t>
                              </m:r>
                            </m:sub>
                          </m:sSub>
                        </m:e>
                      </m:borderBox>
                    </m:oMath>
                  </m:oMathPara>
                </a14:m>
                <a:endParaRPr lang="nl-BE" sz="1600" i="1" dirty="0">
                  <a:latin typeface="Cambria Math" panose="02040503050406030204" pitchFamily="18" charset="0"/>
                </a:endParaRPr>
              </a:p>
              <a:p>
                <a:pPr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borderBox>
                        <m:borderBoxPr>
                          <m:ctrlPr>
                            <a:rPr lang="nl-BE" sz="1600" i="1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nl-BE" sz="1600" i="1">
                              <a:latin typeface="Cambria Math" panose="02040503050406030204" pitchFamily="18" charset="0"/>
                            </a:rPr>
                            <m:t>𝐶𝑂</m:t>
                          </m:r>
                          <m:sSub>
                            <m:sSubPr>
                              <m:ctrlPr>
                                <a:rPr lang="nl-BE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6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nl-BE" sz="16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sub>
                          </m:sSub>
                          <m:r>
                            <a:rPr lang="nl-BE" sz="1600" i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nl-BE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l-BE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l-BE" sz="1600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  <m:t>𝑠𝑖𝑛𝑘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  <m:t>𝑃</m:t>
                                  </m:r>
                                </m:e>
                                <m:sub>
                                  <m:r>
                                    <a:rPr lang="nl-BE" sz="1600" i="1">
                                      <a:latin typeface="Cambria Math" panose="02040503050406030204" pitchFamily="18" charset="0"/>
                                    </a:rPr>
                                    <m:t>𝑒𝑙</m:t>
                                  </m:r>
                                </m:sub>
                              </m:sSub>
                            </m:den>
                          </m:f>
                        </m:e>
                      </m:borderBox>
                    </m:oMath>
                  </m:oMathPara>
                </a14:m>
                <a:endParaRPr lang="nl-BE" sz="1600" dirty="0"/>
              </a:p>
            </p:txBody>
          </p:sp>
        </mc:Choice>
        <mc:Fallback xmlns="">
          <p:sp>
            <p:nvSpPr>
              <p:cNvPr id="58" name="Tekstvak 57">
                <a:extLst>
                  <a:ext uri="{FF2B5EF4-FFF2-40B4-BE49-F238E27FC236}">
                    <a16:creationId xmlns:a16="http://schemas.microsoft.com/office/drawing/2014/main" id="{65B31694-0F26-9744-7610-25D1D1ED21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2678" y="4891364"/>
                <a:ext cx="2032184" cy="110947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0E754B33-A2B6-6CC1-CDD7-D86078ECDBE8}"/>
                  </a:ext>
                </a:extLst>
              </p:cNvPr>
              <p:cNvSpPr txBox="1"/>
              <p:nvPr/>
            </p:nvSpPr>
            <p:spPr>
              <a:xfrm>
                <a:off x="4639752" y="4875027"/>
                <a:ext cx="5040000" cy="8635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borderBox>
                        <m:borderBoxPr>
                          <m:ctrlPr>
                            <a:rPr lang="nl-BE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b>
                            <m:sSubPr>
                              <m:ctrlPr>
                                <a:rPr lang="nl-B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l-BE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el</m:t>
                              </m:r>
                              <m:r>
                                <a:rPr lang="nl-BE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m:rPr>
                                  <m:sty m:val="p"/>
                                </m:rPr>
                                <a:rPr lang="nl-BE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totaal</m:t>
                              </m:r>
                            </m:sub>
                          </m:sSub>
                          <m:r>
                            <a:rPr lang="nl-BE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nl-B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nl-B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nl-BE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l-BE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sink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l-BE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II</m:t>
                                  </m:r>
                                  <m:r>
                                    <a:rPr lang="nl-BE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nl-BE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cyclus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l-BE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motor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l-BE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VFD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nl-BE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nl-BE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sSub>
                                <m:sSubPr>
                                  <m:ctrlP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l-BE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lift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l-BE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m:rPr>
                                      <m:sty m:val="p"/>
                                    </m:rPr>
                                    <a:rPr lang="nl-BE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cond</m:t>
                                  </m:r>
                                </m:sub>
                              </m:sSub>
                            </m:den>
                          </m:f>
                          <m:r>
                            <a:rPr lang="nl-BE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nl-B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nl-BE" i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aux</m:t>
                              </m:r>
                            </m:sub>
                          </m:sSub>
                        </m:e>
                      </m:borderBox>
                    </m:oMath>
                  </m:oMathPara>
                </a14:m>
                <a:endParaRPr lang="nl-BE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kstvak 28">
                <a:extLst>
                  <a:ext uri="{FF2B5EF4-FFF2-40B4-BE49-F238E27FC236}">
                    <a16:creationId xmlns:a16="http://schemas.microsoft.com/office/drawing/2014/main" id="{0E754B33-A2B6-6CC1-CDD7-D86078ECD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9752" y="4875027"/>
                <a:ext cx="5040000" cy="86357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kstvak 30">
            <a:extLst>
              <a:ext uri="{FF2B5EF4-FFF2-40B4-BE49-F238E27FC236}">
                <a16:creationId xmlns:a16="http://schemas.microsoft.com/office/drawing/2014/main" id="{76AB602E-4CCA-985D-8E80-037D0F63127F}"/>
              </a:ext>
            </a:extLst>
          </p:cNvPr>
          <p:cNvSpPr txBox="1"/>
          <p:nvPr/>
        </p:nvSpPr>
        <p:spPr>
          <a:xfrm>
            <a:off x="4639752" y="5653552"/>
            <a:ext cx="47730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400" dirty="0">
                <a:solidFill>
                  <a:srgbClr val="FF0000"/>
                </a:solidFill>
              </a:rPr>
              <a:t>De pinch vergroot de benodigde lift; de lift en de rendementen bepalen het elektrische verbruik.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5B63BB67-DA63-ABBA-8BEC-3FAA6C73A663}"/>
                  </a:ext>
                </a:extLst>
              </p:cNvPr>
              <p:cNvSpPr txBox="1"/>
              <p:nvPr/>
            </p:nvSpPr>
            <p:spPr>
              <a:xfrm>
                <a:off x="6337554" y="6215543"/>
                <a:ext cx="1429247" cy="4918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nl-BE" sz="1200" i="1">
                            <a:solidFill>
                              <a:srgbClr val="5E6974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nl-BE" sz="1200" i="1">
                                <a:solidFill>
                                  <a:srgbClr val="5E697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l-BE" sz="1200" i="1">
                                <a:solidFill>
                                  <a:srgbClr val="5E6974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nl-BE" sz="1200" i="1">
                            <a:solidFill>
                              <a:srgbClr val="5E6974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sub>
                    </m:sSub>
                    <m:r>
                      <a:rPr lang="nl-BE" sz="1200">
                        <a:solidFill>
                          <a:srgbClr val="5E6974"/>
                        </a:solidFill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̇"/>
                        <m:ctrlPr>
                          <a:rPr lang="nl-BE" sz="1200" i="1">
                            <a:solidFill>
                              <a:srgbClr val="5E6974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nl-BE" sz="1200" i="1">
                            <a:solidFill>
                              <a:srgbClr val="5E6974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acc>
                    <m:d>
                      <m:dPr>
                        <m:ctrlPr>
                          <a:rPr lang="nl-BE" sz="1200">
                            <a:solidFill>
                              <a:srgbClr val="5E6974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l-BE" sz="1200">
                            <a:solidFill>
                              <a:srgbClr val="5E6974"/>
                            </a:solidFill>
                            <a:latin typeface="Cambria Math" panose="02040503050406030204" pitchFamily="18" charset="0"/>
                          </a:rPr>
                          <m:t>1−</m:t>
                        </m:r>
                        <m:f>
                          <m:fPr>
                            <m:ctrlPr>
                              <a:rPr lang="nl-BE" sz="1200" i="1">
                                <a:solidFill>
                                  <a:srgbClr val="5E6974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nl-BE" sz="1200" i="1">
                                    <a:solidFill>
                                      <a:srgbClr val="5E6974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nl-BE" sz="1200" i="1">
                                    <a:solidFill>
                                      <a:srgbClr val="5E6974"/>
                                    </a:solidFill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nl-BE" sz="1200">
                                    <a:solidFill>
                                      <a:srgbClr val="5E6974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nl-BE" sz="1200" i="1">
                                <a:solidFill>
                                  <a:srgbClr val="5E6974"/>
                                </a:solidFill>
                                <a:latin typeface="Cambria Math" panose="02040503050406030204" pitchFamily="18" charset="0"/>
                              </a:rPr>
                              <m:t>𝑇</m:t>
                            </m:r>
                          </m:den>
                        </m:f>
                      </m:e>
                    </m:d>
                  </m:oMath>
                </a14:m>
                <a:r>
                  <a:rPr lang="nl-BE" sz="1200" dirty="0">
                    <a:solidFill>
                      <a:srgbClr val="5E6974"/>
                    </a:solidFill>
                  </a:rPr>
                  <a:t>   </a:t>
                </a:r>
              </a:p>
              <a:p>
                <a:r>
                  <a:rPr lang="nl-BE" sz="800" dirty="0">
                    <a:solidFill>
                      <a:srgbClr val="5E6974"/>
                    </a:solidFill>
                  </a:rPr>
                  <a:t>T</a:t>
                </a:r>
                <a:r>
                  <a:rPr lang="nl-BE" sz="800" baseline="-25000" dirty="0">
                    <a:solidFill>
                      <a:srgbClr val="5E6974"/>
                    </a:solidFill>
                  </a:rPr>
                  <a:t>0</a:t>
                </a:r>
                <a:r>
                  <a:rPr lang="nl-BE" sz="800" dirty="0">
                    <a:solidFill>
                      <a:srgbClr val="5E6974"/>
                    </a:solidFill>
                  </a:rPr>
                  <a:t> omgevingstemperatuur</a:t>
                </a:r>
              </a:p>
            </p:txBody>
          </p:sp>
        </mc:Choice>
        <mc:Fallback xmlns="">
          <p:sp>
            <p:nvSpPr>
              <p:cNvPr id="3" name="Tekstvak 2">
                <a:extLst>
                  <a:ext uri="{FF2B5EF4-FFF2-40B4-BE49-F238E27FC236}">
                    <a16:creationId xmlns:a16="http://schemas.microsoft.com/office/drawing/2014/main" id="{5B63BB67-DA63-ABBA-8BEC-3FAA6C73A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7554" y="6215543"/>
                <a:ext cx="1429247" cy="491866"/>
              </a:xfrm>
              <a:prstGeom prst="rect">
                <a:avLst/>
              </a:prstGeom>
              <a:blipFill>
                <a:blip r:embed="rId6"/>
                <a:stretch>
                  <a:fillRect b="-5128"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D83AA9DA-7546-1239-ED14-EA93E18A482C}"/>
                  </a:ext>
                </a:extLst>
              </p:cNvPr>
              <p:cNvSpPr txBox="1"/>
              <p:nvPr/>
            </p:nvSpPr>
            <p:spPr>
              <a:xfrm>
                <a:off x="7738872" y="6200087"/>
                <a:ext cx="1767840" cy="487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nl-BE" sz="105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nl-BE" sz="105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nl-BE" sz="1050" i="1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𝑒𝑥</m:t>
                          </m:r>
                        </m:sub>
                      </m:sSub>
                      <m:r>
                        <a:rPr lang="nl-BE" sz="1050" i="0">
                          <a:solidFill>
                            <a:srgbClr val="5E697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l-BE" sz="105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nl-BE" sz="105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l-BE" sz="105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l-BE" sz="1050" i="1">
                                      <a:solidFill>
                                        <a:srgbClr val="5E697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l-BE" sz="1050" i="1">
                                      <a:solidFill>
                                        <a:srgbClr val="5E6974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nor/>
                                </m:rPr>
                                <a:rPr lang="nl-BE" sz="105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sink</m:t>
                              </m:r>
                            </m:sub>
                          </m:sSub>
                          <m:r>
                            <a:rPr lang="nl-BE" sz="105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nl-BE" sz="1050" b="0" i="0">
                              <a:solidFill>
                                <a:srgbClr val="5E6974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nl-BE" sz="105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nl-BE" sz="1050" b="0" i="1">
                                      <a:solidFill>
                                        <a:srgbClr val="5E6974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nl-BE" sz="1050" b="0" i="1">
                                      <a:solidFill>
                                        <a:srgbClr val="5E6974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m:rPr>
                                  <m:nor/>
                                </m:rPr>
                                <a:rPr lang="nl-BE" sz="105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source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nl-BE" sz="105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l-BE" sz="1050" b="0" i="1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nl-BE" sz="1050" b="0" i="0">
                                  <a:solidFill>
                                    <a:srgbClr val="5E6974"/>
                                  </a:solidFill>
                                  <a:latin typeface="Cambria Math" panose="02040503050406030204" pitchFamily="18" charset="0"/>
                                </a:rPr>
                                <m:t>el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nl-BE" sz="1050" dirty="0">
                  <a:solidFill>
                    <a:srgbClr val="5E6974"/>
                  </a:solidFill>
                </a:endParaRPr>
              </a:p>
            </p:txBody>
          </p:sp>
        </mc:Choice>
        <mc:Fallback xmlns="">
          <p:sp>
            <p:nvSpPr>
              <p:cNvPr id="5" name="Tekstvak 4">
                <a:extLst>
                  <a:ext uri="{FF2B5EF4-FFF2-40B4-BE49-F238E27FC236}">
                    <a16:creationId xmlns:a16="http://schemas.microsoft.com/office/drawing/2014/main" id="{D83AA9DA-7546-1239-ED14-EA93E18A48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8872" y="6200087"/>
                <a:ext cx="1767840" cy="48731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kstvak 5">
            <a:extLst>
              <a:ext uri="{FF2B5EF4-FFF2-40B4-BE49-F238E27FC236}">
                <a16:creationId xmlns:a16="http://schemas.microsoft.com/office/drawing/2014/main" id="{17912FDF-BC95-D43F-2817-34D64FAF1D85}"/>
              </a:ext>
            </a:extLst>
          </p:cNvPr>
          <p:cNvSpPr txBox="1"/>
          <p:nvPr/>
        </p:nvSpPr>
        <p:spPr>
          <a:xfrm>
            <a:off x="4642601" y="6296813"/>
            <a:ext cx="16578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1200" dirty="0">
                <a:solidFill>
                  <a:srgbClr val="5E6974"/>
                </a:solidFill>
              </a:rPr>
              <a:t>Level-up with ‘exergy’</a:t>
            </a:r>
          </a:p>
        </p:txBody>
      </p:sp>
    </p:spTree>
    <p:extLst>
      <p:ext uri="{BB962C8B-B14F-4D97-AF65-F5344CB8AC3E}">
        <p14:creationId xmlns:p14="http://schemas.microsoft.com/office/powerpoint/2010/main" val="127207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Zeven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vóór je een R-nummer uitspreekt.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Anders optimaliseer je het verkeerde probleem.</a:t>
            </a:r>
            <a:endParaRPr lang="en-US" sz="1260" dirty="0"/>
          </a:p>
        </p:txBody>
      </p:sp>
      <p:grpSp>
        <p:nvGrpSpPr>
          <p:cNvPr id="50" name="Groep 49">
            <a:extLst>
              <a:ext uri="{FF2B5EF4-FFF2-40B4-BE49-F238E27FC236}">
                <a16:creationId xmlns:a16="http://schemas.microsoft.com/office/drawing/2014/main" id="{9C81B7CD-5CDF-B7A6-41F1-17D2AE3A30E3}"/>
              </a:ext>
            </a:extLst>
          </p:cNvPr>
          <p:cNvGrpSpPr/>
          <p:nvPr/>
        </p:nvGrpSpPr>
        <p:grpSpPr>
          <a:xfrm>
            <a:off x="594360" y="1874520"/>
            <a:ext cx="2468880" cy="1463040"/>
            <a:chOff x="594360" y="1874520"/>
            <a:chExt cx="2468880" cy="1463040"/>
          </a:xfrm>
        </p:grpSpPr>
        <p:sp>
          <p:nvSpPr>
            <p:cNvPr id="4" name="Shape 2"/>
            <p:cNvSpPr/>
            <p:nvPr/>
          </p:nvSpPr>
          <p:spPr>
            <a:xfrm>
              <a:off x="594360" y="1874520"/>
              <a:ext cx="2468880" cy="146304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5" name="Shape 3"/>
            <p:cNvSpPr/>
            <p:nvPr/>
          </p:nvSpPr>
          <p:spPr>
            <a:xfrm>
              <a:off x="731520" y="2020824"/>
              <a:ext cx="384048" cy="310896"/>
            </a:xfrm>
            <a:prstGeom prst="roundRect">
              <a:avLst>
                <a:gd name="adj" fmla="val 23529"/>
              </a:avLst>
            </a:prstGeom>
            <a:solidFill>
              <a:schemeClr val="accent2"/>
            </a:solidFill>
            <a:ln w="12700">
              <a:solidFill>
                <a:srgbClr val="0C2238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6" name="Text 4"/>
            <p:cNvSpPr/>
            <p:nvPr/>
          </p:nvSpPr>
          <p:spPr>
            <a:xfrm>
              <a:off x="804672" y="2093976"/>
              <a:ext cx="237744" cy="137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1</a:t>
              </a:r>
              <a:endParaRPr lang="en-US" sz="830" dirty="0"/>
            </a:p>
          </p:txBody>
        </p:sp>
        <p:sp>
          <p:nvSpPr>
            <p:cNvPr id="7" name="Text 5"/>
            <p:cNvSpPr/>
            <p:nvPr/>
          </p:nvSpPr>
          <p:spPr>
            <a:xfrm>
              <a:off x="1216152" y="1993392"/>
              <a:ext cx="1719072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Bronprofiel</a:t>
              </a:r>
              <a:endParaRPr lang="en-US" sz="1300" dirty="0"/>
            </a:p>
          </p:txBody>
        </p:sp>
        <p:sp>
          <p:nvSpPr>
            <p:cNvPr id="8" name="Text 6"/>
            <p:cNvSpPr/>
            <p:nvPr/>
          </p:nvSpPr>
          <p:spPr>
            <a:xfrm>
              <a:off x="758952" y="2532888"/>
              <a:ext cx="214884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T, debiet, variatie, vervuiling</a:t>
              </a:r>
              <a:endParaRPr lang="en-US" sz="1050" dirty="0"/>
            </a:p>
          </p:txBody>
        </p:sp>
      </p:grpSp>
      <p:grpSp>
        <p:nvGrpSpPr>
          <p:cNvPr id="51" name="Groep 50">
            <a:extLst>
              <a:ext uri="{FF2B5EF4-FFF2-40B4-BE49-F238E27FC236}">
                <a16:creationId xmlns:a16="http://schemas.microsoft.com/office/drawing/2014/main" id="{538B75A4-E112-2FBF-47A7-9830A85B5723}"/>
              </a:ext>
            </a:extLst>
          </p:cNvPr>
          <p:cNvGrpSpPr/>
          <p:nvPr/>
        </p:nvGrpSpPr>
        <p:grpSpPr>
          <a:xfrm>
            <a:off x="3410712" y="1874520"/>
            <a:ext cx="2468880" cy="1463040"/>
            <a:chOff x="3410712" y="1874520"/>
            <a:chExt cx="2468880" cy="1463040"/>
          </a:xfrm>
        </p:grpSpPr>
        <p:sp>
          <p:nvSpPr>
            <p:cNvPr id="9" name="Shape 7"/>
            <p:cNvSpPr/>
            <p:nvPr/>
          </p:nvSpPr>
          <p:spPr>
            <a:xfrm>
              <a:off x="3410712" y="1874520"/>
              <a:ext cx="2468880" cy="146304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0" name="Shape 8"/>
            <p:cNvSpPr/>
            <p:nvPr/>
          </p:nvSpPr>
          <p:spPr>
            <a:xfrm>
              <a:off x="3547872" y="2020824"/>
              <a:ext cx="384048" cy="310896"/>
            </a:xfrm>
            <a:prstGeom prst="roundRect">
              <a:avLst>
                <a:gd name="adj" fmla="val 23529"/>
              </a:avLst>
            </a:prstGeom>
            <a:solidFill>
              <a:schemeClr val="accent2"/>
            </a:solidFill>
            <a:ln w="12700">
              <a:solidFill>
                <a:srgbClr val="0C2238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1" name="Text 9"/>
            <p:cNvSpPr/>
            <p:nvPr/>
          </p:nvSpPr>
          <p:spPr>
            <a:xfrm>
              <a:off x="3621024" y="2093976"/>
              <a:ext cx="237744" cy="137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2</a:t>
              </a:r>
              <a:endParaRPr lang="en-US" sz="83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4032504" y="1993392"/>
              <a:ext cx="1719072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Sinkprofiel</a:t>
              </a:r>
              <a:endParaRPr lang="en-US" sz="1300" dirty="0"/>
            </a:p>
          </p:txBody>
        </p:sp>
        <p:sp>
          <p:nvSpPr>
            <p:cNvPr id="13" name="Text 11"/>
            <p:cNvSpPr/>
            <p:nvPr/>
          </p:nvSpPr>
          <p:spPr>
            <a:xfrm>
              <a:off x="3575304" y="2532888"/>
              <a:ext cx="214884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T, druk, glide, pinch</a:t>
              </a:r>
              <a:endParaRPr lang="en-US" sz="1050" dirty="0"/>
            </a:p>
          </p:txBody>
        </p:sp>
      </p:grpSp>
      <p:grpSp>
        <p:nvGrpSpPr>
          <p:cNvPr id="52" name="Groep 51">
            <a:extLst>
              <a:ext uri="{FF2B5EF4-FFF2-40B4-BE49-F238E27FC236}">
                <a16:creationId xmlns:a16="http://schemas.microsoft.com/office/drawing/2014/main" id="{C7FB361E-D91C-7D0C-6080-96E36352976D}"/>
              </a:ext>
            </a:extLst>
          </p:cNvPr>
          <p:cNvGrpSpPr/>
          <p:nvPr/>
        </p:nvGrpSpPr>
        <p:grpSpPr>
          <a:xfrm>
            <a:off x="6227064" y="1874520"/>
            <a:ext cx="2468880" cy="1463040"/>
            <a:chOff x="6227064" y="1874520"/>
            <a:chExt cx="2468880" cy="1463040"/>
          </a:xfrm>
        </p:grpSpPr>
        <p:sp>
          <p:nvSpPr>
            <p:cNvPr id="14" name="Shape 12"/>
            <p:cNvSpPr/>
            <p:nvPr/>
          </p:nvSpPr>
          <p:spPr>
            <a:xfrm>
              <a:off x="6227064" y="1874520"/>
              <a:ext cx="2468880" cy="146304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5" name="Shape 13"/>
            <p:cNvSpPr/>
            <p:nvPr/>
          </p:nvSpPr>
          <p:spPr>
            <a:xfrm>
              <a:off x="6364224" y="2020824"/>
              <a:ext cx="384048" cy="310896"/>
            </a:xfrm>
            <a:prstGeom prst="roundRect">
              <a:avLst>
                <a:gd name="adj" fmla="val 23529"/>
              </a:avLst>
            </a:prstGeom>
            <a:solidFill>
              <a:schemeClr val="accent2"/>
            </a:solidFill>
            <a:ln w="12700">
              <a:solidFill>
                <a:srgbClr val="0C2238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6" name="Text 14"/>
            <p:cNvSpPr/>
            <p:nvPr/>
          </p:nvSpPr>
          <p:spPr>
            <a:xfrm>
              <a:off x="6437376" y="2093976"/>
              <a:ext cx="237744" cy="137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3</a:t>
              </a:r>
              <a:endParaRPr lang="en-US" sz="83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6848856" y="1993392"/>
              <a:ext cx="1719072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Lift + duty</a:t>
              </a:r>
              <a:endParaRPr lang="en-US" sz="1300" dirty="0"/>
            </a:p>
          </p:txBody>
        </p:sp>
        <p:sp>
          <p:nvSpPr>
            <p:cNvPr id="18" name="Text 16"/>
            <p:cNvSpPr/>
            <p:nvPr/>
          </p:nvSpPr>
          <p:spPr>
            <a:xfrm>
              <a:off x="6391656" y="2532888"/>
              <a:ext cx="214884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50" dirty="0" err="1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vermogen</a:t>
              </a:r>
              <a:r>
                <a:rPr lang="en-US" sz="10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, draaiuren, deellast</a:t>
              </a:r>
              <a:endParaRPr lang="en-US" sz="1050" dirty="0"/>
            </a:p>
          </p:txBody>
        </p:sp>
      </p:grpSp>
      <p:grpSp>
        <p:nvGrpSpPr>
          <p:cNvPr id="53" name="Groep 52">
            <a:extLst>
              <a:ext uri="{FF2B5EF4-FFF2-40B4-BE49-F238E27FC236}">
                <a16:creationId xmlns:a16="http://schemas.microsoft.com/office/drawing/2014/main" id="{FDDCF219-352D-D58A-B61B-3A59047ECC18}"/>
              </a:ext>
            </a:extLst>
          </p:cNvPr>
          <p:cNvGrpSpPr/>
          <p:nvPr/>
        </p:nvGrpSpPr>
        <p:grpSpPr>
          <a:xfrm>
            <a:off x="9043416" y="1874520"/>
            <a:ext cx="2468880" cy="1463040"/>
            <a:chOff x="9043416" y="1874520"/>
            <a:chExt cx="2468880" cy="1463040"/>
          </a:xfrm>
        </p:grpSpPr>
        <p:sp>
          <p:nvSpPr>
            <p:cNvPr id="19" name="Shape 17"/>
            <p:cNvSpPr/>
            <p:nvPr/>
          </p:nvSpPr>
          <p:spPr>
            <a:xfrm>
              <a:off x="9043416" y="1874520"/>
              <a:ext cx="2468880" cy="146304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chemeClr val="accent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20" name="Shape 18"/>
            <p:cNvSpPr/>
            <p:nvPr/>
          </p:nvSpPr>
          <p:spPr>
            <a:xfrm>
              <a:off x="9180576" y="2020824"/>
              <a:ext cx="384048" cy="310896"/>
            </a:xfrm>
            <a:prstGeom prst="roundRect">
              <a:avLst>
                <a:gd name="adj" fmla="val 23529"/>
              </a:avLst>
            </a:prstGeom>
            <a:solidFill>
              <a:srgbClr val="0C2238"/>
            </a:solidFill>
            <a:ln w="12700">
              <a:solidFill>
                <a:srgbClr val="0C2238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21" name="Text 19"/>
            <p:cNvSpPr/>
            <p:nvPr/>
          </p:nvSpPr>
          <p:spPr>
            <a:xfrm>
              <a:off x="9253728" y="2093976"/>
              <a:ext cx="237744" cy="137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4</a:t>
              </a:r>
              <a:endParaRPr lang="en-US" sz="830" dirty="0"/>
            </a:p>
          </p:txBody>
        </p:sp>
        <p:sp>
          <p:nvSpPr>
            <p:cNvPr id="22" name="Text 20"/>
            <p:cNvSpPr/>
            <p:nvPr/>
          </p:nvSpPr>
          <p:spPr>
            <a:xfrm>
              <a:off x="9665208" y="1993392"/>
              <a:ext cx="1719072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Koude én warmte?</a:t>
              </a:r>
              <a:endParaRPr lang="en-US" sz="13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9208008" y="2532888"/>
              <a:ext cx="214884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waarde van beide kanten</a:t>
              </a:r>
              <a:endParaRPr lang="en-US" sz="1050" dirty="0"/>
            </a:p>
          </p:txBody>
        </p:sp>
      </p:grpSp>
      <p:grpSp>
        <p:nvGrpSpPr>
          <p:cNvPr id="56" name="Groep 55">
            <a:extLst>
              <a:ext uri="{FF2B5EF4-FFF2-40B4-BE49-F238E27FC236}">
                <a16:creationId xmlns:a16="http://schemas.microsoft.com/office/drawing/2014/main" id="{BEEAC641-99E5-852F-426A-0ED80629A161}"/>
              </a:ext>
            </a:extLst>
          </p:cNvPr>
          <p:cNvGrpSpPr/>
          <p:nvPr/>
        </p:nvGrpSpPr>
        <p:grpSpPr>
          <a:xfrm>
            <a:off x="594360" y="3977640"/>
            <a:ext cx="3337560" cy="1463040"/>
            <a:chOff x="594360" y="3977640"/>
            <a:chExt cx="3337560" cy="1463040"/>
          </a:xfrm>
        </p:grpSpPr>
        <p:sp>
          <p:nvSpPr>
            <p:cNvPr id="24" name="Shape 22"/>
            <p:cNvSpPr/>
            <p:nvPr/>
          </p:nvSpPr>
          <p:spPr>
            <a:xfrm>
              <a:off x="594360" y="3977640"/>
              <a:ext cx="3337560" cy="146304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25" name="Shape 23"/>
            <p:cNvSpPr/>
            <p:nvPr/>
          </p:nvSpPr>
          <p:spPr>
            <a:xfrm>
              <a:off x="731520" y="4123944"/>
              <a:ext cx="384048" cy="310896"/>
            </a:xfrm>
            <a:prstGeom prst="roundRect">
              <a:avLst>
                <a:gd name="adj" fmla="val 23529"/>
              </a:avLst>
            </a:prstGeom>
            <a:solidFill>
              <a:schemeClr val="accent4">
                <a:lumMod val="75000"/>
              </a:schemeClr>
            </a:solidFill>
            <a:ln w="12700">
              <a:solidFill>
                <a:srgbClr val="0C2238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26" name="Text 24"/>
            <p:cNvSpPr/>
            <p:nvPr/>
          </p:nvSpPr>
          <p:spPr>
            <a:xfrm>
              <a:off x="804672" y="4197096"/>
              <a:ext cx="237744" cy="137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5</a:t>
              </a:r>
              <a:endParaRPr lang="en-US" sz="83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1216152" y="4096512"/>
              <a:ext cx="2587752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Site &amp; veiligheid</a:t>
              </a:r>
              <a:endParaRPr lang="en-US" sz="130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758952" y="4636008"/>
              <a:ext cx="301752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bezetting, machinekamer, zones</a:t>
              </a:r>
              <a:endParaRPr lang="en-US" sz="1050" dirty="0"/>
            </a:p>
          </p:txBody>
        </p:sp>
      </p:grpSp>
      <p:grpSp>
        <p:nvGrpSpPr>
          <p:cNvPr id="55" name="Groep 54">
            <a:extLst>
              <a:ext uri="{FF2B5EF4-FFF2-40B4-BE49-F238E27FC236}">
                <a16:creationId xmlns:a16="http://schemas.microsoft.com/office/drawing/2014/main" id="{917F4DE0-1AA3-DDC5-3525-C347C3062F91}"/>
              </a:ext>
            </a:extLst>
          </p:cNvPr>
          <p:cNvGrpSpPr/>
          <p:nvPr/>
        </p:nvGrpSpPr>
        <p:grpSpPr>
          <a:xfrm>
            <a:off x="4384450" y="3964170"/>
            <a:ext cx="3337560" cy="1463040"/>
            <a:chOff x="4384450" y="3964170"/>
            <a:chExt cx="3337560" cy="1463040"/>
          </a:xfrm>
        </p:grpSpPr>
        <p:sp>
          <p:nvSpPr>
            <p:cNvPr id="29" name="Shape 27"/>
            <p:cNvSpPr/>
            <p:nvPr/>
          </p:nvSpPr>
          <p:spPr>
            <a:xfrm>
              <a:off x="4384450" y="3964170"/>
              <a:ext cx="3337560" cy="146304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chemeClr val="accent4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30" name="Shape 28"/>
            <p:cNvSpPr/>
            <p:nvPr/>
          </p:nvSpPr>
          <p:spPr>
            <a:xfrm>
              <a:off x="4521610" y="4110474"/>
              <a:ext cx="384048" cy="310896"/>
            </a:xfrm>
            <a:prstGeom prst="roundRect">
              <a:avLst>
                <a:gd name="adj" fmla="val 23529"/>
              </a:avLst>
            </a:prstGeom>
            <a:solidFill>
              <a:schemeClr val="accent4">
                <a:lumMod val="75000"/>
              </a:schemeClr>
            </a:solidFill>
            <a:ln w="12700">
              <a:solidFill>
                <a:srgbClr val="0C2238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31" name="Text 29"/>
            <p:cNvSpPr/>
            <p:nvPr/>
          </p:nvSpPr>
          <p:spPr>
            <a:xfrm>
              <a:off x="4594762" y="4183626"/>
              <a:ext cx="237744" cy="137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6</a:t>
              </a:r>
              <a:endParaRPr lang="en-US" sz="83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5006242" y="4083042"/>
              <a:ext cx="2587752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Juridische categorie</a:t>
              </a:r>
              <a:endParaRPr lang="en-US" sz="130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4549042" y="4622538"/>
              <a:ext cx="301752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chiller / HP · self-contained / split</a:t>
              </a:r>
              <a:endParaRPr lang="en-US" sz="1050" dirty="0"/>
            </a:p>
          </p:txBody>
        </p:sp>
      </p:grpSp>
      <p:grpSp>
        <p:nvGrpSpPr>
          <p:cNvPr id="54" name="Groep 53">
            <a:extLst>
              <a:ext uri="{FF2B5EF4-FFF2-40B4-BE49-F238E27FC236}">
                <a16:creationId xmlns:a16="http://schemas.microsoft.com/office/drawing/2014/main" id="{EB1686D8-C64B-9FF2-C30D-1AC22BA21AA1}"/>
              </a:ext>
            </a:extLst>
          </p:cNvPr>
          <p:cNvGrpSpPr/>
          <p:nvPr/>
        </p:nvGrpSpPr>
        <p:grpSpPr>
          <a:xfrm>
            <a:off x="8174736" y="3977640"/>
            <a:ext cx="3337560" cy="1463040"/>
            <a:chOff x="8174736" y="3977640"/>
            <a:chExt cx="3337560" cy="1463040"/>
          </a:xfrm>
        </p:grpSpPr>
        <p:sp>
          <p:nvSpPr>
            <p:cNvPr id="34" name="Shape 32"/>
            <p:cNvSpPr/>
            <p:nvPr/>
          </p:nvSpPr>
          <p:spPr>
            <a:xfrm>
              <a:off x="8174736" y="3977640"/>
              <a:ext cx="3337560" cy="146304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 w="12700">
              <a:solidFill>
                <a:schemeClr val="accent6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35" name="Shape 33"/>
            <p:cNvSpPr/>
            <p:nvPr/>
          </p:nvSpPr>
          <p:spPr>
            <a:xfrm>
              <a:off x="8311896" y="4123944"/>
              <a:ext cx="384048" cy="310896"/>
            </a:xfrm>
            <a:prstGeom prst="roundRect">
              <a:avLst>
                <a:gd name="adj" fmla="val 23529"/>
              </a:avLst>
            </a:prstGeom>
            <a:solidFill>
              <a:schemeClr val="accent6"/>
            </a:solidFill>
            <a:ln w="12700">
              <a:solidFill>
                <a:srgbClr val="0C2238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36" name="Text 34"/>
            <p:cNvSpPr/>
            <p:nvPr/>
          </p:nvSpPr>
          <p:spPr>
            <a:xfrm>
              <a:off x="8385048" y="4197096"/>
              <a:ext cx="237744" cy="1371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8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7</a:t>
              </a:r>
              <a:endParaRPr lang="en-US" sz="830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8796528" y="4096512"/>
              <a:ext cx="2587752" cy="3291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Levensduur &amp; service</a:t>
              </a:r>
              <a:endParaRPr lang="en-US" sz="1300" dirty="0"/>
            </a:p>
          </p:txBody>
        </p:sp>
        <p:sp>
          <p:nvSpPr>
            <p:cNvPr id="38" name="Text 36"/>
            <p:cNvSpPr/>
            <p:nvPr/>
          </p:nvSpPr>
          <p:spPr>
            <a:xfrm>
              <a:off x="8339328" y="4636008"/>
              <a:ext cx="3017520" cy="43891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5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15–20 y: parts, skills, reclaim, TCO</a:t>
              </a:r>
              <a:endParaRPr lang="en-US" sz="1050" dirty="0"/>
            </a:p>
          </p:txBody>
        </p:sp>
      </p:grpSp>
      <p:sp>
        <p:nvSpPr>
          <p:cNvPr id="39" name="Text 37"/>
          <p:cNvSpPr/>
          <p:nvPr/>
        </p:nvSpPr>
        <p:spPr>
          <a:xfrm>
            <a:off x="612648" y="5760720"/>
            <a:ext cx="80467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Output = shortlist van architecturen + </a:t>
            </a:r>
            <a:r>
              <a:rPr lang="en-US" sz="1500" b="1" dirty="0" err="1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koudemiddelfamilies</a:t>
            </a:r>
            <a:r>
              <a:rPr lang="en-US" sz="15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.</a:t>
            </a:r>
            <a:endParaRPr lang="en-US" sz="1500" dirty="0"/>
          </a:p>
        </p:txBody>
      </p:sp>
      <p:sp>
        <p:nvSpPr>
          <p:cNvPr id="40" name="Shape 38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1" name="Shape 39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Shape 40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Shape 41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4" name="Shape 42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5" name="Shape 43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6" name="Shape 4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7" name="Text 45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Selection logic synthesised from Westfalen refrigerant guide + industrial HP design practice.</a:t>
            </a:r>
            <a:endParaRPr lang="en-US" sz="670" dirty="0"/>
          </a:p>
        </p:txBody>
      </p:sp>
      <p:sp>
        <p:nvSpPr>
          <p:cNvPr id="48" name="Text 46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0.08</a:t>
            </a:r>
            <a:endParaRPr lang="en-US" sz="700" dirty="0"/>
          </a:p>
        </p:txBody>
      </p:sp>
      <p:sp>
        <p:nvSpPr>
          <p:cNvPr id="57" name="Rechthoek 56">
            <a:extLst>
              <a:ext uri="{FF2B5EF4-FFF2-40B4-BE49-F238E27FC236}">
                <a16:creationId xmlns:a16="http://schemas.microsoft.com/office/drawing/2014/main" id="{26E08968-8150-E5C8-E097-65E6D2975B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2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93A3D0-08C3-9D40-DFBD-58B5EA3E8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947D94A-6872-1666-DDA8-A0F4E64075C7}"/>
              </a:ext>
            </a:extLst>
          </p:cNvPr>
          <p:cNvSpPr/>
          <p:nvPr/>
        </p:nvSpPr>
        <p:spPr>
          <a:xfrm>
            <a:off x="502920" y="9144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46A9C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01</a:t>
            </a:r>
            <a:endParaRPr lang="en-US" sz="5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0D7677E-F1F2-C063-7EAD-DD7673CE94D3}"/>
              </a:ext>
            </a:extLst>
          </p:cNvPr>
          <p:cNvSpPr/>
          <p:nvPr/>
        </p:nvSpPr>
        <p:spPr>
          <a:xfrm>
            <a:off x="512064" y="190195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GESCHIEDENIS: WE ZIJN AL EENS ROND GEWEEST.</a:t>
            </a:r>
            <a:endParaRPr lang="en-US" sz="31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D201B0C-41F8-DF6E-AB0C-05FE8D687E5D}"/>
              </a:ext>
            </a:extLst>
          </p:cNvPr>
          <p:cNvSpPr/>
          <p:nvPr/>
        </p:nvSpPr>
        <p:spPr>
          <a:xfrm>
            <a:off x="530352" y="292608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“natuurlijke” koudemiddelen waren er eerst. 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Synthetics losten echte problemen op. </a:t>
            </a:r>
          </a:p>
          <a:p>
            <a:pPr marL="0" indent="0">
              <a:buNone/>
            </a:pP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Daarna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bleken de neveneffecten ook echt.</a:t>
            </a:r>
            <a:endParaRPr lang="en-US" sz="17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D04698F-2E9A-D21B-E77C-3E4B4801DCC6}"/>
              </a:ext>
            </a:extLst>
          </p:cNvPr>
          <p:cNvSpPr/>
          <p:nvPr/>
        </p:nvSpPr>
        <p:spPr>
          <a:xfrm>
            <a:off x="530352" y="4663440"/>
            <a:ext cx="466344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E6226704-9BF6-BF0A-5CA5-6E8B9FB5913D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7EA53F2-F1A8-46E8-6582-1EA48CB22EBF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1.00</a:t>
            </a:r>
            <a:endParaRPr lang="en-US" sz="7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9A450A5-EF89-D11E-8877-A8E8F93FF5F0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4C1910B2-7F6E-D176-E55B-7E4A75C97710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E04D2BA0-9DDD-A471-F29B-718A85232B3C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1979D81A-ACD3-7ED2-C582-9BA640AD47E7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2F62710-505F-85E0-7232-29E4B617577A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C096310C-AE99-1F19-F225-20E8E8660571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66942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Van ether naar PFAS-discussie in één tijdlijn.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technologie evolueert; de probleemdefinitie schuift mee.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868760" y="2837392"/>
            <a:ext cx="10789920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713312" y="2672800"/>
            <a:ext cx="310896" cy="310896"/>
          </a:xfrm>
          <a:prstGeom prst="ellipse">
            <a:avLst/>
          </a:prstGeom>
          <a:solidFill>
            <a:srgbClr val="2E8B8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379112" y="207844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1748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92024" y="31482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Cullen</a:t>
            </a:r>
            <a:endParaRPr lang="en-US" sz="1020" dirty="0"/>
          </a:p>
        </p:txBody>
      </p:sp>
      <p:sp>
        <p:nvSpPr>
          <p:cNvPr id="8" name="Text 6"/>
          <p:cNvSpPr/>
          <p:nvPr/>
        </p:nvSpPr>
        <p:spPr>
          <a:xfrm>
            <a:off x="27432" y="3642064"/>
            <a:ext cx="164592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verdamping &amp; latente warmte</a:t>
            </a:r>
            <a:endParaRPr lang="en-US" sz="840" dirty="0"/>
          </a:p>
        </p:txBody>
      </p:sp>
      <p:sp>
        <p:nvSpPr>
          <p:cNvPr id="9" name="Shape 7"/>
          <p:cNvSpPr/>
          <p:nvPr/>
        </p:nvSpPr>
        <p:spPr>
          <a:xfrm>
            <a:off x="2286080" y="2672800"/>
            <a:ext cx="310896" cy="310896"/>
          </a:xfrm>
          <a:prstGeom prst="ellipse">
            <a:avLst/>
          </a:prstGeom>
          <a:solidFill>
            <a:srgbClr val="2E8B8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/>
          <p:cNvSpPr/>
          <p:nvPr/>
        </p:nvSpPr>
        <p:spPr>
          <a:xfrm>
            <a:off x="1951880" y="207844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1834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764792" y="31482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Perkins</a:t>
            </a:r>
            <a:endParaRPr lang="en-US" sz="1020" dirty="0"/>
          </a:p>
        </p:txBody>
      </p:sp>
      <p:sp>
        <p:nvSpPr>
          <p:cNvPr id="12" name="Text 10"/>
          <p:cNvSpPr/>
          <p:nvPr/>
        </p:nvSpPr>
        <p:spPr>
          <a:xfrm>
            <a:off x="1600200" y="3642064"/>
            <a:ext cx="164592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gesloten dampcompressiecyclus</a:t>
            </a:r>
            <a:endParaRPr lang="en-US" sz="840" dirty="0"/>
          </a:p>
        </p:txBody>
      </p:sp>
      <p:sp>
        <p:nvSpPr>
          <p:cNvPr id="13" name="Shape 11"/>
          <p:cNvSpPr/>
          <p:nvPr/>
        </p:nvSpPr>
        <p:spPr>
          <a:xfrm>
            <a:off x="3913712" y="2672800"/>
            <a:ext cx="310896" cy="310896"/>
          </a:xfrm>
          <a:prstGeom prst="ellipse">
            <a:avLst/>
          </a:prstGeom>
          <a:solidFill>
            <a:srgbClr val="2E8B8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/>
          <p:cNvSpPr/>
          <p:nvPr/>
        </p:nvSpPr>
        <p:spPr>
          <a:xfrm>
            <a:off x="3579512" y="207844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~1870–1930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392424" y="31482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NH₃ / CO₂ / SO₂ / HC</a:t>
            </a:r>
            <a:endParaRPr lang="en-US" sz="1020" dirty="0"/>
          </a:p>
        </p:txBody>
      </p:sp>
      <p:sp>
        <p:nvSpPr>
          <p:cNvPr id="16" name="Text 14"/>
          <p:cNvSpPr/>
          <p:nvPr/>
        </p:nvSpPr>
        <p:spPr>
          <a:xfrm>
            <a:off x="3227832" y="3642064"/>
            <a:ext cx="164592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industrie groeit op “naturals”</a:t>
            </a:r>
            <a:endParaRPr lang="en-US" sz="840" dirty="0"/>
          </a:p>
        </p:txBody>
      </p:sp>
      <p:sp>
        <p:nvSpPr>
          <p:cNvPr id="17" name="Shape 15"/>
          <p:cNvSpPr/>
          <p:nvPr/>
        </p:nvSpPr>
        <p:spPr>
          <a:xfrm>
            <a:off x="5605352" y="2672800"/>
            <a:ext cx="310896" cy="3108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5271152" y="207844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1930s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5084064" y="31482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CFC / HCFC</a:t>
            </a:r>
            <a:endParaRPr lang="en-US" sz="1020" dirty="0"/>
          </a:p>
        </p:txBody>
      </p:sp>
      <p:sp>
        <p:nvSpPr>
          <p:cNvPr id="20" name="Text 18"/>
          <p:cNvSpPr/>
          <p:nvPr/>
        </p:nvSpPr>
        <p:spPr>
          <a:xfrm>
            <a:off x="4919472" y="3642064"/>
            <a:ext cx="164592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veiligheid, stabiliteit, serviceability</a:t>
            </a:r>
            <a:endParaRPr lang="en-US" sz="840" dirty="0"/>
          </a:p>
        </p:txBody>
      </p:sp>
      <p:sp>
        <p:nvSpPr>
          <p:cNvPr id="21" name="Shape 19"/>
          <p:cNvSpPr/>
          <p:nvPr/>
        </p:nvSpPr>
        <p:spPr>
          <a:xfrm>
            <a:off x="7269560" y="2672800"/>
            <a:ext cx="310896" cy="3108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Text 20"/>
          <p:cNvSpPr/>
          <p:nvPr/>
        </p:nvSpPr>
        <p:spPr>
          <a:xfrm>
            <a:off x="6935360" y="207844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1987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748272" y="31482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Montreal</a:t>
            </a:r>
            <a:endParaRPr lang="en-US" sz="1020" dirty="0"/>
          </a:p>
        </p:txBody>
      </p:sp>
      <p:sp>
        <p:nvSpPr>
          <p:cNvPr id="24" name="Text 22"/>
          <p:cNvSpPr/>
          <p:nvPr/>
        </p:nvSpPr>
        <p:spPr>
          <a:xfrm>
            <a:off x="6583680" y="3642064"/>
            <a:ext cx="164592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ozon </a:t>
            </a:r>
            <a:r>
              <a:rPr lang="en-US" sz="84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wordt</a:t>
            </a: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b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</a:br>
            <a:r>
              <a:rPr lang="en-US" sz="84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harde</a:t>
            </a: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randvoorwaarde</a:t>
            </a:r>
            <a:endParaRPr lang="en-US" sz="840" dirty="0"/>
          </a:p>
        </p:txBody>
      </p:sp>
      <p:sp>
        <p:nvSpPr>
          <p:cNvPr id="25" name="Shape 23"/>
          <p:cNvSpPr/>
          <p:nvPr/>
        </p:nvSpPr>
        <p:spPr>
          <a:xfrm>
            <a:off x="8668592" y="2672800"/>
            <a:ext cx="310896" cy="3108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/>
          <p:cNvSpPr/>
          <p:nvPr/>
        </p:nvSpPr>
        <p:spPr>
          <a:xfrm>
            <a:off x="8334392" y="207844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1997–2014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147304" y="31482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HFC → HFO</a:t>
            </a:r>
            <a:endParaRPr lang="en-US" sz="1020" dirty="0"/>
          </a:p>
        </p:txBody>
      </p:sp>
      <p:sp>
        <p:nvSpPr>
          <p:cNvPr id="28" name="Text 26"/>
          <p:cNvSpPr/>
          <p:nvPr/>
        </p:nvSpPr>
        <p:spPr>
          <a:xfrm>
            <a:off x="7982712" y="3642064"/>
            <a:ext cx="164592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</a:t>
            </a:r>
            <a:r>
              <a:rPr lang="en-US" sz="84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wordt</a:t>
            </a: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b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</a:br>
            <a:r>
              <a:rPr lang="en-US" sz="84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harde</a:t>
            </a: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randvoorwaarde</a:t>
            </a:r>
            <a:endParaRPr lang="en-US" sz="840" dirty="0"/>
          </a:p>
        </p:txBody>
      </p:sp>
      <p:sp>
        <p:nvSpPr>
          <p:cNvPr id="29" name="Shape 27"/>
          <p:cNvSpPr/>
          <p:nvPr/>
        </p:nvSpPr>
        <p:spPr>
          <a:xfrm>
            <a:off x="10405952" y="2672800"/>
            <a:ext cx="310896" cy="310896"/>
          </a:xfrm>
          <a:prstGeom prst="ellipse">
            <a:avLst/>
          </a:prstGeom>
          <a:solidFill>
            <a:srgbClr val="EE8A25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/>
          <p:cNvSpPr/>
          <p:nvPr/>
        </p:nvSpPr>
        <p:spPr>
          <a:xfrm>
            <a:off x="10071752" y="2078440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2024→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9884664" y="3148288"/>
            <a:ext cx="1298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F-gas + PFAS</a:t>
            </a:r>
            <a:endParaRPr lang="en-US" sz="1020" dirty="0"/>
          </a:p>
        </p:txBody>
      </p:sp>
      <p:sp>
        <p:nvSpPr>
          <p:cNvPr id="32" name="Text 30"/>
          <p:cNvSpPr/>
          <p:nvPr/>
        </p:nvSpPr>
        <p:spPr>
          <a:xfrm>
            <a:off x="9720072" y="3642064"/>
            <a:ext cx="164592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+ persistentie + veiligheid tegelijk</a:t>
            </a:r>
            <a:endParaRPr lang="en-US" sz="840" dirty="0"/>
          </a:p>
        </p:txBody>
      </p:sp>
      <p:sp>
        <p:nvSpPr>
          <p:cNvPr id="35" name="Text 32"/>
          <p:cNvSpPr/>
          <p:nvPr/>
        </p:nvSpPr>
        <p:spPr>
          <a:xfrm>
            <a:off x="5705856" y="5801867"/>
            <a:ext cx="7086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Het “nieuwe” debat gaat vooral over de werkvloeistof en de randvoorwaarden eromheen.</a:t>
            </a:r>
            <a:endParaRPr lang="en-US" sz="1150" dirty="0"/>
          </a:p>
        </p:txBody>
      </p:sp>
      <p:sp>
        <p:nvSpPr>
          <p:cNvPr id="36" name="Shape 33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Shape 34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Shape 35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9" name="Shape 36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Shape 37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1" name="Shape 38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Shape 39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Text 40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 err="1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Bron:Wikimedia</a:t>
            </a: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, Science Museum Group, GE, NASA</a:t>
            </a:r>
            <a:endParaRPr lang="en-US" sz="670" dirty="0"/>
          </a:p>
        </p:txBody>
      </p:sp>
      <p:sp>
        <p:nvSpPr>
          <p:cNvPr id="44" name="Text 41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1.01</a:t>
            </a:r>
            <a:endParaRPr lang="en-US" sz="700" dirty="0"/>
          </a:p>
        </p:txBody>
      </p:sp>
      <p:pic>
        <p:nvPicPr>
          <p:cNvPr id="48" name="Afbeelding 47" descr="File:WilliamCullenportrait.jpg">
            <a:extLst>
              <a:ext uri="{FF2B5EF4-FFF2-40B4-BE49-F238E27FC236}">
                <a16:creationId xmlns:a16="http://schemas.microsoft.com/office/drawing/2014/main" id="{A09EF2A4-9EDA-77C3-EE16-8FAD5EED2B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168" y="4164241"/>
            <a:ext cx="1146497" cy="1440000"/>
          </a:xfrm>
          <a:prstGeom prst="rect">
            <a:avLst/>
          </a:prstGeom>
        </p:spPr>
      </p:pic>
      <p:pic>
        <p:nvPicPr>
          <p:cNvPr id="49" name="Afbeelding 48" descr="File:Jacob Perkins' Ice Machine 1834 from Scientific American Article.jpg">
            <a:extLst>
              <a:ext uri="{FF2B5EF4-FFF2-40B4-BE49-F238E27FC236}">
                <a16:creationId xmlns:a16="http://schemas.microsoft.com/office/drawing/2014/main" id="{77725D6F-E49D-4399-F1BB-722D5116BF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7535" y="4176779"/>
            <a:ext cx="2141746" cy="1440000"/>
          </a:xfrm>
          <a:prstGeom prst="rect">
            <a:avLst/>
          </a:prstGeom>
        </p:spPr>
      </p:pic>
      <p:pic>
        <p:nvPicPr>
          <p:cNvPr id="50" name="Afbeelding 49" descr="Daniel - This 1884 Linde-Wolf ammonia compressor is the oldest surviving refrigeration  compressor. It's on view at the National Museum of Industrial History in  Bethlehem Pa. . Doug Manton: I used to">
            <a:extLst>
              <a:ext uri="{FF2B5EF4-FFF2-40B4-BE49-F238E27FC236}">
                <a16:creationId xmlns:a16="http://schemas.microsoft.com/office/drawing/2014/main" id="{C623EF3B-6D12-786E-4F80-66A96CE1C1C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02152" y="4177339"/>
            <a:ext cx="1924974" cy="1440000"/>
          </a:xfrm>
          <a:prstGeom prst="rect">
            <a:avLst/>
          </a:prstGeom>
        </p:spPr>
      </p:pic>
      <p:pic>
        <p:nvPicPr>
          <p:cNvPr id="52" name="Afbeelding 51">
            <a:extLst>
              <a:ext uri="{FF2B5EF4-FFF2-40B4-BE49-F238E27FC236}">
                <a16:creationId xmlns:a16="http://schemas.microsoft.com/office/drawing/2014/main" id="{8624158B-DAB6-BC33-C32A-B67BD0F78C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49131" y="4191845"/>
            <a:ext cx="1647306" cy="1440000"/>
          </a:xfrm>
          <a:prstGeom prst="rect">
            <a:avLst/>
          </a:prstGeom>
        </p:spPr>
      </p:pic>
      <p:pic>
        <p:nvPicPr>
          <p:cNvPr id="54" name="Afbeelding 53">
            <a:extLst>
              <a:ext uri="{FF2B5EF4-FFF2-40B4-BE49-F238E27FC236}">
                <a16:creationId xmlns:a16="http://schemas.microsoft.com/office/drawing/2014/main" id="{366AF37F-D873-87D4-AB65-2BB89F299F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3730" y="4184716"/>
            <a:ext cx="1930909" cy="1440000"/>
          </a:xfrm>
          <a:prstGeom prst="rect">
            <a:avLst/>
          </a:prstGeom>
        </p:spPr>
      </p:pic>
      <p:pic>
        <p:nvPicPr>
          <p:cNvPr id="55" name="Afbeelding 54">
            <a:extLst>
              <a:ext uri="{FF2B5EF4-FFF2-40B4-BE49-F238E27FC236}">
                <a16:creationId xmlns:a16="http://schemas.microsoft.com/office/drawing/2014/main" id="{D9EBDE25-95DB-4DF7-2AFB-C1D3D24E215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23950" y="4191845"/>
            <a:ext cx="2324338" cy="1440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Waarom synthetics wonnen? Omdat “natuurlijk” ook nadelen had.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Techniek kiest nooit in een vacuüm.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34290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658368" y="1828800"/>
            <a:ext cx="73152" cy="3429000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859536" y="199339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Wat industrie wilde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59536" y="2432304"/>
            <a:ext cx="30815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A1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859536" y="3054096"/>
            <a:ext cx="3063240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Niet-toxisch · niet-brandbaar · gematigde druk · materiaalcompatibel · eenvoudig serviceerbaar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389120" y="1828800"/>
            <a:ext cx="34290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8"/>
          <p:cNvSpPr/>
          <p:nvPr/>
        </p:nvSpPr>
        <p:spPr>
          <a:xfrm>
            <a:off x="4389120" y="1828800"/>
            <a:ext cx="73152" cy="3429000"/>
          </a:xfrm>
          <a:prstGeom prst="rect">
            <a:avLst/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4590288" y="199339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Wat CFC/HFC brachten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90288" y="2432304"/>
            <a:ext cx="30815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✓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590288" y="3054096"/>
            <a:ext cx="3063240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 ongekend comfortabele combinatie van veiligheid, componentstandaardisatie en volumetrische prestaties.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119872" y="1828800"/>
            <a:ext cx="342900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8119872" y="1828800"/>
            <a:ext cx="73152" cy="3429000"/>
          </a:xfrm>
          <a:prstGeom prst="rect">
            <a:avLst/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/>
          <p:cNvSpPr/>
          <p:nvPr/>
        </p:nvSpPr>
        <p:spPr>
          <a:xfrm>
            <a:off x="8321040" y="199339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Wat we later leerden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321040" y="2432304"/>
            <a:ext cx="30815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…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321040" y="3054096"/>
            <a:ext cx="3063240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ODP → Montreal. GWP → F-gas. Persistente fluorchemie → REACH/PFAS-dossier.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85800" y="5650992"/>
            <a:ext cx="97840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les is dus niet “terug naar vroeger”. De les is: optimaliseer over méér dimensies.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Text 25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Historical synthesis; safety groups per ISO 817 / ASHRAE 34 convention; regulatory milestones from Montreal/F-gas/REACH.</a:t>
            </a:r>
            <a:endParaRPr lang="en-US" sz="670" dirty="0"/>
          </a:p>
        </p:txBody>
      </p:sp>
      <p:sp>
        <p:nvSpPr>
          <p:cNvPr id="28" name="Text 26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1.02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Elke “definitieve” koudemiddeloplossing lost vooral het vorige probleem op.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 introduceert meestal een nieuw optimum.</a:t>
            </a:r>
            <a:endParaRPr lang="en-US" sz="1260" dirty="0"/>
          </a:p>
        </p:txBody>
      </p:sp>
      <p:sp>
        <p:nvSpPr>
          <p:cNvPr id="4" name="Text 2"/>
          <p:cNvSpPr/>
          <p:nvPr/>
        </p:nvSpPr>
        <p:spPr>
          <a:xfrm>
            <a:off x="685800" y="1783080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234440" y="1783080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NH₃ / CO₂ / HC</a:t>
            </a:r>
            <a:endParaRPr lang="en-US" sz="1220" dirty="0"/>
          </a:p>
        </p:txBody>
      </p:sp>
      <p:sp>
        <p:nvSpPr>
          <p:cNvPr id="6" name="Text 4"/>
          <p:cNvSpPr/>
          <p:nvPr/>
        </p:nvSpPr>
        <p:spPr>
          <a:xfrm>
            <a:off x="3657600" y="1783080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efficiënt, laag klimaatimpact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7269480" y="1783080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chemeClr val="accent2">
                    <a:lumMod val="75000"/>
                  </a:schemeClr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toxiciteit / brandbaarheid / druk</a:t>
            </a:r>
            <a:endParaRPr lang="en-US" sz="113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1188720" y="2286000"/>
            <a:ext cx="10058400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685800" y="257860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34440" y="2578608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CFC / HCFC</a:t>
            </a:r>
            <a:endParaRPr lang="en-US" sz="1220" dirty="0"/>
          </a:p>
        </p:txBody>
      </p:sp>
      <p:sp>
        <p:nvSpPr>
          <p:cNvPr id="11" name="Text 9"/>
          <p:cNvSpPr/>
          <p:nvPr/>
        </p:nvSpPr>
        <p:spPr>
          <a:xfrm>
            <a:off x="3657600" y="2578608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veilig &amp; makkelijk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269480" y="2578608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chemeClr val="accent2">
                    <a:lumMod val="75000"/>
                  </a:schemeClr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ozon</a:t>
            </a:r>
            <a:endParaRPr lang="en-US" sz="113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1188720" y="3081528"/>
            <a:ext cx="10058400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/>
          <p:cNvSpPr/>
          <p:nvPr/>
        </p:nvSpPr>
        <p:spPr>
          <a:xfrm>
            <a:off x="685800" y="3374136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234440" y="3374136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HFC</a:t>
            </a:r>
            <a:endParaRPr lang="en-US" sz="1220" dirty="0"/>
          </a:p>
        </p:txBody>
      </p:sp>
      <p:sp>
        <p:nvSpPr>
          <p:cNvPr id="16" name="Text 14"/>
          <p:cNvSpPr/>
          <p:nvPr/>
        </p:nvSpPr>
        <p:spPr>
          <a:xfrm>
            <a:off x="3657600" y="3374136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geen ODP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7269480" y="3374136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chemeClr val="accent2">
                    <a:lumMod val="75000"/>
                  </a:schemeClr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</a:t>
            </a:r>
            <a:endParaRPr lang="en-US" sz="113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8720" y="3877056"/>
            <a:ext cx="10058400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7"/>
          <p:cNvSpPr/>
          <p:nvPr/>
        </p:nvSpPr>
        <p:spPr>
          <a:xfrm>
            <a:off x="685800" y="4169664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234440" y="4169664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HFO / HCFO</a:t>
            </a:r>
            <a:endParaRPr lang="en-US" sz="1220" dirty="0"/>
          </a:p>
        </p:txBody>
      </p:sp>
      <p:sp>
        <p:nvSpPr>
          <p:cNvPr id="21" name="Text 19"/>
          <p:cNvSpPr/>
          <p:nvPr/>
        </p:nvSpPr>
        <p:spPr>
          <a:xfrm>
            <a:off x="3657600" y="4169664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zeer laag GWP</a:t>
            </a:r>
            <a:endParaRPr lang="en-US" sz="1150" dirty="0"/>
          </a:p>
        </p:txBody>
      </p:sp>
      <p:sp>
        <p:nvSpPr>
          <p:cNvPr id="22" name="Text 20"/>
          <p:cNvSpPr/>
          <p:nvPr/>
        </p:nvSpPr>
        <p:spPr>
          <a:xfrm>
            <a:off x="7269480" y="4169664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chemeClr val="accent2">
                    <a:lumMod val="75000"/>
                  </a:schemeClr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PFAS/persistentie-vraagstuk + A2L bij sommige fluids</a:t>
            </a:r>
            <a:endParaRPr lang="en-US" sz="113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3" name="Shape 21"/>
          <p:cNvSpPr/>
          <p:nvPr/>
        </p:nvSpPr>
        <p:spPr>
          <a:xfrm>
            <a:off x="1188720" y="4672584"/>
            <a:ext cx="10058400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/>
          <p:cNvSpPr/>
          <p:nvPr/>
        </p:nvSpPr>
        <p:spPr>
          <a:xfrm>
            <a:off x="685800" y="4965192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234440" y="4965192"/>
            <a:ext cx="2286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Naturals 2.0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3657600" y="4965192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 GWP + geen F-gasquota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7269480" y="4965192"/>
            <a:ext cx="3977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dirty="0">
                <a:solidFill>
                  <a:srgbClr val="C00000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site engineering </a:t>
            </a:r>
            <a:r>
              <a:rPr lang="en-US" sz="1130" dirty="0" err="1">
                <a:solidFill>
                  <a:srgbClr val="C00000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wint</a:t>
            </a:r>
            <a:r>
              <a:rPr lang="en-US" sz="1130" dirty="0">
                <a:solidFill>
                  <a:srgbClr val="C00000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130" dirty="0" err="1">
                <a:solidFill>
                  <a:srgbClr val="C00000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verder</a:t>
            </a:r>
            <a:r>
              <a:rPr lang="en-US" sz="1130" dirty="0">
                <a:solidFill>
                  <a:srgbClr val="C00000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130" dirty="0" err="1">
                <a:solidFill>
                  <a:srgbClr val="C00000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aan</a:t>
            </a:r>
            <a:r>
              <a:rPr lang="en-US" sz="1130" dirty="0">
                <a:solidFill>
                  <a:srgbClr val="C00000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130" dirty="0" err="1">
                <a:solidFill>
                  <a:srgbClr val="C00000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belang</a:t>
            </a:r>
            <a:endParaRPr lang="en-US" sz="1130" dirty="0">
              <a:solidFill>
                <a:srgbClr val="C00000"/>
              </a:solidFill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188720" y="5468112"/>
            <a:ext cx="10058400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640080" y="5504689"/>
            <a:ext cx="10561320" cy="530352"/>
          </a:xfrm>
          <a:prstGeom prst="roundRect">
            <a:avLst>
              <a:gd name="adj" fmla="val 13793"/>
            </a:avLst>
          </a:prstGeom>
          <a:solidFill>
            <a:srgbClr val="EAF4F8"/>
          </a:solidFill>
          <a:ln w="12700">
            <a:solidFill>
              <a:srgbClr val="EAF4F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/>
          <p:cNvSpPr/>
          <p:nvPr/>
        </p:nvSpPr>
        <p:spPr>
          <a:xfrm>
            <a:off x="941832" y="5660137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Ontwerp dus niet voor één “winnaar”. Ontwerp voor een robuuste route door veranderende randvoorwaarden.</a:t>
            </a:r>
            <a:endParaRPr lang="en-US" sz="1450" dirty="0"/>
          </a:p>
        </p:txBody>
      </p:sp>
      <p:sp>
        <p:nvSpPr>
          <p:cNvPr id="31" name="Shape 29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Shape 30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Shape 32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Shape 33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34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Shape 35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Text 36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Synthesis of supplied Lecompte/Westfalen materials and current EU regulatory tracks.</a:t>
            </a:r>
            <a:endParaRPr lang="en-US" sz="670" dirty="0"/>
          </a:p>
        </p:txBody>
      </p:sp>
      <p:sp>
        <p:nvSpPr>
          <p:cNvPr id="39" name="Text 37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1.03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C2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9144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46A9C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02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12064" y="190195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WETGEVING: EEN STAPEL, GEEN TABEL.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30352" y="292608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F-gas is één laag. </a:t>
            </a:r>
          </a:p>
          <a:p>
            <a:pPr marL="0" indent="0">
              <a:buNone/>
            </a:pP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Veiligheid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, PED/ATEX, certificering en REACH/PFAS lopen parallel 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— en soms in tegengestelde richting.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30352" y="4663440"/>
            <a:ext cx="466344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2.00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Shape 10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koudemiddelkeuze zit gevangen tussen vijf regelgevende lagen.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 lage GWP maakt de andere vier niet weg.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105613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777240" y="1691640"/>
            <a:ext cx="1508760" cy="640080"/>
          </a:xfrm>
          <a:prstGeom prst="rect">
            <a:avLst/>
          </a:prstGeom>
          <a:solidFill>
            <a:srgbClr val="6B5AA6"/>
          </a:solidFill>
          <a:ln w="12700">
            <a:solidFill>
              <a:srgbClr val="6B5AA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868680" y="183794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CHEMIE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514600" y="181051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REACH / PFAS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486400" y="1810512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persistentie · emissies · derogaties</a:t>
            </a:r>
            <a:endParaRPr lang="en-US" sz="1140" dirty="0"/>
          </a:p>
        </p:txBody>
      </p:sp>
      <p:sp>
        <p:nvSpPr>
          <p:cNvPr id="9" name="Shape 7"/>
          <p:cNvSpPr/>
          <p:nvPr/>
        </p:nvSpPr>
        <p:spPr>
          <a:xfrm>
            <a:off x="777240" y="2514600"/>
            <a:ext cx="105613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8"/>
          <p:cNvSpPr/>
          <p:nvPr/>
        </p:nvSpPr>
        <p:spPr>
          <a:xfrm>
            <a:off x="777240" y="2514600"/>
            <a:ext cx="1508760" cy="640080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868680" y="266090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KLIMAAT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2514600" y="263347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F-gas 2024/573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5486400" y="2633472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quota · product bans · service</a:t>
            </a:r>
            <a:endParaRPr lang="en-US" sz="1140" dirty="0"/>
          </a:p>
        </p:txBody>
      </p:sp>
      <p:sp>
        <p:nvSpPr>
          <p:cNvPr id="14" name="Shape 12"/>
          <p:cNvSpPr/>
          <p:nvPr/>
        </p:nvSpPr>
        <p:spPr>
          <a:xfrm>
            <a:off x="777240" y="3337560"/>
            <a:ext cx="105613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777240" y="3337560"/>
            <a:ext cx="1508760" cy="640080"/>
          </a:xfrm>
          <a:prstGeom prst="rect">
            <a:avLst/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/>
          <p:cNvSpPr/>
          <p:nvPr/>
        </p:nvSpPr>
        <p:spPr>
          <a:xfrm>
            <a:off x="868680" y="348386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VEILIGHEID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2514600" y="345643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 378 · ATEX · nationale regels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5486400" y="3456432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charge · zones · detectie · ventilatie</a:t>
            </a:r>
            <a:endParaRPr lang="en-US" sz="1140" dirty="0"/>
          </a:p>
        </p:txBody>
      </p:sp>
      <p:sp>
        <p:nvSpPr>
          <p:cNvPr id="19" name="Shape 17"/>
          <p:cNvSpPr/>
          <p:nvPr/>
        </p:nvSpPr>
        <p:spPr>
          <a:xfrm>
            <a:off x="777240" y="4160520"/>
            <a:ext cx="105613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/>
          <p:cNvSpPr/>
          <p:nvPr/>
        </p:nvSpPr>
        <p:spPr>
          <a:xfrm>
            <a:off x="777240" y="4160520"/>
            <a:ext cx="1508760" cy="640080"/>
          </a:xfrm>
          <a:prstGeom prst="rect">
            <a:avLst/>
          </a:prstGeom>
          <a:solidFill>
            <a:srgbClr val="C64A45"/>
          </a:solidFill>
          <a:ln w="12700">
            <a:solidFill>
              <a:srgbClr val="C64A4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/>
          <p:cNvSpPr/>
          <p:nvPr/>
        </p:nvSpPr>
        <p:spPr>
          <a:xfrm>
            <a:off x="868680" y="4306824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DRUK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2514600" y="4279392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PED / conformiteit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486400" y="4279392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PS · category · safety accessories</a:t>
            </a:r>
            <a:endParaRPr lang="en-US" sz="1140" dirty="0"/>
          </a:p>
        </p:txBody>
      </p:sp>
      <p:sp>
        <p:nvSpPr>
          <p:cNvPr id="24" name="Shape 22"/>
          <p:cNvSpPr/>
          <p:nvPr/>
        </p:nvSpPr>
        <p:spPr>
          <a:xfrm>
            <a:off x="777240" y="4983480"/>
            <a:ext cx="1056132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/>
          <p:cNvSpPr/>
          <p:nvPr/>
        </p:nvSpPr>
        <p:spPr>
          <a:xfrm>
            <a:off x="777240" y="4983480"/>
            <a:ext cx="1508760" cy="640080"/>
          </a:xfrm>
          <a:prstGeom prst="rect">
            <a:avLst/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/>
          <p:cNvSpPr/>
          <p:nvPr/>
        </p:nvSpPr>
        <p:spPr>
          <a:xfrm>
            <a:off x="868680" y="5193392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COMPETENTIE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2514600" y="516596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2024/2215 + nationaal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5486400" y="5102352"/>
            <a:ext cx="5440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F-gas én alternatieven: NH₃ / CO₂ / HC</a:t>
            </a:r>
            <a:endParaRPr lang="en-US" sz="1140" dirty="0"/>
          </a:p>
        </p:txBody>
      </p:sp>
      <p:sp>
        <p:nvSpPr>
          <p:cNvPr id="29" name="Text 27"/>
          <p:cNvSpPr/>
          <p:nvPr/>
        </p:nvSpPr>
        <p:spPr>
          <a:xfrm>
            <a:off x="777240" y="5701284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Ontwerpfout: “R290 mag volgens F-gas, dus klaar.”  Nee. Dan begint de veiligheidsarchitectuur pas.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Shape 29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Shape 30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Shape 32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Shape 33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3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Text 35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EU 2024/573; Commission Implementing Regulation (EU) 2024/2215; EN 378/PED/ATEX shown as design layers.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2.01</a:t>
            </a:r>
            <a:endParaRPr lang="en-US" sz="700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FF6391C8-691E-A005-5ADB-F3A2F1256F7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quota-curve is de stille wet achter de productverboden.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Beschikbaarheid en prijs kunnen pijn doen vóór een juridisch verbod.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777240" y="5440680"/>
            <a:ext cx="7498080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777240" y="2107692"/>
            <a:ext cx="530352" cy="3332988"/>
          </a:xfrm>
          <a:prstGeom prst="rect">
            <a:avLst/>
          </a:prstGeom>
          <a:solidFill>
            <a:srgbClr val="1D78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722376" y="179679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24.3%</a:t>
            </a:r>
            <a:endParaRPr lang="en-US" sz="860" dirty="0"/>
          </a:p>
        </p:txBody>
      </p:sp>
      <p:sp>
        <p:nvSpPr>
          <p:cNvPr id="7" name="Text 5"/>
          <p:cNvSpPr/>
          <p:nvPr/>
        </p:nvSpPr>
        <p:spPr>
          <a:xfrm>
            <a:off x="704088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25–26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1517904" y="3753612"/>
            <a:ext cx="530352" cy="1687068"/>
          </a:xfrm>
          <a:prstGeom prst="rect">
            <a:avLst/>
          </a:prstGeom>
          <a:solidFill>
            <a:srgbClr val="1D78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1463040" y="344271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12.3%</a:t>
            </a:r>
            <a:endParaRPr lang="en-US" sz="860" dirty="0"/>
          </a:p>
        </p:txBody>
      </p:sp>
      <p:sp>
        <p:nvSpPr>
          <p:cNvPr id="10" name="Text 8"/>
          <p:cNvSpPr/>
          <p:nvPr/>
        </p:nvSpPr>
        <p:spPr>
          <a:xfrm>
            <a:off x="1444752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27–29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2258568" y="4727448"/>
            <a:ext cx="530352" cy="713232"/>
          </a:xfrm>
          <a:prstGeom prst="rect">
            <a:avLst/>
          </a:prstGeom>
          <a:solidFill>
            <a:srgbClr val="46A9C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2203704" y="441655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5.2%</a:t>
            </a:r>
            <a:endParaRPr lang="en-US" sz="860" dirty="0"/>
          </a:p>
        </p:txBody>
      </p:sp>
      <p:sp>
        <p:nvSpPr>
          <p:cNvPr id="13" name="Text 11"/>
          <p:cNvSpPr/>
          <p:nvPr/>
        </p:nvSpPr>
        <p:spPr>
          <a:xfrm>
            <a:off x="2185416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30–32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2999232" y="4782312"/>
            <a:ext cx="530352" cy="658368"/>
          </a:xfrm>
          <a:prstGeom prst="rect">
            <a:avLst/>
          </a:prstGeom>
          <a:solidFill>
            <a:srgbClr val="46A9C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2944368" y="447141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4.8%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2926080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33–35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3739896" y="4919472"/>
            <a:ext cx="530352" cy="521208"/>
          </a:xfrm>
          <a:prstGeom prst="rect">
            <a:avLst/>
          </a:prstGeom>
          <a:solidFill>
            <a:srgbClr val="46A9C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3685032" y="460857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3.8%</a:t>
            </a:r>
            <a:endParaRPr lang="en-US" sz="860" dirty="0"/>
          </a:p>
        </p:txBody>
      </p:sp>
      <p:sp>
        <p:nvSpPr>
          <p:cNvPr id="19" name="Text 17"/>
          <p:cNvSpPr/>
          <p:nvPr/>
        </p:nvSpPr>
        <p:spPr>
          <a:xfrm>
            <a:off x="3666744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36–38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4480560" y="4960620"/>
            <a:ext cx="530352" cy="480060"/>
          </a:xfrm>
          <a:prstGeom prst="rect">
            <a:avLst/>
          </a:prstGeom>
          <a:solidFill>
            <a:srgbClr val="93A0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/>
          <p:cNvSpPr/>
          <p:nvPr/>
        </p:nvSpPr>
        <p:spPr>
          <a:xfrm>
            <a:off x="4425696" y="464972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3.5%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4407408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39–41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5221224" y="5015484"/>
            <a:ext cx="530352" cy="425196"/>
          </a:xfrm>
          <a:prstGeom prst="rect">
            <a:avLst/>
          </a:prstGeom>
          <a:solidFill>
            <a:srgbClr val="93A0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/>
          <p:cNvSpPr/>
          <p:nvPr/>
        </p:nvSpPr>
        <p:spPr>
          <a:xfrm>
            <a:off x="5166360" y="470458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3.1%</a:t>
            </a:r>
            <a:endParaRPr lang="en-US" sz="860" dirty="0"/>
          </a:p>
        </p:txBody>
      </p:sp>
      <p:sp>
        <p:nvSpPr>
          <p:cNvPr id="25" name="Text 23"/>
          <p:cNvSpPr/>
          <p:nvPr/>
        </p:nvSpPr>
        <p:spPr>
          <a:xfrm>
            <a:off x="5148072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42–44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5961888" y="5070348"/>
            <a:ext cx="530352" cy="370332"/>
          </a:xfrm>
          <a:prstGeom prst="rect">
            <a:avLst/>
          </a:prstGeom>
          <a:solidFill>
            <a:srgbClr val="93A0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Text 25"/>
          <p:cNvSpPr/>
          <p:nvPr/>
        </p:nvSpPr>
        <p:spPr>
          <a:xfrm>
            <a:off x="5907024" y="475945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2.7%</a:t>
            </a:r>
            <a:endParaRPr lang="en-US" sz="860" dirty="0"/>
          </a:p>
        </p:txBody>
      </p:sp>
      <p:sp>
        <p:nvSpPr>
          <p:cNvPr id="28" name="Text 26"/>
          <p:cNvSpPr/>
          <p:nvPr/>
        </p:nvSpPr>
        <p:spPr>
          <a:xfrm>
            <a:off x="5888736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45–47</a:t>
            </a:r>
            <a:endParaRPr lang="en-US" sz="800" dirty="0"/>
          </a:p>
        </p:txBody>
      </p:sp>
      <p:sp>
        <p:nvSpPr>
          <p:cNvPr id="29" name="Shape 27"/>
          <p:cNvSpPr/>
          <p:nvPr/>
        </p:nvSpPr>
        <p:spPr>
          <a:xfrm>
            <a:off x="6702552" y="5111496"/>
            <a:ext cx="530352" cy="329184"/>
          </a:xfrm>
          <a:prstGeom prst="rect">
            <a:avLst/>
          </a:prstGeom>
          <a:solidFill>
            <a:srgbClr val="93A0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/>
          <p:cNvSpPr/>
          <p:nvPr/>
        </p:nvSpPr>
        <p:spPr>
          <a:xfrm>
            <a:off x="6647688" y="480060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2.4%</a:t>
            </a:r>
            <a:endParaRPr lang="en-US" sz="860" dirty="0"/>
          </a:p>
        </p:txBody>
      </p:sp>
      <p:sp>
        <p:nvSpPr>
          <p:cNvPr id="31" name="Text 29"/>
          <p:cNvSpPr/>
          <p:nvPr/>
        </p:nvSpPr>
        <p:spPr>
          <a:xfrm>
            <a:off x="6629400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48–49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7443216" y="5440680"/>
            <a:ext cx="530352" cy="0"/>
          </a:xfrm>
          <a:prstGeom prst="rect">
            <a:avLst/>
          </a:prstGeom>
          <a:solidFill>
            <a:srgbClr val="93A0A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31"/>
          <p:cNvSpPr/>
          <p:nvPr/>
        </p:nvSpPr>
        <p:spPr>
          <a:xfrm>
            <a:off x="7388352" y="5129784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0%</a:t>
            </a:r>
            <a:endParaRPr lang="en-US" sz="860" dirty="0"/>
          </a:p>
        </p:txBody>
      </p:sp>
      <p:sp>
        <p:nvSpPr>
          <p:cNvPr id="34" name="Text 32"/>
          <p:cNvSpPr/>
          <p:nvPr/>
        </p:nvSpPr>
        <p:spPr>
          <a:xfrm>
            <a:off x="7370064" y="5532120"/>
            <a:ext cx="67665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2050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8732520" y="1965960"/>
            <a:ext cx="2859712" cy="269748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34"/>
          <p:cNvSpPr/>
          <p:nvPr/>
        </p:nvSpPr>
        <p:spPr>
          <a:xfrm>
            <a:off x="8732520" y="1965960"/>
            <a:ext cx="73152" cy="2697480"/>
          </a:xfrm>
          <a:prstGeom prst="rect">
            <a:avLst/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Text 35"/>
          <p:cNvSpPr/>
          <p:nvPr/>
        </p:nvSpPr>
        <p:spPr>
          <a:xfrm>
            <a:off x="8933688" y="2130552"/>
            <a:ext cx="2121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Wat dit praktisch doet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8933688" y="2569464"/>
            <a:ext cx="212140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5.2%</a:t>
            </a:r>
            <a:endParaRPr lang="en-US" sz="2600" dirty="0"/>
          </a:p>
        </p:txBody>
      </p:sp>
      <p:sp>
        <p:nvSpPr>
          <p:cNvPr id="39" name="Text 37"/>
          <p:cNvSpPr/>
          <p:nvPr/>
        </p:nvSpPr>
        <p:spPr>
          <a:xfrm>
            <a:off x="8933687" y="3191256"/>
            <a:ext cx="2363577" cy="1289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hogere waarde van reclaimed gas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pricing volatility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minder comfort in “transitional” fluids</a:t>
            </a:r>
            <a:endParaRPr lang="en-US" sz="11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sneller vendor portfolio shift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8979408" y="4828032"/>
            <a:ext cx="1965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2030–32 versus 2015-basis</a:t>
            </a:r>
            <a:endParaRPr lang="en-US" sz="1100" dirty="0"/>
          </a:p>
        </p:txBody>
      </p:sp>
      <p:sp>
        <p:nvSpPr>
          <p:cNvPr id="41" name="Shape 39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Shape 40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Shape 41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4" name="Shape 42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5" name="Shape 43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6" name="Shape 44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7" name="Shape 45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8" name="Text 46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EU 2024/573 Annex VII. Percentages = maximum HFC quantities relative to 2015 base 176.7 MtCO₂e.</a:t>
            </a:r>
            <a:endParaRPr lang="en-US" sz="670" dirty="0"/>
          </a:p>
        </p:txBody>
      </p:sp>
      <p:sp>
        <p:nvSpPr>
          <p:cNvPr id="49" name="Text 47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2.02</a:t>
            </a:r>
            <a:endParaRPr lang="en-US" sz="7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 industriële warmtepomp kan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juridisch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andere “machine” zijn dan jij denkt.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Annex IV kijkt naar categorie, niet naar je P&amp;ID-titel.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731520" y="1783080"/>
            <a:ext cx="507492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4663440" y="1929384"/>
            <a:ext cx="86868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4736592" y="2002536"/>
            <a:ext cx="722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Art. 3(38)</a:t>
            </a:r>
            <a:endParaRPr lang="en-US" sz="830" dirty="0"/>
          </a:p>
        </p:txBody>
      </p:sp>
      <p:sp>
        <p:nvSpPr>
          <p:cNvPr id="7" name="Text 5"/>
          <p:cNvSpPr/>
          <p:nvPr/>
        </p:nvSpPr>
        <p:spPr>
          <a:xfrm>
            <a:off x="960120" y="194767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SELF-CONTAINED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60120" y="2459736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Factory-made; geen gasbevattende delen ter plaatse verbonden.</a:t>
            </a:r>
            <a:endParaRPr lang="en-US" sz="1120" dirty="0"/>
          </a:p>
        </p:txBody>
      </p:sp>
      <p:sp>
        <p:nvSpPr>
          <p:cNvPr id="9" name="Shape 7"/>
          <p:cNvSpPr/>
          <p:nvPr/>
        </p:nvSpPr>
        <p:spPr>
          <a:xfrm>
            <a:off x="6172200" y="1783080"/>
            <a:ext cx="507492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8"/>
          <p:cNvSpPr/>
          <p:nvPr/>
        </p:nvSpPr>
        <p:spPr>
          <a:xfrm>
            <a:off x="10104120" y="1929384"/>
            <a:ext cx="86868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10177272" y="2002536"/>
            <a:ext cx="722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Art. 3(39)</a:t>
            </a:r>
            <a:endParaRPr lang="en-US" sz="830" dirty="0"/>
          </a:p>
        </p:txBody>
      </p:sp>
      <p:sp>
        <p:nvSpPr>
          <p:cNvPr id="12" name="Text 10"/>
          <p:cNvSpPr/>
          <p:nvPr/>
        </p:nvSpPr>
        <p:spPr>
          <a:xfrm>
            <a:off x="6400800" y="194767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SPLIT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0" y="2459736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Refrigerant-piped units; circuit wordt </a:t>
            </a:r>
            <a:r>
              <a:rPr lang="en-US" sz="1120" u="sng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 site</a:t>
            </a: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verbonden.</a:t>
            </a:r>
            <a:endParaRPr lang="en-US" sz="1120" dirty="0"/>
          </a:p>
        </p:txBody>
      </p:sp>
      <p:sp>
        <p:nvSpPr>
          <p:cNvPr id="14" name="Shape 12"/>
          <p:cNvSpPr/>
          <p:nvPr/>
        </p:nvSpPr>
        <p:spPr>
          <a:xfrm>
            <a:off x="731520" y="3794760"/>
            <a:ext cx="507492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4663440" y="3941064"/>
            <a:ext cx="86868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/>
          <p:cNvSpPr/>
          <p:nvPr/>
        </p:nvSpPr>
        <p:spPr>
          <a:xfrm>
            <a:off x="4736592" y="4014216"/>
            <a:ext cx="722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Art. 3(41)</a:t>
            </a:r>
            <a:endParaRPr lang="en-US" sz="830" dirty="0"/>
          </a:p>
        </p:txBody>
      </p:sp>
      <p:sp>
        <p:nvSpPr>
          <p:cNvPr id="17" name="Text 15"/>
          <p:cNvSpPr/>
          <p:nvPr/>
        </p:nvSpPr>
        <p:spPr>
          <a:xfrm>
            <a:off x="960120" y="395935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HEAT PUMP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60120" y="4471416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Gebruikt ambient/waste heat om </a:t>
            </a:r>
            <a:r>
              <a:rPr lang="en-US" sz="1120" u="sng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warmte of koude</a:t>
            </a: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te leveren via gesloten koelcircuit.</a:t>
            </a:r>
            <a:endParaRPr lang="en-US" sz="1120" dirty="0"/>
          </a:p>
        </p:txBody>
      </p:sp>
      <p:sp>
        <p:nvSpPr>
          <p:cNvPr id="19" name="Shape 17"/>
          <p:cNvSpPr/>
          <p:nvPr/>
        </p:nvSpPr>
        <p:spPr>
          <a:xfrm>
            <a:off x="6172200" y="3794760"/>
            <a:ext cx="507492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/>
          <p:cNvSpPr/>
          <p:nvPr/>
        </p:nvSpPr>
        <p:spPr>
          <a:xfrm>
            <a:off x="10104120" y="3941064"/>
            <a:ext cx="86868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/>
          <p:cNvSpPr/>
          <p:nvPr/>
        </p:nvSpPr>
        <p:spPr>
          <a:xfrm>
            <a:off x="10177272" y="4014216"/>
            <a:ext cx="722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Art. 3(44)</a:t>
            </a:r>
            <a:endParaRPr lang="en-US" sz="830" dirty="0"/>
          </a:p>
        </p:txBody>
      </p:sp>
      <p:sp>
        <p:nvSpPr>
          <p:cNvPr id="22" name="Text 20"/>
          <p:cNvSpPr/>
          <p:nvPr/>
        </p:nvSpPr>
        <p:spPr>
          <a:xfrm>
            <a:off x="6400800" y="395935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CHILLER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400800" y="4471416"/>
            <a:ext cx="4526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Primaire functie: een heat-transfer fluid </a:t>
            </a:r>
            <a:r>
              <a:rPr lang="en-US" sz="1120" u="sng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koelen</a:t>
            </a: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voor process/refrigeration/comfort.</a:t>
            </a:r>
            <a:endParaRPr lang="en-US" sz="1120" dirty="0"/>
          </a:p>
        </p:txBody>
      </p:sp>
      <p:sp>
        <p:nvSpPr>
          <p:cNvPr id="24" name="Text 22"/>
          <p:cNvSpPr/>
          <p:nvPr/>
        </p:nvSpPr>
        <p:spPr>
          <a:xfrm>
            <a:off x="749808" y="5788152"/>
            <a:ext cx="10515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Dus: “we leveren warmte” betekent niet automatisch dat Annex IV de installatie als heat pump behandelt.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4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Shape 25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Shape 26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8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Shape 29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Text 30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Definitions: Regulation (EU) 2024/573, Art. 3(38–44).</a:t>
            </a:r>
            <a:endParaRPr lang="en-US" sz="670" dirty="0"/>
          </a:p>
        </p:txBody>
      </p:sp>
      <p:sp>
        <p:nvSpPr>
          <p:cNvPr id="33" name="Text 31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2.03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Vier regels bepalen vandaag het grootste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</a:p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van de industriële shortlist.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Status 13/09/2026 — alleen de voor &gt;12 kW relevante paden.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713232" y="1737360"/>
            <a:ext cx="10744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713232" y="1737360"/>
            <a:ext cx="73152" cy="749808"/>
          </a:xfrm>
          <a:prstGeom prst="rect">
            <a:avLst/>
          </a:prstGeom>
          <a:solidFill>
            <a:srgbClr val="6B5AA6"/>
          </a:solidFill>
          <a:ln w="12700">
            <a:solidFill>
              <a:srgbClr val="6B5AA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987552" y="1901952"/>
            <a:ext cx="4160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CHILLER &gt;12 kW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257800" y="1901952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2027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83680" y="1901952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&lt; 750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75320" y="190195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veiligheidsuitzondering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713232" y="2670048"/>
            <a:ext cx="10744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Shape 9"/>
          <p:cNvSpPr/>
          <p:nvPr/>
        </p:nvSpPr>
        <p:spPr>
          <a:xfrm>
            <a:off x="713232" y="2670048"/>
            <a:ext cx="73152" cy="749808"/>
          </a:xfrm>
          <a:prstGeom prst="rect">
            <a:avLst/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987552" y="2834640"/>
            <a:ext cx="4160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MONOBLOCK / SELF-CONTAINED &gt;12–50 kW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5257800" y="2834640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2027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583680" y="2834640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&lt; 150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275320" y="28346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veiligheid kan max. 750 toelaten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713232" y="3602736"/>
            <a:ext cx="10744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/>
          <p:cNvSpPr/>
          <p:nvPr/>
        </p:nvSpPr>
        <p:spPr>
          <a:xfrm>
            <a:off x="713232" y="3602736"/>
            <a:ext cx="73152" cy="7498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987552" y="3767328"/>
            <a:ext cx="4160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OTHER SELF-CONTAINED &gt;12 kW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5257800" y="3767328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2030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583680" y="3767328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&lt; 150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275320" y="3767328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veiligheid kan max. 750 toelaten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713232" y="4535424"/>
            <a:ext cx="107442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/>
          <p:cNvSpPr/>
          <p:nvPr/>
        </p:nvSpPr>
        <p:spPr>
          <a:xfrm>
            <a:off x="713232" y="4535424"/>
            <a:ext cx="73152" cy="749808"/>
          </a:xfrm>
          <a:prstGeom prst="rect">
            <a:avLst/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/>
          <p:cNvSpPr/>
          <p:nvPr/>
        </p:nvSpPr>
        <p:spPr>
          <a:xfrm>
            <a:off x="987552" y="4700016"/>
            <a:ext cx="4160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SPLIT &gt;12 kW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5257800" y="4700016"/>
            <a:ext cx="1234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2029 → 2033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583680" y="4700016"/>
            <a:ext cx="1554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&lt;750 → &lt;150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8275320" y="4700016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veiligheidsuitzondering</a:t>
            </a:r>
            <a:endParaRPr lang="en-US" sz="1020" dirty="0"/>
          </a:p>
        </p:txBody>
      </p:sp>
      <p:sp>
        <p:nvSpPr>
          <p:cNvPr id="28" name="Shape 26"/>
          <p:cNvSpPr/>
          <p:nvPr/>
        </p:nvSpPr>
        <p:spPr>
          <a:xfrm>
            <a:off x="749808" y="5466526"/>
            <a:ext cx="10561320" cy="594360"/>
          </a:xfrm>
          <a:prstGeom prst="roundRect">
            <a:avLst>
              <a:gd name="adj" fmla="val 12308"/>
            </a:avLst>
          </a:prstGeom>
          <a:solidFill>
            <a:srgbClr val="FFF2E5"/>
          </a:solidFill>
          <a:ln w="12700">
            <a:solidFill>
              <a:srgbClr val="F3D3B0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Text 27"/>
          <p:cNvSpPr/>
          <p:nvPr/>
        </p:nvSpPr>
        <p:spPr>
          <a:xfrm>
            <a:off x="932688" y="5612830"/>
            <a:ext cx="10149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“Safety requirements” = site/applicatie-eisen uit wet of toepasbare technische normen. Niet: “we vinden A3 lastig”.</a:t>
            </a:r>
            <a:endParaRPr lang="en-US" sz="1250" dirty="0"/>
          </a:p>
        </p:txBody>
      </p:sp>
      <p:sp>
        <p:nvSpPr>
          <p:cNvPr id="30" name="Shape 28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Shape 29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Shape 30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Shape 32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Shape 33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3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Text 35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Regulation (EU) 2024/573, Annex IV points 7(d), 8(d/e), 9(e/f); Art. 3(42).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2.04</a:t>
            </a:r>
            <a:endParaRPr lang="en-US" sz="700" dirty="0"/>
          </a:p>
        </p:txBody>
      </p:sp>
      <p:sp>
        <p:nvSpPr>
          <p:cNvPr id="39" name="Rechthoek 38">
            <a:extLst>
              <a:ext uri="{FF2B5EF4-FFF2-40B4-BE49-F238E27FC236}">
                <a16:creationId xmlns:a16="http://schemas.microsoft.com/office/drawing/2014/main" id="{22E443DA-99A8-22C1-C5E5-B980D9AAB47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“Op de markt gebracht” is niet hetzelfde als “in bedrijf gesteld”.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 service van de installed base volgt nog een apart spoor.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713232" y="178308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713232" y="1783080"/>
            <a:ext cx="73152" cy="3474720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914400" y="194767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PLACED ON THE MARKET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914400" y="2386584"/>
            <a:ext cx="30815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T₀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914400" y="3008376"/>
            <a:ext cx="3063240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Eerste invoer/vrijgave, eerste levering of beschikbaarstelling in de EU — of eigen gebruik van zelf geproduceerde equipment.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389120" y="178308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8"/>
          <p:cNvSpPr/>
          <p:nvPr/>
        </p:nvSpPr>
        <p:spPr>
          <a:xfrm>
            <a:off x="4389120" y="1783080"/>
            <a:ext cx="73152" cy="3474720"/>
          </a:xfrm>
          <a:prstGeom prst="rect">
            <a:avLst/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4590288" y="194767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NA EEN VERBODSDATUM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4590288" y="2386584"/>
            <a:ext cx="30815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+1y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4590288" y="3008376"/>
            <a:ext cx="3063240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Equipment dat vóór de datum rechtmatig op de markt kwam kan verder worden geleverd; één jaar later moet bewijs van die eerdere rechtmatige placing beschikbaar zijn.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065008" y="1783080"/>
            <a:ext cx="3429000" cy="347472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8065008" y="1783080"/>
            <a:ext cx="73152" cy="3474720"/>
          </a:xfrm>
          <a:prstGeom prst="rect">
            <a:avLst/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/>
          <p:cNvSpPr/>
          <p:nvPr/>
        </p:nvSpPr>
        <p:spPr>
          <a:xfrm>
            <a:off x="8266176" y="1947672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SERVICE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266176" y="2386584"/>
            <a:ext cx="30815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2032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266176" y="3008376"/>
            <a:ext cx="3063240" cy="20665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Vanaf 2026: GWP ≥2500 verboden voor service AC/HP; reclaimed/recycled uitzondering tot 2032. Andere categorieën hebben eigen servicegrenzen.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49808" y="5468112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Voor langlopende projecten: contractdatum ≠ placing-on-market datum ≠ commissioning datum.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49808" y="5797296"/>
            <a:ext cx="10515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1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Commissioning ná de verbodsdatum kan bij eerder rechtmatig geplaatste equipment — bewijs 5 jaar bewaren (Art. 13(19)).</a:t>
            </a:r>
            <a:endParaRPr lang="en-US" sz="910" dirty="0"/>
          </a:p>
        </p:txBody>
      </p:sp>
      <p:sp>
        <p:nvSpPr>
          <p:cNvPr id="21" name="Shape 19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4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Shape 25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Text 26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Regulation (EU) 2024/573 Art. 3(6), Art. 11, Art. 13(4–5, 19).</a:t>
            </a:r>
            <a:endParaRPr lang="en-US" sz="670" dirty="0"/>
          </a:p>
        </p:txBody>
      </p:sp>
      <p:sp>
        <p:nvSpPr>
          <p:cNvPr id="29" name="Text 27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2.05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transitie is óók een skills-transitie.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 laag-GWP portfolio zonder competenties is theoretische compliance.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713232" y="1874520"/>
            <a:ext cx="1527048" cy="2240280"/>
          </a:xfrm>
          <a:prstGeom prst="roundRect">
            <a:avLst>
              <a:gd name="adj" fmla="val 4790"/>
            </a:avLst>
          </a:prstGeom>
          <a:solidFill>
            <a:srgbClr val="EAF4F8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850392" y="2148840"/>
            <a:ext cx="12527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A1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850392" y="2971800"/>
            <a:ext cx="1252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FGG + HC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alle charges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2560320" y="1874520"/>
            <a:ext cx="1527048" cy="2240280"/>
          </a:xfrm>
          <a:prstGeom prst="roundRect">
            <a:avLst>
              <a:gd name="adj" fmla="val 4790"/>
            </a:avLst>
          </a:prstGeom>
          <a:solidFill>
            <a:srgbClr val="EAF4F8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Text 6"/>
          <p:cNvSpPr/>
          <p:nvPr/>
        </p:nvSpPr>
        <p:spPr>
          <a:xfrm>
            <a:off x="2697480" y="2148840"/>
            <a:ext cx="12527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A2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2697480" y="2971800"/>
            <a:ext cx="1252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FGG + HC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&lt;3 kg; herm. &lt;6 kg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4407408" y="1874520"/>
            <a:ext cx="1527048" cy="2240280"/>
          </a:xfrm>
          <a:prstGeom prst="roundRect">
            <a:avLst>
              <a:gd name="adj" fmla="val 4790"/>
            </a:avLst>
          </a:prstGeom>
          <a:solidFill>
            <a:srgbClr val="EDF5F1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4544568" y="2148840"/>
            <a:ext cx="12527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4544568" y="2971800"/>
            <a:ext cx="1252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CO₂</a:t>
            </a:r>
            <a:endParaRPr lang="en-US" sz="1020" dirty="0"/>
          </a:p>
        </p:txBody>
      </p:sp>
      <p:sp>
        <p:nvSpPr>
          <p:cNvPr id="13" name="Shape 11"/>
          <p:cNvSpPr/>
          <p:nvPr/>
        </p:nvSpPr>
        <p:spPr>
          <a:xfrm>
            <a:off x="6254496" y="1874520"/>
            <a:ext cx="1527048" cy="2240280"/>
          </a:xfrm>
          <a:prstGeom prst="roundRect">
            <a:avLst>
              <a:gd name="adj" fmla="val 4790"/>
            </a:avLst>
          </a:prstGeom>
          <a:solidFill>
            <a:srgbClr val="EDF5F1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/>
          <p:cNvSpPr/>
          <p:nvPr/>
        </p:nvSpPr>
        <p:spPr>
          <a:xfrm>
            <a:off x="6391656" y="2148840"/>
            <a:ext cx="12527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6391656" y="2971800"/>
            <a:ext cx="1252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NH₃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8101584" y="1874520"/>
            <a:ext cx="1527048" cy="2240280"/>
          </a:xfrm>
          <a:prstGeom prst="roundRect">
            <a:avLst>
              <a:gd name="adj" fmla="val 4790"/>
            </a:avLst>
          </a:prstGeom>
          <a:solidFill>
            <a:srgbClr val="F4F7F9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 15"/>
          <p:cNvSpPr/>
          <p:nvPr/>
        </p:nvSpPr>
        <p:spPr>
          <a:xfrm>
            <a:off x="8238744" y="2148840"/>
            <a:ext cx="12527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8238744" y="2971800"/>
            <a:ext cx="1252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recovery FGG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&lt;3 kg; herm. &lt;6 kg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9948672" y="1874520"/>
            <a:ext cx="1527048" cy="2240280"/>
          </a:xfrm>
          <a:prstGeom prst="roundRect">
            <a:avLst>
              <a:gd name="adj" fmla="val 4790"/>
            </a:avLst>
          </a:prstGeom>
          <a:solidFill>
            <a:srgbClr val="F4F7F9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/>
          <p:cNvSpPr/>
          <p:nvPr/>
        </p:nvSpPr>
        <p:spPr>
          <a:xfrm>
            <a:off x="10085832" y="2148840"/>
            <a:ext cx="125272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10085832" y="2971800"/>
            <a:ext cx="125272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lekcontrole FGG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circuit dicht</a:t>
            </a:r>
            <a:endParaRPr lang="en-US" sz="1020" dirty="0"/>
          </a:p>
        </p:txBody>
      </p:sp>
      <p:sp>
        <p:nvSpPr>
          <p:cNvPr id="22" name="Text 20"/>
          <p:cNvSpPr/>
          <p:nvPr/>
        </p:nvSpPr>
        <p:spPr>
          <a:xfrm>
            <a:off x="768096" y="4681728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6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EU 2024/2215 trekt certificeringscompetentie door naar alternatieven zoals NH₃, CO₂ en koolwaterstoffen.</a:t>
            </a:r>
            <a:endParaRPr lang="en-US" sz="1360" dirty="0"/>
          </a:p>
        </p:txBody>
      </p:sp>
      <p:sp>
        <p:nvSpPr>
          <p:cNvPr id="24" name="Shape 22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4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Shape 25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Shape 26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8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Text 29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Commission Implementing Regulation (EU) 2024/2215; category naming also reflected in Frixis supplied deck.</a:t>
            </a:r>
            <a:endParaRPr lang="en-US" sz="670" dirty="0"/>
          </a:p>
        </p:txBody>
      </p:sp>
      <p:sp>
        <p:nvSpPr>
          <p:cNvPr id="32" name="Text 30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2.06</a:t>
            </a:r>
            <a:endParaRPr lang="en-US" sz="7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PFAS: géén totaalverbod vandaag. Wél een tweede risicocurve.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522732" y="1158240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Status 13 september 2026.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868680" y="2346960"/>
            <a:ext cx="10186416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868680" y="2191512"/>
            <a:ext cx="310896" cy="31089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658368" y="15697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03/03/26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365760" y="2712720"/>
            <a:ext cx="13716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RAC opinion adopted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212340" y="2191512"/>
            <a:ext cx="310896" cy="31089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2002028" y="15697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11/03/26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709420" y="2712720"/>
            <a:ext cx="13716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SEAC draft agreed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556000" y="2191512"/>
            <a:ext cx="310896" cy="31089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3345688" y="15697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26/03/26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3053080" y="2712720"/>
            <a:ext cx="13716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opinions + consultation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090160" y="2191512"/>
            <a:ext cx="310896" cy="31089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4879848" y="15697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03/06/26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587240" y="2712720"/>
            <a:ext cx="13716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consultation outcome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7818120" y="2191512"/>
            <a:ext cx="310896" cy="31089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7607808" y="15697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END 2026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315200" y="2712720"/>
            <a:ext cx="13716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SEAC final expected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9364472" y="3465320"/>
            <a:ext cx="2423160" cy="2473955"/>
          </a:xfrm>
          <a:prstGeom prst="roundRect">
            <a:avLst>
              <a:gd name="adj" fmla="val 3019"/>
            </a:avLst>
          </a:prstGeom>
          <a:solidFill>
            <a:srgbClr val="F5F0FA"/>
          </a:solidFill>
          <a:ln w="12700">
            <a:solidFill>
              <a:srgbClr val="E2D8E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/>
          <p:cNvSpPr/>
          <p:nvPr/>
        </p:nvSpPr>
        <p:spPr>
          <a:xfrm>
            <a:off x="9648444" y="3514089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Wat </a:t>
            </a:r>
            <a:r>
              <a:rPr lang="en-US" sz="1250" b="1" dirty="0" err="1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dit</a:t>
            </a:r>
            <a:r>
              <a:rPr lang="en-US" sz="125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50" b="1" dirty="0" err="1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betekent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9483865" y="4081017"/>
            <a:ext cx="2205215" cy="1794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4150" indent="-18415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	HFO/HCFO = niet “verboden”</a:t>
            </a:r>
            <a:endParaRPr lang="en-US" sz="1100" dirty="0"/>
          </a:p>
          <a:p>
            <a:pPr marL="184150" indent="-184150" algn="l">
              <a:buNone/>
            </a:pPr>
            <a:endParaRPr lang="en-US" sz="1100" dirty="0"/>
          </a:p>
          <a:p>
            <a:pPr marL="184150" indent="-18415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	</a:t>
            </a:r>
            <a:r>
              <a:rPr lang="en-US" sz="110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wel</a:t>
            </a: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scenario-risico voor 15–20 jaar</a:t>
            </a:r>
            <a:endParaRPr lang="en-US" sz="1100" dirty="0"/>
          </a:p>
          <a:p>
            <a:pPr marL="184150" indent="-184150" algn="l">
              <a:buNone/>
            </a:pPr>
            <a:endParaRPr lang="en-US" sz="1100" dirty="0"/>
          </a:p>
          <a:p>
            <a:pPr marL="184150" indent="-18415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	</a:t>
            </a:r>
            <a:r>
              <a:rPr lang="en-US" sz="110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derogaties</a:t>
            </a: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en scope zijn application-specific</a:t>
            </a:r>
            <a:endParaRPr lang="en-US" sz="1100" dirty="0"/>
          </a:p>
          <a:p>
            <a:pPr marL="184150" indent="-184150" algn="l">
              <a:buNone/>
            </a:pPr>
            <a:endParaRPr lang="en-US" sz="1100" dirty="0"/>
          </a:p>
          <a:p>
            <a:pPr marL="184150" indent="-18415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	REACH ≠ F-gas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02920" y="5117081"/>
            <a:ext cx="82067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“PFAS-proof” </a:t>
            </a:r>
            <a:r>
              <a:rPr lang="en-US" sz="15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bestaat</a:t>
            </a: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5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niet</a:t>
            </a: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. Best-case “we hebben PFAS als scenario </a:t>
            </a:r>
            <a:r>
              <a:rPr lang="en-US" sz="150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meegenomen</a:t>
            </a: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”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4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Shape 25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Shape 26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8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Text 29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ECHA PFAS updates 3/26 Mar &amp; 3/11 Jun 2026; SEAC draft sector evaluation fluorinated gases (10 Mar 2026).</a:t>
            </a:r>
            <a:endParaRPr lang="en-US" sz="670" dirty="0"/>
          </a:p>
        </p:txBody>
      </p:sp>
      <p:sp>
        <p:nvSpPr>
          <p:cNvPr id="32" name="Text 30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2.07</a:t>
            </a:r>
            <a:endParaRPr lang="en-US" sz="700" dirty="0"/>
          </a:p>
        </p:txBody>
      </p:sp>
      <p:sp>
        <p:nvSpPr>
          <p:cNvPr id="33" name="Text 1">
            <a:extLst>
              <a:ext uri="{FF2B5EF4-FFF2-40B4-BE49-F238E27FC236}">
                <a16:creationId xmlns:a16="http://schemas.microsoft.com/office/drawing/2014/main" id="{A5DE517D-8FC1-D9F7-6C65-053FA793BAF7}"/>
              </a:ext>
            </a:extLst>
          </p:cNvPr>
          <p:cNvSpPr/>
          <p:nvPr/>
        </p:nvSpPr>
        <p:spPr>
          <a:xfrm>
            <a:off x="411480" y="6153912"/>
            <a:ext cx="82067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RAC: risk assessment committee 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 is er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een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 Risico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dat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moet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aangepakt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  <a:sym typeface="Wingdings" pitchFamily="2" charset="2"/>
              </a:rPr>
              <a:t>worden</a:t>
            </a:r>
            <a:endParaRPr lang="en-US" sz="700" i="1" dirty="0">
              <a:solidFill>
                <a:srgbClr val="5E6974"/>
              </a:solidFill>
              <a:latin typeface="Liberation Sans" pitchFamily="34" charset="0"/>
              <a:ea typeface="Liberation Sans" pitchFamily="34" charset="-122"/>
              <a:cs typeface="Liberation Sans" pitchFamily="34" charset="-120"/>
              <a:sym typeface="Wingdings" pitchFamily="2" charset="2"/>
            </a:endParaRPr>
          </a:p>
          <a:p>
            <a:pPr marL="0" indent="0">
              <a:buNone/>
            </a:pP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SEAC: socio-economic analysis committee  is de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voorgestelde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aanpak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maatschappelijk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/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economisch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 </a:t>
            </a:r>
            <a:r>
              <a:rPr lang="en-US" sz="700" i="1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proportioneel</a:t>
            </a:r>
            <a:r>
              <a:rPr lang="en-US" sz="700" i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sym typeface="Wingdings" pitchFamily="2" charset="2"/>
              </a:rPr>
              <a:t>?</a:t>
            </a:r>
            <a:endParaRPr lang="en-US" sz="700" i="1" dirty="0"/>
          </a:p>
        </p:txBody>
      </p:sp>
      <p:sp>
        <p:nvSpPr>
          <p:cNvPr id="35" name="Tekstvak 34">
            <a:extLst>
              <a:ext uri="{FF2B5EF4-FFF2-40B4-BE49-F238E27FC236}">
                <a16:creationId xmlns:a16="http://schemas.microsoft.com/office/drawing/2014/main" id="{D52CC24E-60A5-C292-2706-9C9611D51640}"/>
              </a:ext>
            </a:extLst>
          </p:cNvPr>
          <p:cNvSpPr txBox="1"/>
          <p:nvPr/>
        </p:nvSpPr>
        <p:spPr>
          <a:xfrm>
            <a:off x="450342" y="3283646"/>
            <a:ext cx="8649462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1400" dirty="0">
                <a:solidFill>
                  <a:srgbClr val="5E6974"/>
                </a:solidFill>
              </a:rPr>
              <a:t>laag GWP ≠ automatisch PFAS-veilig</a:t>
            </a:r>
          </a:p>
          <a:p>
            <a:endParaRPr lang="nl-BE" sz="1400" dirty="0">
              <a:solidFill>
                <a:srgbClr val="5E6974"/>
              </a:solidFill>
            </a:endParaRPr>
          </a:p>
          <a:p>
            <a:r>
              <a:rPr lang="nl-BE" sz="1400" dirty="0">
                <a:solidFill>
                  <a:srgbClr val="5E6974"/>
                </a:solidFill>
              </a:rPr>
              <a:t>Wat al door F-gas wetgeving wordt ‘gedekt’, wordt niet verstrengd door PFAS</a:t>
            </a:r>
          </a:p>
          <a:p>
            <a:r>
              <a:rPr lang="nl-BE" sz="1400" dirty="0">
                <a:solidFill>
                  <a:srgbClr val="5E6974"/>
                </a:solidFill>
              </a:rPr>
              <a:t>PFAS definitie gaat echter verder</a:t>
            </a:r>
          </a:p>
          <a:p>
            <a:endParaRPr lang="nl-BE" sz="1400" dirty="0">
              <a:solidFill>
                <a:srgbClr val="5E6974"/>
              </a:solidFill>
            </a:endParaRPr>
          </a:p>
          <a:p>
            <a:r>
              <a:rPr lang="nl-BE" sz="1400" dirty="0">
                <a:solidFill>
                  <a:srgbClr val="5E6974"/>
                </a:solidFill>
              </a:rPr>
              <a:t>Impact en wetgeving liggen nog niet vast</a:t>
            </a:r>
          </a:p>
          <a:p>
            <a:r>
              <a:rPr lang="nl-BE" sz="1400" dirty="0">
                <a:solidFill>
                  <a:srgbClr val="5E6974"/>
                </a:solidFill>
              </a:rPr>
              <a:t>T0 + 18 maand (transitie) + 5 jaar (uitzonderingen op ind.WP) / 12 jaar (uitzonderingen op veiligheid)</a:t>
            </a:r>
          </a:p>
        </p:txBody>
      </p:sp>
      <p:sp>
        <p:nvSpPr>
          <p:cNvPr id="36" name="Shape 15">
            <a:extLst>
              <a:ext uri="{FF2B5EF4-FFF2-40B4-BE49-F238E27FC236}">
                <a16:creationId xmlns:a16="http://schemas.microsoft.com/office/drawing/2014/main" id="{E32EBF6A-2A19-F96F-D4D9-A50087F2E967}"/>
              </a:ext>
            </a:extLst>
          </p:cNvPr>
          <p:cNvSpPr/>
          <p:nvPr/>
        </p:nvSpPr>
        <p:spPr>
          <a:xfrm>
            <a:off x="9326880" y="2191512"/>
            <a:ext cx="310896" cy="310896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Text 16">
            <a:extLst>
              <a:ext uri="{FF2B5EF4-FFF2-40B4-BE49-F238E27FC236}">
                <a16:creationId xmlns:a16="http://schemas.microsoft.com/office/drawing/2014/main" id="{F8ABFE8F-0FA4-5796-7538-395BDC7BB922}"/>
              </a:ext>
            </a:extLst>
          </p:cNvPr>
          <p:cNvSpPr/>
          <p:nvPr/>
        </p:nvSpPr>
        <p:spPr>
          <a:xfrm>
            <a:off x="9116568" y="15697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??</a:t>
            </a:r>
            <a:endParaRPr lang="en-US" sz="900" dirty="0"/>
          </a:p>
        </p:txBody>
      </p:sp>
      <p:sp>
        <p:nvSpPr>
          <p:cNvPr id="38" name="Text 17">
            <a:extLst>
              <a:ext uri="{FF2B5EF4-FFF2-40B4-BE49-F238E27FC236}">
                <a16:creationId xmlns:a16="http://schemas.microsoft.com/office/drawing/2014/main" id="{6378F5A6-BFE8-710D-A96D-DBE0E87FD14C}"/>
              </a:ext>
            </a:extLst>
          </p:cNvPr>
          <p:cNvSpPr/>
          <p:nvPr/>
        </p:nvSpPr>
        <p:spPr>
          <a:xfrm>
            <a:off x="8823960" y="2712720"/>
            <a:ext cx="13716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To European Commission</a:t>
            </a:r>
            <a:endParaRPr lang="en-US" sz="950" dirty="0"/>
          </a:p>
        </p:txBody>
      </p:sp>
      <p:sp>
        <p:nvSpPr>
          <p:cNvPr id="39" name="Shape 15">
            <a:extLst>
              <a:ext uri="{FF2B5EF4-FFF2-40B4-BE49-F238E27FC236}">
                <a16:creationId xmlns:a16="http://schemas.microsoft.com/office/drawing/2014/main" id="{32060538-540D-9A52-6BBA-1BB003B04C15}"/>
              </a:ext>
            </a:extLst>
          </p:cNvPr>
          <p:cNvSpPr/>
          <p:nvPr/>
        </p:nvSpPr>
        <p:spPr>
          <a:xfrm>
            <a:off x="10724134" y="2176272"/>
            <a:ext cx="310896" cy="310896"/>
          </a:xfrm>
          <a:prstGeom prst="ellipse">
            <a:avLst/>
          </a:prstGeom>
          <a:solidFill>
            <a:schemeClr val="accent2">
              <a:lumMod val="5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Text 16">
            <a:extLst>
              <a:ext uri="{FF2B5EF4-FFF2-40B4-BE49-F238E27FC236}">
                <a16:creationId xmlns:a16="http://schemas.microsoft.com/office/drawing/2014/main" id="{2EBD8540-4D6A-9EC1-CED2-9D8ED4163D66}"/>
              </a:ext>
            </a:extLst>
          </p:cNvPr>
          <p:cNvSpPr/>
          <p:nvPr/>
        </p:nvSpPr>
        <p:spPr>
          <a:xfrm>
            <a:off x="10513822" y="1554479"/>
            <a:ext cx="731520" cy="44349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???</a:t>
            </a:r>
          </a:p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T</a:t>
            </a:r>
            <a:r>
              <a:rPr lang="en-US" sz="900" b="1" baseline="-25000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0</a:t>
            </a:r>
            <a:endParaRPr lang="en-US" sz="900" baseline="-25000" dirty="0"/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DCF6C365-4783-949F-2226-FDC27AF4F107}"/>
              </a:ext>
            </a:extLst>
          </p:cNvPr>
          <p:cNvSpPr/>
          <p:nvPr/>
        </p:nvSpPr>
        <p:spPr>
          <a:xfrm>
            <a:off x="10047986" y="2695948"/>
            <a:ext cx="1673606" cy="473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Anex VII-restriction possible</a:t>
            </a:r>
          </a:p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</a:rPr>
              <a:t>Procedure &amp; publication</a:t>
            </a:r>
            <a:endParaRPr lang="en-US" sz="950" dirty="0"/>
          </a:p>
        </p:txBody>
      </p:sp>
      <p:sp>
        <p:nvSpPr>
          <p:cNvPr id="42" name="Shape 15">
            <a:extLst>
              <a:ext uri="{FF2B5EF4-FFF2-40B4-BE49-F238E27FC236}">
                <a16:creationId xmlns:a16="http://schemas.microsoft.com/office/drawing/2014/main" id="{3E8C1D8F-5B55-46DD-FC84-9A3A6404A7C5}"/>
              </a:ext>
            </a:extLst>
          </p:cNvPr>
          <p:cNvSpPr/>
          <p:nvPr/>
        </p:nvSpPr>
        <p:spPr>
          <a:xfrm>
            <a:off x="6420866" y="2191512"/>
            <a:ext cx="310896" cy="31089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Text 16">
            <a:extLst>
              <a:ext uri="{FF2B5EF4-FFF2-40B4-BE49-F238E27FC236}">
                <a16:creationId xmlns:a16="http://schemas.microsoft.com/office/drawing/2014/main" id="{58BA034C-31B0-8810-456C-BD7754245500}"/>
              </a:ext>
            </a:extLst>
          </p:cNvPr>
          <p:cNvSpPr/>
          <p:nvPr/>
        </p:nvSpPr>
        <p:spPr>
          <a:xfrm>
            <a:off x="6210554" y="156972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06/2026</a:t>
            </a:r>
            <a:endParaRPr lang="en-US" sz="900" dirty="0"/>
          </a:p>
        </p:txBody>
      </p:sp>
      <p:sp>
        <p:nvSpPr>
          <p:cNvPr id="44" name="Text 17">
            <a:extLst>
              <a:ext uri="{FF2B5EF4-FFF2-40B4-BE49-F238E27FC236}">
                <a16:creationId xmlns:a16="http://schemas.microsoft.com/office/drawing/2014/main" id="{5ECC2CD1-041E-4B6A-6D26-B6B684D100A3}"/>
              </a:ext>
            </a:extLst>
          </p:cNvPr>
          <p:cNvSpPr/>
          <p:nvPr/>
        </p:nvSpPr>
        <p:spPr>
          <a:xfrm>
            <a:off x="5917946" y="2712720"/>
            <a:ext cx="1371600" cy="3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responses gathered</a:t>
            </a:r>
            <a:endParaRPr lang="en-US" sz="9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“Mag vandaag” is een lage lat voor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(fixed) asset van 20 jaar.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Toekomstvast = optionaliteit ontwerpen, niet de toekomst voorspellen.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713232" y="1828800"/>
            <a:ext cx="3319272" cy="3337560"/>
          </a:xfrm>
          <a:prstGeom prst="roundRect">
            <a:avLst>
              <a:gd name="adj" fmla="val 2204"/>
            </a:avLst>
          </a:prstGeom>
          <a:solidFill>
            <a:srgbClr val="EDF5F1"/>
          </a:solidFill>
          <a:ln w="12700">
            <a:solidFill>
              <a:srgbClr val="EDF5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969264" y="205740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LAAG RISICO</a:t>
            </a:r>
            <a:endParaRPr lang="en-US" sz="1130" dirty="0"/>
          </a:p>
        </p:txBody>
      </p:sp>
      <p:sp>
        <p:nvSpPr>
          <p:cNvPr id="6" name="Text 4"/>
          <p:cNvSpPr/>
          <p:nvPr/>
        </p:nvSpPr>
        <p:spPr>
          <a:xfrm>
            <a:off x="969264" y="2679192"/>
            <a:ext cx="2788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Naturals waar site/safety beheersbaar zijn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9264" y="3913632"/>
            <a:ext cx="2788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Geen HFC-quota. Geen huidige PFAS-track voor de refrigerant zelf.</a:t>
            </a:r>
            <a:endParaRPr lang="en-US" sz="1070" dirty="0"/>
          </a:p>
        </p:txBody>
      </p:sp>
      <p:sp>
        <p:nvSpPr>
          <p:cNvPr id="8" name="Shape 6"/>
          <p:cNvSpPr/>
          <p:nvPr/>
        </p:nvSpPr>
        <p:spPr>
          <a:xfrm>
            <a:off x="4398264" y="1828800"/>
            <a:ext cx="3319272" cy="3337560"/>
          </a:xfrm>
          <a:prstGeom prst="roundRect">
            <a:avLst>
              <a:gd name="adj" fmla="val 2204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4654296" y="205740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SCENARIO-RISICO</a:t>
            </a:r>
            <a:endParaRPr lang="en-US" sz="1130" dirty="0"/>
          </a:p>
        </p:txBody>
      </p:sp>
      <p:sp>
        <p:nvSpPr>
          <p:cNvPr id="10" name="Text 8"/>
          <p:cNvSpPr/>
          <p:nvPr/>
        </p:nvSpPr>
        <p:spPr>
          <a:xfrm>
            <a:off x="4654296" y="2679192"/>
            <a:ext cx="2788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Low-GWP HFO/HCFO in toepassingen waar ze technische waarde creëren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54296" y="3913632"/>
            <a:ext cx="2788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Sterk onder F-gas; REACH/PFAS blijft onzeker.</a:t>
            </a:r>
            <a:endParaRPr lang="en-US" sz="1070" dirty="0"/>
          </a:p>
        </p:txBody>
      </p:sp>
      <p:sp>
        <p:nvSpPr>
          <p:cNvPr id="12" name="Shape 10"/>
          <p:cNvSpPr/>
          <p:nvPr/>
        </p:nvSpPr>
        <p:spPr>
          <a:xfrm>
            <a:off x="8083296" y="1828800"/>
            <a:ext cx="3319272" cy="3337560"/>
          </a:xfrm>
          <a:prstGeom prst="roundRect">
            <a:avLst>
              <a:gd name="adj" fmla="val 2204"/>
            </a:avLst>
          </a:prstGeom>
          <a:solidFill>
            <a:srgbClr val="FFF2E5"/>
          </a:solidFill>
          <a:ln w="12700">
            <a:solidFill>
              <a:srgbClr val="FFF2E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11"/>
          <p:cNvSpPr/>
          <p:nvPr/>
        </p:nvSpPr>
        <p:spPr>
          <a:xfrm>
            <a:off x="8339328" y="2057400"/>
            <a:ext cx="2788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TRANSITIE</a:t>
            </a:r>
            <a:endParaRPr lang="en-US" sz="1130" dirty="0"/>
          </a:p>
        </p:txBody>
      </p:sp>
      <p:sp>
        <p:nvSpPr>
          <p:cNvPr id="14" name="Text 12"/>
          <p:cNvSpPr/>
          <p:nvPr/>
        </p:nvSpPr>
        <p:spPr>
          <a:xfrm>
            <a:off x="8339328" y="2679192"/>
            <a:ext cx="27889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R32 / mid-GWP blends / retrofit blends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39328" y="3913632"/>
            <a:ext cx="2788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7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Kan technisch rationeel zijn, maar quota &amp; Annex-IV horizon krimpen.</a:t>
            </a:r>
            <a:endParaRPr lang="en-US" sz="1070" dirty="0"/>
          </a:p>
        </p:txBody>
      </p:sp>
      <p:sp>
        <p:nvSpPr>
          <p:cNvPr id="16" name="Shape 14"/>
          <p:cNvSpPr/>
          <p:nvPr/>
        </p:nvSpPr>
        <p:spPr>
          <a:xfrm>
            <a:off x="713232" y="5559552"/>
            <a:ext cx="10698480" cy="530352"/>
          </a:xfrm>
          <a:prstGeom prst="roundRect">
            <a:avLst>
              <a:gd name="adj" fmla="val 13793"/>
            </a:avLst>
          </a:prstGeom>
          <a:solidFill>
            <a:srgbClr val="EAF4F8"/>
          </a:solidFill>
          <a:ln w="12700">
            <a:solidFill>
              <a:srgbClr val="EAF4F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 15"/>
          <p:cNvSpPr/>
          <p:nvPr/>
        </p:nvSpPr>
        <p:spPr>
          <a:xfrm>
            <a:off x="941832" y="5687568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Mijn</a:t>
            </a:r>
            <a:r>
              <a:rPr lang="en-US" sz="13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3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ontwerpcriterium</a:t>
            </a:r>
            <a:r>
              <a:rPr lang="en-US" sz="13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kan de installatie economisch én veilig blijven draaien als één regelgevingsaanname fout blijkt?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Shape 17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23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Regulatory risk framing by presenter; not a legal classification. Validate each project against applicable law/standards.</a:t>
            </a:r>
            <a:endParaRPr lang="en-US" sz="670" dirty="0"/>
          </a:p>
        </p:txBody>
      </p:sp>
      <p:sp>
        <p:nvSpPr>
          <p:cNvPr id="26" name="Text 24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2.08</a:t>
            </a:r>
            <a:endParaRPr lang="en-US" sz="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C2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9144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46A9C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03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12064" y="190195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KOUDEMIDDELEN: GEEN RANGLIJST. EEN PORTFOLIO.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30352" y="292608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juiste familie volgt uit proceswindow + architectuur + site. 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is een filter, geen optimalisatiefunctie.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30352" y="4663440"/>
            <a:ext cx="466344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3.00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Shape 10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Kies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eerst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architectuur — en pas dan de fluid.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Locatie en charge kunnen een “onmogelijke” fluid plots triviaal maken.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532888" cy="2971800"/>
          </a:xfrm>
          <a:prstGeom prst="roundRect">
            <a:avLst>
              <a:gd name="adj" fmla="val 2888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822960" y="20574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DIRECT EXPANSION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896112" y="274320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minimale approach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max. efficiency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1051560" y="3611880"/>
            <a:ext cx="1700784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Text 6"/>
          <p:cNvSpPr/>
          <p:nvPr/>
        </p:nvSpPr>
        <p:spPr>
          <a:xfrm>
            <a:off x="896112" y="38862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refrigerant komt bij process / occupied zone</a:t>
            </a:r>
            <a:endParaRPr lang="en-US" sz="1020" dirty="0"/>
          </a:p>
        </p:txBody>
      </p:sp>
      <p:sp>
        <p:nvSpPr>
          <p:cNvPr id="9" name="Shape 7"/>
          <p:cNvSpPr/>
          <p:nvPr/>
        </p:nvSpPr>
        <p:spPr>
          <a:xfrm>
            <a:off x="3474720" y="1828800"/>
            <a:ext cx="2532888" cy="2971800"/>
          </a:xfrm>
          <a:prstGeom prst="roundRect">
            <a:avLst>
              <a:gd name="adj" fmla="val 2888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/>
          <p:cNvSpPr/>
          <p:nvPr/>
        </p:nvSpPr>
        <p:spPr>
          <a:xfrm>
            <a:off x="3657600" y="20574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SECONDARY LOOP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30752" y="274320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refrigerant blijft in machine room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886200" y="3611880"/>
            <a:ext cx="1700784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11"/>
          <p:cNvSpPr/>
          <p:nvPr/>
        </p:nvSpPr>
        <p:spPr>
          <a:xfrm>
            <a:off x="3730752" y="38862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extra ΔT + pumps + HX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6309360" y="1828800"/>
            <a:ext cx="2532888" cy="2971800"/>
          </a:xfrm>
          <a:prstGeom prst="roundRect">
            <a:avLst>
              <a:gd name="adj" fmla="val 2888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6492240" y="20574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OUTDOOR PACKAGE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565392" y="274320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A3/charge makkelijker te isoleren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720840" y="3611880"/>
            <a:ext cx="1700784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6565392" y="38862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weather / acoustic / freeze constraints</a:t>
            </a:r>
            <a:endParaRPr lang="en-US" sz="1020" dirty="0"/>
          </a:p>
        </p:txBody>
      </p:sp>
      <p:sp>
        <p:nvSpPr>
          <p:cNvPr id="19" name="Shape 17"/>
          <p:cNvSpPr/>
          <p:nvPr/>
        </p:nvSpPr>
        <p:spPr>
          <a:xfrm>
            <a:off x="9144000" y="1828800"/>
            <a:ext cx="2532888" cy="2971800"/>
          </a:xfrm>
          <a:prstGeom prst="roundRect">
            <a:avLst>
              <a:gd name="adj" fmla="val 2888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/>
          <p:cNvSpPr/>
          <p:nvPr/>
        </p:nvSpPr>
        <p:spPr>
          <a:xfrm>
            <a:off x="9326880" y="205740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CASCADE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9400032" y="2743200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 elk in hun sweet spot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9555480" y="3611880"/>
            <a:ext cx="1700784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Text 21"/>
          <p:cNvSpPr/>
          <p:nvPr/>
        </p:nvSpPr>
        <p:spPr>
          <a:xfrm>
            <a:off x="9400032" y="388620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extra HX + controls + CAPEX</a:t>
            </a:r>
            <a:endParaRPr lang="en-US" sz="1020" dirty="0"/>
          </a:p>
        </p:txBody>
      </p:sp>
      <p:sp>
        <p:nvSpPr>
          <p:cNvPr id="24" name="Text 22"/>
          <p:cNvSpPr/>
          <p:nvPr/>
        </p:nvSpPr>
        <p:spPr>
          <a:xfrm>
            <a:off x="676656" y="5349240"/>
            <a:ext cx="10241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 veiligheidsconstraint is dus niet per se “R290 valt af”. Het kan betekenen: “R290 blijft buiten”.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4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Shape 25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Shape 26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8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Shape 29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Text 30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Architecture-first selection logic; verify charge limits, ventilation/detection and site rules per EN 378 + applicable national requirements.</a:t>
            </a:r>
            <a:endParaRPr lang="en-US" sz="670" dirty="0"/>
          </a:p>
        </p:txBody>
      </p:sp>
      <p:sp>
        <p:nvSpPr>
          <p:cNvPr id="33" name="Text 31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3.01</a:t>
            </a:r>
            <a:endParaRPr lang="en-US" sz="700" dirty="0"/>
          </a:p>
        </p:txBody>
      </p:sp>
      <p:sp>
        <p:nvSpPr>
          <p:cNvPr id="36" name="Text 34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Zes families. </a:t>
            </a:r>
          </a:p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verschillende manieren om hetzelfde probleem op te lossen.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matrix is bewust kwalitatief: detail per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</a:t>
            </a: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260" dirty="0" err="1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beschikbaar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530352" y="1633993"/>
            <a:ext cx="2011680" cy="502920"/>
          </a:xfrm>
          <a:prstGeom prst="rect">
            <a:avLst/>
          </a:prstGeom>
          <a:solidFill>
            <a:srgbClr val="0C223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603504" y="1762009"/>
            <a:ext cx="18653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</a:t>
            </a:r>
            <a:endParaRPr lang="en-US" sz="930" dirty="0"/>
          </a:p>
        </p:txBody>
      </p:sp>
      <p:sp>
        <p:nvSpPr>
          <p:cNvPr id="6" name="Shape 4"/>
          <p:cNvSpPr/>
          <p:nvPr/>
        </p:nvSpPr>
        <p:spPr>
          <a:xfrm>
            <a:off x="2542032" y="1633993"/>
            <a:ext cx="2423160" cy="502920"/>
          </a:xfrm>
          <a:prstGeom prst="rect">
            <a:avLst/>
          </a:prstGeom>
          <a:solidFill>
            <a:srgbClr val="0C223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2615184" y="1762009"/>
            <a:ext cx="22768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Sterke zone</a:t>
            </a:r>
            <a:endParaRPr lang="en-US" sz="930" dirty="0"/>
          </a:p>
        </p:txBody>
      </p:sp>
      <p:sp>
        <p:nvSpPr>
          <p:cNvPr id="8" name="Shape 6"/>
          <p:cNvSpPr/>
          <p:nvPr/>
        </p:nvSpPr>
        <p:spPr>
          <a:xfrm>
            <a:off x="4965192" y="1633993"/>
            <a:ext cx="1234440" cy="502920"/>
          </a:xfrm>
          <a:prstGeom prst="rect">
            <a:avLst/>
          </a:prstGeom>
          <a:solidFill>
            <a:srgbClr val="0C223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5038344" y="1762009"/>
            <a:ext cx="10881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Safety</a:t>
            </a:r>
            <a:endParaRPr lang="en-US" sz="930" dirty="0"/>
          </a:p>
        </p:txBody>
      </p:sp>
      <p:sp>
        <p:nvSpPr>
          <p:cNvPr id="10" name="Shape 8"/>
          <p:cNvSpPr/>
          <p:nvPr/>
        </p:nvSpPr>
        <p:spPr>
          <a:xfrm>
            <a:off x="6199632" y="1633993"/>
            <a:ext cx="1920240" cy="502920"/>
          </a:xfrm>
          <a:prstGeom prst="rect">
            <a:avLst/>
          </a:prstGeom>
          <a:solidFill>
            <a:srgbClr val="0C223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6272784" y="1762009"/>
            <a:ext cx="17739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Regulatory horizon</a:t>
            </a:r>
            <a:endParaRPr lang="en-US" sz="930" dirty="0"/>
          </a:p>
        </p:txBody>
      </p:sp>
      <p:sp>
        <p:nvSpPr>
          <p:cNvPr id="12" name="Shape 10"/>
          <p:cNvSpPr/>
          <p:nvPr/>
        </p:nvSpPr>
        <p:spPr>
          <a:xfrm>
            <a:off x="8119872" y="1633993"/>
            <a:ext cx="2743200" cy="502920"/>
          </a:xfrm>
          <a:prstGeom prst="rect">
            <a:avLst/>
          </a:prstGeom>
          <a:solidFill>
            <a:srgbClr val="0C223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11"/>
          <p:cNvSpPr/>
          <p:nvPr/>
        </p:nvSpPr>
        <p:spPr>
          <a:xfrm>
            <a:off x="8193024" y="1762009"/>
            <a:ext cx="25968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Typische zwakte</a:t>
            </a:r>
            <a:endParaRPr lang="en-US" sz="930" dirty="0"/>
          </a:p>
        </p:txBody>
      </p:sp>
      <p:sp>
        <p:nvSpPr>
          <p:cNvPr id="14" name="Shape 12"/>
          <p:cNvSpPr/>
          <p:nvPr/>
        </p:nvSpPr>
        <p:spPr>
          <a:xfrm>
            <a:off x="530352" y="2136913"/>
            <a:ext cx="201168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603504" y="2228353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R717 · NH₃</a:t>
            </a:r>
            <a:endParaRPr lang="en-US" sz="1030" dirty="0"/>
          </a:p>
        </p:txBody>
      </p:sp>
      <p:sp>
        <p:nvSpPr>
          <p:cNvPr id="16" name="Shape 14"/>
          <p:cNvSpPr/>
          <p:nvPr/>
        </p:nvSpPr>
        <p:spPr>
          <a:xfrm>
            <a:off x="2542032" y="2136913"/>
            <a:ext cx="242316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 15"/>
          <p:cNvSpPr/>
          <p:nvPr/>
        </p:nvSpPr>
        <p:spPr>
          <a:xfrm>
            <a:off x="2615184" y="2228353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grote centrale systemen</a:t>
            </a:r>
            <a:endParaRPr lang="en-US" sz="960" dirty="0"/>
          </a:p>
        </p:txBody>
      </p:sp>
      <p:sp>
        <p:nvSpPr>
          <p:cNvPr id="18" name="Shape 16"/>
          <p:cNvSpPr/>
          <p:nvPr/>
        </p:nvSpPr>
        <p:spPr>
          <a:xfrm>
            <a:off x="4965192" y="2136913"/>
            <a:ext cx="123444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7"/>
          <p:cNvSpPr/>
          <p:nvPr/>
        </p:nvSpPr>
        <p:spPr>
          <a:xfrm>
            <a:off x="5038344" y="2228353"/>
            <a:ext cx="1088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B2L</a:t>
            </a:r>
            <a:endParaRPr lang="en-US" sz="960" dirty="0"/>
          </a:p>
        </p:txBody>
      </p:sp>
      <p:sp>
        <p:nvSpPr>
          <p:cNvPr id="20" name="Shape 18"/>
          <p:cNvSpPr/>
          <p:nvPr/>
        </p:nvSpPr>
        <p:spPr>
          <a:xfrm>
            <a:off x="6199632" y="2136913"/>
            <a:ext cx="192024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/>
          <p:cNvSpPr/>
          <p:nvPr/>
        </p:nvSpPr>
        <p:spPr>
          <a:xfrm>
            <a:off x="6272784" y="2228353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sterk</a:t>
            </a:r>
            <a:endParaRPr lang="en-US" sz="960" dirty="0"/>
          </a:p>
        </p:txBody>
      </p:sp>
      <p:sp>
        <p:nvSpPr>
          <p:cNvPr id="22" name="Shape 20"/>
          <p:cNvSpPr/>
          <p:nvPr/>
        </p:nvSpPr>
        <p:spPr>
          <a:xfrm>
            <a:off x="8119872" y="2136913"/>
            <a:ext cx="274320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Text 21"/>
          <p:cNvSpPr/>
          <p:nvPr/>
        </p:nvSpPr>
        <p:spPr>
          <a:xfrm>
            <a:off x="8193024" y="2228353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toxiciteit / materialen</a:t>
            </a:r>
            <a:endParaRPr lang="en-US" sz="960" dirty="0"/>
          </a:p>
        </p:txBody>
      </p:sp>
      <p:sp>
        <p:nvSpPr>
          <p:cNvPr id="24" name="Shape 22"/>
          <p:cNvSpPr/>
          <p:nvPr/>
        </p:nvSpPr>
        <p:spPr>
          <a:xfrm>
            <a:off x="530352" y="2758705"/>
            <a:ext cx="20116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23"/>
          <p:cNvSpPr/>
          <p:nvPr/>
        </p:nvSpPr>
        <p:spPr>
          <a:xfrm>
            <a:off x="603504" y="2850145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R744 · CO₂</a:t>
            </a:r>
            <a:endParaRPr lang="en-US" sz="1030" dirty="0"/>
          </a:p>
        </p:txBody>
      </p:sp>
      <p:sp>
        <p:nvSpPr>
          <p:cNvPr id="26" name="Shape 24"/>
          <p:cNvSpPr/>
          <p:nvPr/>
        </p:nvSpPr>
        <p:spPr>
          <a:xfrm>
            <a:off x="2542032" y="2758705"/>
            <a:ext cx="24231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Text 25"/>
          <p:cNvSpPr/>
          <p:nvPr/>
        </p:nvSpPr>
        <p:spPr>
          <a:xfrm>
            <a:off x="2615184" y="2850145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hot water · high lift · recovery</a:t>
            </a:r>
            <a:endParaRPr lang="en-US" sz="960" dirty="0"/>
          </a:p>
        </p:txBody>
      </p:sp>
      <p:sp>
        <p:nvSpPr>
          <p:cNvPr id="28" name="Shape 26"/>
          <p:cNvSpPr/>
          <p:nvPr/>
        </p:nvSpPr>
        <p:spPr>
          <a:xfrm>
            <a:off x="4965192" y="2758705"/>
            <a:ext cx="12344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Text 27"/>
          <p:cNvSpPr/>
          <p:nvPr/>
        </p:nvSpPr>
        <p:spPr>
          <a:xfrm>
            <a:off x="5038344" y="2850145"/>
            <a:ext cx="1088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A1</a:t>
            </a:r>
            <a:endParaRPr lang="en-US" sz="960" dirty="0"/>
          </a:p>
        </p:txBody>
      </p:sp>
      <p:sp>
        <p:nvSpPr>
          <p:cNvPr id="30" name="Shape 28"/>
          <p:cNvSpPr/>
          <p:nvPr/>
        </p:nvSpPr>
        <p:spPr>
          <a:xfrm>
            <a:off x="6199632" y="2758705"/>
            <a:ext cx="19202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Text 29"/>
          <p:cNvSpPr/>
          <p:nvPr/>
        </p:nvSpPr>
        <p:spPr>
          <a:xfrm>
            <a:off x="6272784" y="2850145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sterk</a:t>
            </a:r>
            <a:endParaRPr lang="en-US" sz="960" dirty="0"/>
          </a:p>
        </p:txBody>
      </p:sp>
      <p:sp>
        <p:nvSpPr>
          <p:cNvPr id="32" name="Shape 30"/>
          <p:cNvSpPr/>
          <p:nvPr/>
        </p:nvSpPr>
        <p:spPr>
          <a:xfrm>
            <a:off x="8119872" y="2758705"/>
            <a:ext cx="27432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31"/>
          <p:cNvSpPr/>
          <p:nvPr/>
        </p:nvSpPr>
        <p:spPr>
          <a:xfrm>
            <a:off x="8193024" y="2850145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zeer hoge druk / transkritisch</a:t>
            </a:r>
            <a:endParaRPr lang="en-US" sz="960" dirty="0"/>
          </a:p>
        </p:txBody>
      </p:sp>
      <p:sp>
        <p:nvSpPr>
          <p:cNvPr id="34" name="Shape 32"/>
          <p:cNvSpPr/>
          <p:nvPr/>
        </p:nvSpPr>
        <p:spPr>
          <a:xfrm>
            <a:off x="530352" y="3380497"/>
            <a:ext cx="201168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Text 33"/>
          <p:cNvSpPr/>
          <p:nvPr/>
        </p:nvSpPr>
        <p:spPr>
          <a:xfrm>
            <a:off x="603504" y="3471937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R290 / R600a / R1270</a:t>
            </a:r>
            <a:endParaRPr lang="en-US" sz="1030" dirty="0"/>
          </a:p>
        </p:txBody>
      </p:sp>
      <p:sp>
        <p:nvSpPr>
          <p:cNvPr id="36" name="Shape 34"/>
          <p:cNvSpPr/>
          <p:nvPr/>
        </p:nvSpPr>
        <p:spPr>
          <a:xfrm>
            <a:off x="2542032" y="3380497"/>
            <a:ext cx="242316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Text 35"/>
          <p:cNvSpPr/>
          <p:nvPr/>
        </p:nvSpPr>
        <p:spPr>
          <a:xfrm>
            <a:off x="2615184" y="3471937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low charge · packaged · thermodynamisch sterk</a:t>
            </a:r>
            <a:endParaRPr lang="en-US" sz="960" dirty="0"/>
          </a:p>
        </p:txBody>
      </p:sp>
      <p:sp>
        <p:nvSpPr>
          <p:cNvPr id="38" name="Shape 36"/>
          <p:cNvSpPr/>
          <p:nvPr/>
        </p:nvSpPr>
        <p:spPr>
          <a:xfrm>
            <a:off x="4965192" y="3380497"/>
            <a:ext cx="123444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9" name="Text 37"/>
          <p:cNvSpPr/>
          <p:nvPr/>
        </p:nvSpPr>
        <p:spPr>
          <a:xfrm>
            <a:off x="5038344" y="3471937"/>
            <a:ext cx="1088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A3</a:t>
            </a:r>
            <a:endParaRPr lang="en-US" sz="960" dirty="0"/>
          </a:p>
        </p:txBody>
      </p:sp>
      <p:sp>
        <p:nvSpPr>
          <p:cNvPr id="40" name="Shape 38"/>
          <p:cNvSpPr/>
          <p:nvPr/>
        </p:nvSpPr>
        <p:spPr>
          <a:xfrm>
            <a:off x="6199632" y="3380497"/>
            <a:ext cx="192024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1" name="Text 39"/>
          <p:cNvSpPr/>
          <p:nvPr/>
        </p:nvSpPr>
        <p:spPr>
          <a:xfrm>
            <a:off x="6272784" y="3471937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sterk</a:t>
            </a:r>
            <a:endParaRPr lang="en-US" sz="960" dirty="0"/>
          </a:p>
        </p:txBody>
      </p:sp>
      <p:sp>
        <p:nvSpPr>
          <p:cNvPr id="42" name="Shape 40"/>
          <p:cNvSpPr/>
          <p:nvPr/>
        </p:nvSpPr>
        <p:spPr>
          <a:xfrm>
            <a:off x="8119872" y="3380497"/>
            <a:ext cx="274320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Text 41"/>
          <p:cNvSpPr/>
          <p:nvPr/>
        </p:nvSpPr>
        <p:spPr>
          <a:xfrm>
            <a:off x="8193024" y="3471937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flammability / charge</a:t>
            </a:r>
            <a:endParaRPr lang="en-US" sz="960" dirty="0"/>
          </a:p>
        </p:txBody>
      </p:sp>
      <p:sp>
        <p:nvSpPr>
          <p:cNvPr id="44" name="Shape 42"/>
          <p:cNvSpPr/>
          <p:nvPr/>
        </p:nvSpPr>
        <p:spPr>
          <a:xfrm>
            <a:off x="530352" y="4002289"/>
            <a:ext cx="20116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5" name="Text 43"/>
          <p:cNvSpPr/>
          <p:nvPr/>
        </p:nvSpPr>
        <p:spPr>
          <a:xfrm>
            <a:off x="603504" y="4093729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HFO / HCFO</a:t>
            </a:r>
            <a:endParaRPr lang="en-US" sz="1030" dirty="0"/>
          </a:p>
        </p:txBody>
      </p:sp>
      <p:sp>
        <p:nvSpPr>
          <p:cNvPr id="46" name="Shape 44"/>
          <p:cNvSpPr/>
          <p:nvPr/>
        </p:nvSpPr>
        <p:spPr>
          <a:xfrm>
            <a:off x="2542032" y="4002289"/>
            <a:ext cx="24231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7" name="Text 45"/>
          <p:cNvSpPr/>
          <p:nvPr/>
        </p:nvSpPr>
        <p:spPr>
          <a:xfrm>
            <a:off x="2615184" y="4093729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centrifugal · low pressure · HTHP</a:t>
            </a:r>
            <a:endParaRPr lang="en-US" sz="960" dirty="0"/>
          </a:p>
        </p:txBody>
      </p:sp>
      <p:sp>
        <p:nvSpPr>
          <p:cNvPr id="48" name="Shape 46"/>
          <p:cNvSpPr/>
          <p:nvPr/>
        </p:nvSpPr>
        <p:spPr>
          <a:xfrm>
            <a:off x="4965192" y="4002289"/>
            <a:ext cx="12344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9" name="Text 47"/>
          <p:cNvSpPr/>
          <p:nvPr/>
        </p:nvSpPr>
        <p:spPr>
          <a:xfrm>
            <a:off x="5038344" y="4093729"/>
            <a:ext cx="1088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A1 / A2L</a:t>
            </a:r>
            <a:endParaRPr lang="en-US" sz="960" dirty="0"/>
          </a:p>
        </p:txBody>
      </p:sp>
      <p:sp>
        <p:nvSpPr>
          <p:cNvPr id="50" name="Shape 48"/>
          <p:cNvSpPr/>
          <p:nvPr/>
        </p:nvSpPr>
        <p:spPr>
          <a:xfrm>
            <a:off x="6199632" y="4002289"/>
            <a:ext cx="19202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Text 49"/>
          <p:cNvSpPr/>
          <p:nvPr/>
        </p:nvSpPr>
        <p:spPr>
          <a:xfrm>
            <a:off x="6272784" y="4093729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PFAS scenario</a:t>
            </a:r>
            <a:endParaRPr lang="en-US" sz="960" dirty="0"/>
          </a:p>
        </p:txBody>
      </p:sp>
      <p:sp>
        <p:nvSpPr>
          <p:cNvPr id="52" name="Shape 50"/>
          <p:cNvSpPr/>
          <p:nvPr/>
        </p:nvSpPr>
        <p:spPr>
          <a:xfrm>
            <a:off x="8119872" y="4002289"/>
            <a:ext cx="27432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Text 51"/>
          <p:cNvSpPr/>
          <p:nvPr/>
        </p:nvSpPr>
        <p:spPr>
          <a:xfrm>
            <a:off x="8193024" y="4093729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chemistry / supply</a:t>
            </a:r>
            <a:endParaRPr lang="en-US" sz="960" dirty="0"/>
          </a:p>
        </p:txBody>
      </p:sp>
      <p:sp>
        <p:nvSpPr>
          <p:cNvPr id="54" name="Shape 52"/>
          <p:cNvSpPr/>
          <p:nvPr/>
        </p:nvSpPr>
        <p:spPr>
          <a:xfrm>
            <a:off x="530352" y="4624081"/>
            <a:ext cx="201168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Text 53"/>
          <p:cNvSpPr/>
          <p:nvPr/>
        </p:nvSpPr>
        <p:spPr>
          <a:xfrm>
            <a:off x="603504" y="4715521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HFC/HFO blends + R32</a:t>
            </a:r>
            <a:endParaRPr lang="en-US" sz="1030" dirty="0"/>
          </a:p>
        </p:txBody>
      </p:sp>
      <p:sp>
        <p:nvSpPr>
          <p:cNvPr id="56" name="Shape 54"/>
          <p:cNvSpPr/>
          <p:nvPr/>
        </p:nvSpPr>
        <p:spPr>
          <a:xfrm>
            <a:off x="2542032" y="4624081"/>
            <a:ext cx="242316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7" name="Text 55"/>
          <p:cNvSpPr/>
          <p:nvPr/>
        </p:nvSpPr>
        <p:spPr>
          <a:xfrm>
            <a:off x="2615184" y="4715521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retrofit · transition</a:t>
            </a:r>
            <a:endParaRPr lang="en-US" sz="960" dirty="0"/>
          </a:p>
        </p:txBody>
      </p:sp>
      <p:sp>
        <p:nvSpPr>
          <p:cNvPr id="58" name="Shape 56"/>
          <p:cNvSpPr/>
          <p:nvPr/>
        </p:nvSpPr>
        <p:spPr>
          <a:xfrm>
            <a:off x="4965192" y="4624081"/>
            <a:ext cx="123444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9" name="Text 57"/>
          <p:cNvSpPr/>
          <p:nvPr/>
        </p:nvSpPr>
        <p:spPr>
          <a:xfrm>
            <a:off x="5038344" y="4715521"/>
            <a:ext cx="1088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A1 / A2L</a:t>
            </a:r>
            <a:endParaRPr lang="en-US" sz="960" dirty="0"/>
          </a:p>
        </p:txBody>
      </p:sp>
      <p:sp>
        <p:nvSpPr>
          <p:cNvPr id="60" name="Shape 58"/>
          <p:cNvSpPr/>
          <p:nvPr/>
        </p:nvSpPr>
        <p:spPr>
          <a:xfrm>
            <a:off x="6199632" y="4624081"/>
            <a:ext cx="192024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1" name="Text 59"/>
          <p:cNvSpPr/>
          <p:nvPr/>
        </p:nvSpPr>
        <p:spPr>
          <a:xfrm>
            <a:off x="6272784" y="4715521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afnemend</a:t>
            </a:r>
            <a:endParaRPr lang="en-US" sz="960" dirty="0"/>
          </a:p>
        </p:txBody>
      </p:sp>
      <p:sp>
        <p:nvSpPr>
          <p:cNvPr id="62" name="Shape 60"/>
          <p:cNvSpPr/>
          <p:nvPr/>
        </p:nvSpPr>
        <p:spPr>
          <a:xfrm>
            <a:off x="8119872" y="4624081"/>
            <a:ext cx="2743200" cy="621792"/>
          </a:xfrm>
          <a:prstGeom prst="rect">
            <a:avLst/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3" name="Text 61"/>
          <p:cNvSpPr/>
          <p:nvPr/>
        </p:nvSpPr>
        <p:spPr>
          <a:xfrm>
            <a:off x="8193024" y="4715521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quota / GWP deadlines</a:t>
            </a:r>
            <a:endParaRPr lang="en-US" sz="960" dirty="0"/>
          </a:p>
        </p:txBody>
      </p:sp>
      <p:sp>
        <p:nvSpPr>
          <p:cNvPr id="64" name="Shape 62"/>
          <p:cNvSpPr/>
          <p:nvPr/>
        </p:nvSpPr>
        <p:spPr>
          <a:xfrm>
            <a:off x="530352" y="5245873"/>
            <a:ext cx="201168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5" name="Text 63"/>
          <p:cNvSpPr/>
          <p:nvPr/>
        </p:nvSpPr>
        <p:spPr>
          <a:xfrm>
            <a:off x="603504" y="5337313"/>
            <a:ext cx="186537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R718 · water/steam</a:t>
            </a:r>
            <a:endParaRPr lang="en-US" sz="1030" dirty="0"/>
          </a:p>
        </p:txBody>
      </p:sp>
      <p:sp>
        <p:nvSpPr>
          <p:cNvPr id="66" name="Shape 64"/>
          <p:cNvSpPr/>
          <p:nvPr/>
        </p:nvSpPr>
        <p:spPr>
          <a:xfrm>
            <a:off x="2542032" y="5245873"/>
            <a:ext cx="24231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7" name="Text 65"/>
          <p:cNvSpPr/>
          <p:nvPr/>
        </p:nvSpPr>
        <p:spPr>
          <a:xfrm>
            <a:off x="2615184" y="5337313"/>
            <a:ext cx="227685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MVR · high-T · process vapour</a:t>
            </a:r>
            <a:endParaRPr lang="en-US" sz="960" dirty="0"/>
          </a:p>
        </p:txBody>
      </p:sp>
      <p:sp>
        <p:nvSpPr>
          <p:cNvPr id="68" name="Shape 66"/>
          <p:cNvSpPr/>
          <p:nvPr/>
        </p:nvSpPr>
        <p:spPr>
          <a:xfrm>
            <a:off x="4965192" y="5245873"/>
            <a:ext cx="12344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9" name="Text 67"/>
          <p:cNvSpPr/>
          <p:nvPr/>
        </p:nvSpPr>
        <p:spPr>
          <a:xfrm>
            <a:off x="5038344" y="5337313"/>
            <a:ext cx="10881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A1</a:t>
            </a:r>
            <a:endParaRPr lang="en-US" sz="960" dirty="0"/>
          </a:p>
        </p:txBody>
      </p:sp>
      <p:sp>
        <p:nvSpPr>
          <p:cNvPr id="70" name="Shape 68"/>
          <p:cNvSpPr/>
          <p:nvPr/>
        </p:nvSpPr>
        <p:spPr>
          <a:xfrm>
            <a:off x="6199632" y="5245873"/>
            <a:ext cx="192024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1" name="Text 69"/>
          <p:cNvSpPr/>
          <p:nvPr/>
        </p:nvSpPr>
        <p:spPr>
          <a:xfrm>
            <a:off x="6272784" y="5337313"/>
            <a:ext cx="17739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sterk</a:t>
            </a:r>
            <a:endParaRPr lang="en-US" sz="960" dirty="0"/>
          </a:p>
        </p:txBody>
      </p:sp>
      <p:sp>
        <p:nvSpPr>
          <p:cNvPr id="72" name="Shape 70"/>
          <p:cNvSpPr/>
          <p:nvPr/>
        </p:nvSpPr>
        <p:spPr>
          <a:xfrm>
            <a:off x="8119872" y="5245873"/>
            <a:ext cx="274320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3" name="Text 71"/>
          <p:cNvSpPr/>
          <p:nvPr/>
        </p:nvSpPr>
        <p:spPr>
          <a:xfrm>
            <a:off x="8193024" y="5337313"/>
            <a:ext cx="2596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volume / vacuum / compressor</a:t>
            </a:r>
            <a:endParaRPr lang="en-US" sz="960" dirty="0"/>
          </a:p>
        </p:txBody>
      </p:sp>
      <p:sp>
        <p:nvSpPr>
          <p:cNvPr id="74" name="Text 72"/>
          <p:cNvSpPr/>
          <p:nvPr/>
        </p:nvSpPr>
        <p:spPr>
          <a:xfrm>
            <a:off x="566928" y="5920740"/>
            <a:ext cx="10607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Geen universeel ideaal koudemiddel bestaat — dat is geen zwakte van de markt maar een thermodynamisch feit.</a:t>
            </a:r>
            <a:endParaRPr lang="en-US" sz="1250" dirty="0"/>
          </a:p>
        </p:txBody>
      </p:sp>
      <p:sp>
        <p:nvSpPr>
          <p:cNvPr id="75" name="Shape 73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6" name="Shape 74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7" name="Shape 75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8" name="Shape 76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9" name="Shape 77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0" name="Shape 78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1" name="Shape 79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2" name="Text 80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Qualitative synthesis; safety classes follow standard A/B toxicity + flammability convention.</a:t>
            </a:r>
            <a:endParaRPr lang="en-US" sz="670" dirty="0"/>
          </a:p>
        </p:txBody>
      </p:sp>
      <p:sp>
        <p:nvSpPr>
          <p:cNvPr id="83" name="Text 81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3.02</a:t>
            </a:r>
            <a:endParaRPr lang="en-US" sz="700" dirty="0"/>
          </a:p>
        </p:txBody>
      </p:sp>
      <p:sp>
        <p:nvSpPr>
          <p:cNvPr id="86" name="Text 84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  <p:sp>
        <p:nvSpPr>
          <p:cNvPr id="84" name="Rechthoek 83">
            <a:extLst>
              <a:ext uri="{FF2B5EF4-FFF2-40B4-BE49-F238E27FC236}">
                <a16:creationId xmlns:a16="http://schemas.microsoft.com/office/drawing/2014/main" id="{5C58F8DA-6C46-C5C2-CF01-6D44F59E4D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7" name="Actieknop: Einde 86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85A08AB5-4725-8247-8C84-2AD67BAC9EA6}"/>
              </a:ext>
            </a:extLst>
          </p:cNvPr>
          <p:cNvSpPr/>
          <p:nvPr/>
        </p:nvSpPr>
        <p:spPr>
          <a:xfrm>
            <a:off x="11579352" y="0"/>
            <a:ext cx="612648" cy="612648"/>
          </a:xfrm>
          <a:prstGeom prst="actionButtonEnd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R717 · NH₃ — nog altijd de benchmark wanneer schaal en site kloppen.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Niet sexy. Wel 150+ jaar industriële bewijsvoering.</a:t>
            </a:r>
            <a:endParaRPr lang="en-US" sz="1260" dirty="0"/>
          </a:p>
        </p:txBody>
      </p:sp>
      <p:pic>
        <p:nvPicPr>
          <p:cNvPr id="4" name="Image 0" descr="/mnt/data/a_wide_detailed_industrial_interior_scene_of_a_me_batch_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86600" y="1508760"/>
            <a:ext cx="4617720" cy="44348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58368" y="1737360"/>
            <a:ext cx="28803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3"/>
          <p:cNvSpPr/>
          <p:nvPr/>
        </p:nvSpPr>
        <p:spPr>
          <a:xfrm>
            <a:off x="658368" y="1737360"/>
            <a:ext cx="73152" cy="1325880"/>
          </a:xfrm>
          <a:prstGeom prst="rect">
            <a:avLst/>
          </a:prstGeom>
          <a:solidFill>
            <a:srgbClr val="3A8168"/>
          </a:solidFill>
          <a:ln w="12700">
            <a:solidFill>
              <a:srgbClr val="3A816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4"/>
          <p:cNvSpPr/>
          <p:nvPr/>
        </p:nvSpPr>
        <p:spPr>
          <a:xfrm>
            <a:off x="859536" y="1901952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WAAROM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859536" y="2395728"/>
            <a:ext cx="2514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hoge latente warmte · sterke heat transfer · geen F-gasquota · brede industrial ecosystem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767328" y="1737360"/>
            <a:ext cx="28803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7"/>
          <p:cNvSpPr/>
          <p:nvPr/>
        </p:nvSpPr>
        <p:spPr>
          <a:xfrm>
            <a:off x="3767328" y="1737360"/>
            <a:ext cx="73152" cy="1325880"/>
          </a:xfrm>
          <a:prstGeom prst="rect">
            <a:avLst/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8"/>
          <p:cNvSpPr/>
          <p:nvPr/>
        </p:nvSpPr>
        <p:spPr>
          <a:xfrm>
            <a:off x="3968496" y="1901952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WAAR HET PIJN DOET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3968496" y="2395728"/>
            <a:ext cx="2514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B2L/toxiciteit · Cu incompatibiliteit · hoge discharge T · machine-room discipline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58368" y="3337560"/>
            <a:ext cx="28803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1"/>
          <p:cNvSpPr/>
          <p:nvPr/>
        </p:nvSpPr>
        <p:spPr>
          <a:xfrm>
            <a:off x="658368" y="3337560"/>
            <a:ext cx="73152" cy="1325880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2"/>
          <p:cNvSpPr/>
          <p:nvPr/>
        </p:nvSpPr>
        <p:spPr>
          <a:xfrm>
            <a:off x="859536" y="3502152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BESTE FIT</a:t>
            </a:r>
            <a:endParaRPr lang="en-US" sz="1250" dirty="0"/>
          </a:p>
        </p:txBody>
      </p:sp>
      <p:sp>
        <p:nvSpPr>
          <p:cNvPr id="16" name="Text 13"/>
          <p:cNvSpPr/>
          <p:nvPr/>
        </p:nvSpPr>
        <p:spPr>
          <a:xfrm>
            <a:off x="859536" y="3995928"/>
            <a:ext cx="2514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MW-schaal · central plant · food / cold + heat · water up to ~90–120°C class depending architecture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3767328" y="3337560"/>
            <a:ext cx="288036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Shape 15"/>
          <p:cNvSpPr/>
          <p:nvPr/>
        </p:nvSpPr>
        <p:spPr>
          <a:xfrm>
            <a:off x="3767328" y="3337560"/>
            <a:ext cx="73152" cy="1325880"/>
          </a:xfrm>
          <a:prstGeom prst="rect">
            <a:avLst/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6"/>
          <p:cNvSpPr/>
          <p:nvPr/>
        </p:nvSpPr>
        <p:spPr>
          <a:xfrm>
            <a:off x="3968496" y="3502152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ONTWERPREFLEX</a:t>
            </a:r>
            <a:endParaRPr lang="en-US" sz="1250" dirty="0"/>
          </a:p>
        </p:txBody>
      </p:sp>
      <p:sp>
        <p:nvSpPr>
          <p:cNvPr id="20" name="Text 17"/>
          <p:cNvSpPr/>
          <p:nvPr/>
        </p:nvSpPr>
        <p:spPr>
          <a:xfrm>
            <a:off x="3968496" y="3995928"/>
            <a:ext cx="2514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minimaliseer charge · indirect loops waar zinvol · detectie/ventilatie · skilled service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685800" y="5257800"/>
            <a:ext cx="6080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Mijn bias: bij grote industriële systemen moet NH₃ expliciet op de shortlist staan — tenzij je het gemotiveerd wegselecteert.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0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1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2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Shape 23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Shape 24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Shape 25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Text 26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R717 properties: Westfalen guide; EC Climate Action. Image: AI-generated generic industrial plant, not vendor-specific.</a:t>
            </a:r>
            <a:endParaRPr lang="en-US" sz="670" dirty="0"/>
          </a:p>
        </p:txBody>
      </p:sp>
      <p:sp>
        <p:nvSpPr>
          <p:cNvPr id="30" name="Text 27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3.03</a:t>
            </a:r>
            <a:endParaRPr lang="en-US" sz="700" dirty="0"/>
          </a:p>
        </p:txBody>
      </p:sp>
      <p:sp>
        <p:nvSpPr>
          <p:cNvPr id="33" name="Text 30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hoek 30">
            <a:extLst>
              <a:ext uri="{FF2B5EF4-FFF2-40B4-BE49-F238E27FC236}">
                <a16:creationId xmlns:a16="http://schemas.microsoft.com/office/drawing/2014/main" id="{1972BA52-C234-43E9-8A8B-669392C28E3E}"/>
              </a:ext>
            </a:extLst>
          </p:cNvPr>
          <p:cNvSpPr>
            <a:spLocks noGrp="1"/>
          </p:cNvSpPr>
          <p:nvPr/>
        </p:nvSpPr>
        <p:spPr>
          <a:xfrm>
            <a:off x="480060" y="274320"/>
            <a:ext cx="2286000" cy="16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050" b="1">
                <a:solidFill>
                  <a:srgbClr val="087DB0"/>
                </a:solidFill>
                <a:latin typeface="Arial"/>
                <a:ea typeface="Arial"/>
                <a:cs typeface="Arial"/>
              </a:defRPr>
            </a:pPr>
            <a:r>
              <a:rPr sz="840" b="1">
                <a:solidFill>
                  <a:srgbClr val="087DB0"/>
                </a:solidFill>
                <a:latin typeface="Arial"/>
                <a:ea typeface="Arial"/>
                <a:cs typeface="Arial"/>
              </a:rPr>
              <a:t>OPTIES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A5746447-A15B-400C-BCC9-5F0DCE545F36}"/>
              </a:ext>
            </a:extLst>
          </p:cNvPr>
          <p:cNvSpPr>
            <a:spLocks noGrp="1"/>
          </p:cNvSpPr>
          <p:nvPr/>
        </p:nvSpPr>
        <p:spPr>
          <a:xfrm>
            <a:off x="480060" y="601980"/>
            <a:ext cx="11163300" cy="7543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150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252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R744 · CO₂ — sterk wanneer het waterprofiel</a:t>
            </a:r>
          </a:p>
          <a:p>
            <a:pPr>
              <a:defRPr sz="3150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252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en het drukontwerp kloppen.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C07A0979-2D08-46C0-8DC1-D95B1A8C6CCD}"/>
              </a:ext>
            </a:extLst>
          </p:cNvPr>
          <p:cNvSpPr>
            <a:spLocks noGrp="1"/>
          </p:cNvSpPr>
          <p:nvPr/>
        </p:nvSpPr>
        <p:spPr>
          <a:xfrm>
            <a:off x="495300" y="1478280"/>
            <a:ext cx="112014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650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26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Lage </a:t>
            </a:r>
            <a:r>
              <a:rPr sz="126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retourtemperatuur</a:t>
            </a:r>
            <a:r>
              <a:rPr sz="126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26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maakt</a:t>
            </a:r>
            <a:r>
              <a:rPr sz="126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het </a:t>
            </a:r>
            <a:r>
              <a:rPr sz="126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verschil</a:t>
            </a:r>
            <a:r>
              <a:rPr sz="126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. De </a:t>
            </a:r>
            <a:r>
              <a:rPr sz="126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gaskoeler</a:t>
            </a:r>
            <a:r>
              <a:rPr sz="126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26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volgt</a:t>
            </a:r>
            <a:r>
              <a:rPr sz="126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het </a:t>
            </a:r>
            <a:r>
              <a:rPr sz="126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waterprofiel</a:t>
            </a:r>
            <a:r>
              <a:rPr sz="126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CAD1E303-5CE9-47D4-9FBD-27CB349596E2}"/>
              </a:ext>
            </a:extLst>
          </p:cNvPr>
          <p:cNvSpPr>
            <a:spLocks noGrp="1"/>
          </p:cNvSpPr>
          <p:nvPr/>
        </p:nvSpPr>
        <p:spPr>
          <a:xfrm>
            <a:off x="655320" y="1828800"/>
            <a:ext cx="2887980" cy="1356360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1430">
            <a:solidFill>
              <a:srgbClr val="DFE7EC"/>
            </a:solidFill>
          </a:ln>
        </p:spPr>
        <p:txBody>
          <a:bodyPr/>
          <a:lstStyle/>
          <a:p>
            <a:endParaRPr lang="nl-BE" sz="144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69E1F66-6E07-4285-B087-483A33C623B3}"/>
              </a:ext>
            </a:extLst>
          </p:cNvPr>
          <p:cNvSpPr>
            <a:spLocks noGrp="1"/>
          </p:cNvSpPr>
          <p:nvPr/>
        </p:nvSpPr>
        <p:spPr>
          <a:xfrm>
            <a:off x="655320" y="1828800"/>
            <a:ext cx="83820" cy="1356360"/>
          </a:xfrm>
          <a:prstGeom prst="rect">
            <a:avLst/>
          </a:prstGeom>
          <a:solidFill>
            <a:srgbClr val="39846E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4B5210C-1905-4B12-B9FB-BF107F9FBD64}"/>
              </a:ext>
            </a:extLst>
          </p:cNvPr>
          <p:cNvSpPr>
            <a:spLocks noGrp="1"/>
          </p:cNvSpPr>
          <p:nvPr/>
        </p:nvSpPr>
        <p:spPr>
          <a:xfrm>
            <a:off x="853440" y="2049780"/>
            <a:ext cx="2567940" cy="24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38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WAAROM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BF556A2D-71BB-42BA-A60B-1E866FB67663}"/>
              </a:ext>
            </a:extLst>
          </p:cNvPr>
          <p:cNvSpPr>
            <a:spLocks noGrp="1"/>
          </p:cNvSpPr>
          <p:nvPr/>
        </p:nvSpPr>
        <p:spPr>
          <a:xfrm>
            <a:off x="853440" y="2400300"/>
            <a:ext cx="2590800" cy="71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A1 /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niet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brandbaar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· GWP = 1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hoge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volumetrische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capaciteit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sterke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warmteoverdracht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geen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HFK-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quotum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36F93F24-4443-4D83-ABC7-7B2B5F49A445}"/>
              </a:ext>
            </a:extLst>
          </p:cNvPr>
          <p:cNvSpPr>
            <a:spLocks noGrp="1"/>
          </p:cNvSpPr>
          <p:nvPr/>
        </p:nvSpPr>
        <p:spPr>
          <a:xfrm>
            <a:off x="3764280" y="1828800"/>
            <a:ext cx="2887980" cy="1356360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1430">
            <a:solidFill>
              <a:srgbClr val="DFE7EC"/>
            </a:solidFill>
          </a:ln>
        </p:spPr>
        <p:txBody>
          <a:bodyPr/>
          <a:lstStyle/>
          <a:p>
            <a:endParaRPr lang="nl-BE" sz="144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473438FC-4932-499E-83AA-B0E36EC13F3A}"/>
              </a:ext>
            </a:extLst>
          </p:cNvPr>
          <p:cNvSpPr>
            <a:spLocks noGrp="1"/>
          </p:cNvSpPr>
          <p:nvPr/>
        </p:nvSpPr>
        <p:spPr>
          <a:xfrm>
            <a:off x="3764280" y="1828800"/>
            <a:ext cx="83820" cy="1356360"/>
          </a:xfrm>
          <a:prstGeom prst="rect">
            <a:avLst/>
          </a:prstGeom>
          <a:solidFill>
            <a:srgbClr val="F08B22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1AB30355-B495-4D47-BD69-1FC7806BFA7C}"/>
              </a:ext>
            </a:extLst>
          </p:cNvPr>
          <p:cNvSpPr>
            <a:spLocks noGrp="1"/>
          </p:cNvSpPr>
          <p:nvPr/>
        </p:nvSpPr>
        <p:spPr>
          <a:xfrm>
            <a:off x="3962400" y="2049780"/>
            <a:ext cx="2567940" cy="24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38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WAAR HET PIJN DOET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68AC2ED-726B-4116-8C86-723097A3BF04}"/>
              </a:ext>
            </a:extLst>
          </p:cNvPr>
          <p:cNvSpPr>
            <a:spLocks noGrp="1"/>
          </p:cNvSpPr>
          <p:nvPr/>
        </p:nvSpPr>
        <p:spPr>
          <a:xfrm>
            <a:off x="3962400" y="2400300"/>
            <a:ext cx="2590800" cy="71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hoge werk- en stilstandsdruk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warme waterretour verlaagt COP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CO₂-ophoping / verstikkingsrisico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specialistische componenten</a:t>
            </a:r>
          </a:p>
        </p:txBody>
      </p:sp>
      <p:sp>
        <p:nvSpPr>
          <p:cNvPr id="12" name="Afgeronde rechthoek 11">
            <a:extLst>
              <a:ext uri="{FF2B5EF4-FFF2-40B4-BE49-F238E27FC236}">
                <a16:creationId xmlns:a16="http://schemas.microsoft.com/office/drawing/2014/main" id="{7B82B435-A034-4B0D-8B43-76AF095040C3}"/>
              </a:ext>
            </a:extLst>
          </p:cNvPr>
          <p:cNvSpPr>
            <a:spLocks noGrp="1"/>
          </p:cNvSpPr>
          <p:nvPr/>
        </p:nvSpPr>
        <p:spPr>
          <a:xfrm>
            <a:off x="655320" y="3429000"/>
            <a:ext cx="2887980" cy="1356360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1430">
            <a:solidFill>
              <a:srgbClr val="DFE7EC"/>
            </a:solidFill>
          </a:ln>
        </p:spPr>
        <p:txBody>
          <a:bodyPr/>
          <a:lstStyle/>
          <a:p>
            <a:endParaRPr lang="nl-BE" sz="144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D04E5949-39C6-4256-9F03-DE9E2044517A}"/>
              </a:ext>
            </a:extLst>
          </p:cNvPr>
          <p:cNvSpPr>
            <a:spLocks noGrp="1"/>
          </p:cNvSpPr>
          <p:nvPr/>
        </p:nvSpPr>
        <p:spPr>
          <a:xfrm>
            <a:off x="655320" y="3429000"/>
            <a:ext cx="83820" cy="1356360"/>
          </a:xfrm>
          <a:prstGeom prst="rect">
            <a:avLst/>
          </a:prstGeom>
          <a:solidFill>
            <a:srgbClr val="1B7FA8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F80EBEBC-3FD0-4DF3-81E0-EC7B3E907DD0}"/>
              </a:ext>
            </a:extLst>
          </p:cNvPr>
          <p:cNvSpPr>
            <a:spLocks noGrp="1"/>
          </p:cNvSpPr>
          <p:nvPr/>
        </p:nvSpPr>
        <p:spPr>
          <a:xfrm>
            <a:off x="853440" y="3649980"/>
            <a:ext cx="2567940" cy="24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38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BESTE FIT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08F2D647-EF58-42E1-BFD1-08D7EF5C63A2}"/>
              </a:ext>
            </a:extLst>
          </p:cNvPr>
          <p:cNvSpPr>
            <a:spLocks noGrp="1"/>
          </p:cNvSpPr>
          <p:nvPr/>
        </p:nvSpPr>
        <p:spPr>
          <a:xfrm>
            <a:off x="853440" y="4000500"/>
            <a:ext cx="2590800" cy="71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tap- en proceswater tot ~90°C*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koude instroom, grote opwarming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gecombineerde koude + warmte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ook grotere centrale systemen</a:t>
            </a:r>
          </a:p>
        </p:txBody>
      </p:sp>
      <p:sp>
        <p:nvSpPr>
          <p:cNvPr id="16" name="Afgeronde rechthoek 15">
            <a:extLst>
              <a:ext uri="{FF2B5EF4-FFF2-40B4-BE49-F238E27FC236}">
                <a16:creationId xmlns:a16="http://schemas.microsoft.com/office/drawing/2014/main" id="{8B325AC0-5D87-4341-8C52-75857FF1C2D3}"/>
              </a:ext>
            </a:extLst>
          </p:cNvPr>
          <p:cNvSpPr>
            <a:spLocks noGrp="1"/>
          </p:cNvSpPr>
          <p:nvPr/>
        </p:nvSpPr>
        <p:spPr>
          <a:xfrm>
            <a:off x="3764280" y="3429000"/>
            <a:ext cx="2887980" cy="1356360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1430">
            <a:solidFill>
              <a:srgbClr val="DFE7EC"/>
            </a:solidFill>
          </a:ln>
        </p:spPr>
        <p:txBody>
          <a:bodyPr/>
          <a:lstStyle/>
          <a:p>
            <a:endParaRPr lang="nl-BE" sz="1440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A5DB2478-A531-4ABE-BA73-DC6AAFA07223}"/>
              </a:ext>
            </a:extLst>
          </p:cNvPr>
          <p:cNvSpPr>
            <a:spLocks noGrp="1"/>
          </p:cNvSpPr>
          <p:nvPr/>
        </p:nvSpPr>
        <p:spPr>
          <a:xfrm>
            <a:off x="3764280" y="3429000"/>
            <a:ext cx="83820" cy="1356360"/>
          </a:xfrm>
          <a:prstGeom prst="rect">
            <a:avLst/>
          </a:prstGeom>
          <a:solidFill>
            <a:srgbClr val="2D918A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E85E50ED-1BC8-4CB6-8355-B5E5B615C989}"/>
              </a:ext>
            </a:extLst>
          </p:cNvPr>
          <p:cNvSpPr>
            <a:spLocks noGrp="1"/>
          </p:cNvSpPr>
          <p:nvPr/>
        </p:nvSpPr>
        <p:spPr>
          <a:xfrm>
            <a:off x="3962400" y="3649980"/>
            <a:ext cx="2567940" cy="24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38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ONTWERPREFLEX</a:t>
            </a: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396267CC-4A6E-4934-A64B-439FB56DF489}"/>
              </a:ext>
            </a:extLst>
          </p:cNvPr>
          <p:cNvSpPr>
            <a:spLocks noGrp="1"/>
          </p:cNvSpPr>
          <p:nvPr/>
        </p:nvSpPr>
        <p:spPr>
          <a:xfrm>
            <a:off x="3962400" y="4000500"/>
            <a:ext cx="2590800" cy="71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lage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retour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borgen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·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tegenstroom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hogedrukregeling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optimaliseren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veilig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afblazen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·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detectie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/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ventilatie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jaarprofiel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en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deellast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doorrekenen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DB0E623E-649E-4970-BD06-D053D438E49A}"/>
              </a:ext>
            </a:extLst>
          </p:cNvPr>
          <p:cNvSpPr>
            <a:spLocks noGrp="1"/>
          </p:cNvSpPr>
          <p:nvPr/>
        </p:nvSpPr>
        <p:spPr>
          <a:xfrm>
            <a:off x="678180" y="5356860"/>
            <a:ext cx="6096000" cy="57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800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44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Mijn bias: zet CO₂ op de shortlist bij koude waterinstroom en grote</a:t>
            </a:r>
          </a:p>
          <a:p>
            <a:pPr>
              <a:defRPr sz="1800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44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opwarming — toets het volledige jaarprofiel, niet alleen de aanvoer.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637AA767-0715-47E6-8DCF-8336814E0E9D}"/>
              </a:ext>
            </a:extLst>
          </p:cNvPr>
          <p:cNvSpPr>
            <a:spLocks noGrp="1"/>
          </p:cNvSpPr>
          <p:nvPr/>
        </p:nvSpPr>
        <p:spPr>
          <a:xfrm>
            <a:off x="50292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16D7DD76-981D-4681-85AD-3A6AF2AF4E0D}"/>
              </a:ext>
            </a:extLst>
          </p:cNvPr>
          <p:cNvSpPr>
            <a:spLocks noGrp="1"/>
          </p:cNvSpPr>
          <p:nvPr/>
        </p:nvSpPr>
        <p:spPr>
          <a:xfrm>
            <a:off x="232410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CE3E15A7-72CE-4C1D-AAE1-89627ABC07AB}"/>
              </a:ext>
            </a:extLst>
          </p:cNvPr>
          <p:cNvSpPr>
            <a:spLocks noGrp="1"/>
          </p:cNvSpPr>
          <p:nvPr/>
        </p:nvSpPr>
        <p:spPr>
          <a:xfrm>
            <a:off x="414528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5688E0FB-4F92-4B6D-B931-538DFB106213}"/>
              </a:ext>
            </a:extLst>
          </p:cNvPr>
          <p:cNvSpPr>
            <a:spLocks noGrp="1"/>
          </p:cNvSpPr>
          <p:nvPr/>
        </p:nvSpPr>
        <p:spPr>
          <a:xfrm>
            <a:off x="5966460" y="6141720"/>
            <a:ext cx="1775460" cy="76200"/>
          </a:xfrm>
          <a:prstGeom prst="rect">
            <a:avLst/>
          </a:prstGeom>
          <a:solidFill>
            <a:srgbClr val="1B7FA8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729441B6-7D70-4D82-93CC-FE7E57BA0D1D}"/>
              </a:ext>
            </a:extLst>
          </p:cNvPr>
          <p:cNvSpPr>
            <a:spLocks noGrp="1"/>
          </p:cNvSpPr>
          <p:nvPr/>
        </p:nvSpPr>
        <p:spPr>
          <a:xfrm>
            <a:off x="778764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13558E62-4323-4CB2-9B6E-ACDB82CB4F41}"/>
              </a:ext>
            </a:extLst>
          </p:cNvPr>
          <p:cNvSpPr>
            <a:spLocks noGrp="1"/>
          </p:cNvSpPr>
          <p:nvPr/>
        </p:nvSpPr>
        <p:spPr>
          <a:xfrm>
            <a:off x="960882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A4C0FEC6-EDB1-4A7D-925C-011F604F5590}"/>
              </a:ext>
            </a:extLst>
          </p:cNvPr>
          <p:cNvSpPr>
            <a:spLocks noGrp="1"/>
          </p:cNvSpPr>
          <p:nvPr/>
        </p:nvSpPr>
        <p:spPr>
          <a:xfrm>
            <a:off x="419100" y="6507480"/>
            <a:ext cx="11353800" cy="7620"/>
          </a:xfrm>
          <a:prstGeom prst="rect">
            <a:avLst/>
          </a:prstGeom>
          <a:solidFill>
            <a:srgbClr val="DFE7EC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DDB3508C-D12B-43F6-90AA-0FD0621A96AC}"/>
              </a:ext>
            </a:extLst>
          </p:cNvPr>
          <p:cNvSpPr>
            <a:spLocks noGrp="1"/>
          </p:cNvSpPr>
          <p:nvPr/>
        </p:nvSpPr>
        <p:spPr>
          <a:xfrm>
            <a:off x="441960" y="6621780"/>
            <a:ext cx="108966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825" b="0">
                <a:solidFill>
                  <a:srgbClr val="8090A3"/>
                </a:solidFill>
                <a:latin typeface="Arial"/>
                <a:ea typeface="Arial"/>
                <a:cs typeface="Arial"/>
              </a:defRPr>
            </a:pPr>
            <a:r>
              <a:rPr sz="660">
                <a:solidFill>
                  <a:srgbClr val="8090A3"/>
                </a:solidFill>
                <a:latin typeface="Arial"/>
                <a:ea typeface="Arial"/>
                <a:cs typeface="Arial"/>
              </a:rPr>
              <a:t>Bron: Danfoss; Mayekawa; ASHRAE. * Productvoorbeeld, geen universele grens. Beeld: AI-illustratie, geen specifieke fabrikant.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FA716982-0B51-44EB-8245-A05D4C00D20E}"/>
              </a:ext>
            </a:extLst>
          </p:cNvPr>
          <p:cNvSpPr>
            <a:spLocks noGrp="1"/>
          </p:cNvSpPr>
          <p:nvPr/>
        </p:nvSpPr>
        <p:spPr>
          <a:xfrm>
            <a:off x="11597640" y="6598920"/>
            <a:ext cx="2667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900" b="0">
                <a:solidFill>
                  <a:srgbClr val="8090A3"/>
                </a:solidFill>
                <a:latin typeface="Arial"/>
                <a:ea typeface="Arial"/>
                <a:cs typeface="Arial"/>
              </a:defRPr>
            </a:pPr>
            <a:r>
              <a:rPr lang="nl-BE" sz="720" dirty="0">
                <a:solidFill>
                  <a:srgbClr val="8090A3"/>
                </a:solidFill>
                <a:latin typeface="Arial"/>
                <a:ea typeface="Arial"/>
                <a:cs typeface="Arial"/>
              </a:rPr>
              <a:t>3.04</a:t>
            </a:r>
            <a:endParaRPr sz="720" dirty="0">
              <a:solidFill>
                <a:srgbClr val="8090A3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E582D76C-074D-D224-FDA0-68A7C1C99D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44900" y="1507980"/>
            <a:ext cx="4428000" cy="44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0302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hthoek 30">
            <a:extLst>
              <a:ext uri="{FF2B5EF4-FFF2-40B4-BE49-F238E27FC236}">
                <a16:creationId xmlns:a16="http://schemas.microsoft.com/office/drawing/2014/main" id="{F8485E13-CF02-454F-99A0-F4938C4B2221}"/>
              </a:ext>
            </a:extLst>
          </p:cNvPr>
          <p:cNvSpPr>
            <a:spLocks noGrp="1"/>
          </p:cNvSpPr>
          <p:nvPr/>
        </p:nvSpPr>
        <p:spPr>
          <a:xfrm>
            <a:off x="480060" y="274320"/>
            <a:ext cx="2286000" cy="167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050" b="1">
                <a:solidFill>
                  <a:srgbClr val="087DB0"/>
                </a:solidFill>
                <a:latin typeface="Arial"/>
                <a:ea typeface="Arial"/>
                <a:cs typeface="Arial"/>
              </a:defRPr>
            </a:pPr>
            <a:r>
              <a:rPr sz="840" b="1">
                <a:solidFill>
                  <a:srgbClr val="087DB0"/>
                </a:solidFill>
                <a:latin typeface="Arial"/>
                <a:ea typeface="Arial"/>
                <a:cs typeface="Arial"/>
              </a:rPr>
              <a:t>OPTIES</a:t>
            </a:r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B85BFC4C-6A53-4169-8544-258253AFC422}"/>
              </a:ext>
            </a:extLst>
          </p:cNvPr>
          <p:cNvSpPr>
            <a:spLocks noGrp="1"/>
          </p:cNvSpPr>
          <p:nvPr/>
        </p:nvSpPr>
        <p:spPr>
          <a:xfrm>
            <a:off x="480060" y="601980"/>
            <a:ext cx="11163300" cy="7543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3150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252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R290 / R600a / R1270 — sterke opties wanneer</a:t>
            </a:r>
          </a:p>
          <a:p>
            <a:pPr>
              <a:defRPr sz="3150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252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het A3-ontwerp vanaf het begin klopt.</a:t>
            </a: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BAD392C1-A2B3-49F5-92C0-6354FFAA8BFB}"/>
              </a:ext>
            </a:extLst>
          </p:cNvPr>
          <p:cNvSpPr>
            <a:spLocks noGrp="1"/>
          </p:cNvSpPr>
          <p:nvPr/>
        </p:nvSpPr>
        <p:spPr>
          <a:xfrm>
            <a:off x="495300" y="1478280"/>
            <a:ext cx="11201400" cy="266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650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27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Propaan</a:t>
            </a:r>
            <a:r>
              <a:rPr sz="127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, </a:t>
            </a:r>
            <a:r>
              <a:rPr sz="127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isobutaan</a:t>
            </a:r>
            <a:r>
              <a:rPr sz="127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27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en</a:t>
            </a:r>
            <a:r>
              <a:rPr sz="127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27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propyleen</a:t>
            </a:r>
            <a:r>
              <a:rPr sz="127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. </a:t>
            </a:r>
            <a:r>
              <a:rPr sz="127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Eén</a:t>
            </a:r>
            <a:r>
              <a:rPr sz="127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27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familie</a:t>
            </a:r>
            <a:r>
              <a:rPr sz="127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, </a:t>
            </a:r>
            <a:r>
              <a:rPr sz="127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verschillende</a:t>
            </a:r>
            <a:r>
              <a:rPr sz="127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27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werkgebieden</a:t>
            </a:r>
            <a:r>
              <a:rPr sz="127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4" name="Afgeronde rechthoek 3">
            <a:extLst>
              <a:ext uri="{FF2B5EF4-FFF2-40B4-BE49-F238E27FC236}">
                <a16:creationId xmlns:a16="http://schemas.microsoft.com/office/drawing/2014/main" id="{3AA9D8AC-3E57-4394-BFE6-CF8827057835}"/>
              </a:ext>
            </a:extLst>
          </p:cNvPr>
          <p:cNvSpPr>
            <a:spLocks noGrp="1"/>
          </p:cNvSpPr>
          <p:nvPr/>
        </p:nvSpPr>
        <p:spPr>
          <a:xfrm>
            <a:off x="655320" y="1828800"/>
            <a:ext cx="2887980" cy="1356360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1430">
            <a:solidFill>
              <a:srgbClr val="DFE7EC"/>
            </a:solidFill>
          </a:ln>
        </p:spPr>
        <p:txBody>
          <a:bodyPr/>
          <a:lstStyle/>
          <a:p>
            <a:endParaRPr lang="nl-BE" sz="144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12B1D82-1452-4FEE-BD25-F3BFEE32B655}"/>
              </a:ext>
            </a:extLst>
          </p:cNvPr>
          <p:cNvSpPr>
            <a:spLocks noGrp="1"/>
          </p:cNvSpPr>
          <p:nvPr/>
        </p:nvSpPr>
        <p:spPr>
          <a:xfrm>
            <a:off x="655320" y="1828800"/>
            <a:ext cx="83820" cy="1356360"/>
          </a:xfrm>
          <a:prstGeom prst="rect">
            <a:avLst/>
          </a:prstGeom>
          <a:solidFill>
            <a:srgbClr val="39846E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F0657B46-FF17-4F38-BD51-7B961B566B3B}"/>
              </a:ext>
            </a:extLst>
          </p:cNvPr>
          <p:cNvSpPr>
            <a:spLocks noGrp="1"/>
          </p:cNvSpPr>
          <p:nvPr/>
        </p:nvSpPr>
        <p:spPr>
          <a:xfrm>
            <a:off x="853440" y="2049780"/>
            <a:ext cx="2567940" cy="24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38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WAAROM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DCD5C0C-433D-4F3E-922B-F1EFD5724A0A}"/>
              </a:ext>
            </a:extLst>
          </p:cNvPr>
          <p:cNvSpPr>
            <a:spLocks noGrp="1"/>
          </p:cNvSpPr>
          <p:nvPr/>
        </p:nvSpPr>
        <p:spPr>
          <a:xfrm>
            <a:off x="853440" y="2400300"/>
            <a:ext cx="2590800" cy="71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zeer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laag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GWP ·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geen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HFK-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quotum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goede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thermodynamische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prestaties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keuze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op basis van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temperatuur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en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benodigde</a:t>
            </a:r>
            <a:r>
              <a:rPr sz="1100" dirty="0">
                <a:solidFill>
                  <a:srgbClr val="5D6875"/>
                </a:solidFill>
                <a:latin typeface="Arial"/>
                <a:ea typeface="Arial"/>
                <a:cs typeface="Arial"/>
              </a:rPr>
              <a:t> </a:t>
            </a:r>
            <a:r>
              <a:rPr sz="1100" dirty="0" err="1">
                <a:solidFill>
                  <a:srgbClr val="5D6875"/>
                </a:solidFill>
                <a:latin typeface="Arial"/>
                <a:ea typeface="Arial"/>
                <a:cs typeface="Arial"/>
              </a:rPr>
              <a:t>compressorcapaciteit</a:t>
            </a:r>
            <a:endParaRPr sz="1100" dirty="0">
              <a:solidFill>
                <a:srgbClr val="5D6875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12FC640F-0505-4641-8EB6-2CE96E52E3F0}"/>
              </a:ext>
            </a:extLst>
          </p:cNvPr>
          <p:cNvSpPr>
            <a:spLocks noGrp="1"/>
          </p:cNvSpPr>
          <p:nvPr/>
        </p:nvSpPr>
        <p:spPr>
          <a:xfrm>
            <a:off x="3764280" y="1828800"/>
            <a:ext cx="2887980" cy="1356360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1430">
            <a:solidFill>
              <a:srgbClr val="DFE7EC"/>
            </a:solidFill>
          </a:ln>
        </p:spPr>
        <p:txBody>
          <a:bodyPr/>
          <a:lstStyle/>
          <a:p>
            <a:endParaRPr lang="nl-BE" sz="1440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46E66EA5-54E2-4467-BD51-3D94ACF70D31}"/>
              </a:ext>
            </a:extLst>
          </p:cNvPr>
          <p:cNvSpPr>
            <a:spLocks noGrp="1"/>
          </p:cNvSpPr>
          <p:nvPr/>
        </p:nvSpPr>
        <p:spPr>
          <a:xfrm>
            <a:off x="3764280" y="1828800"/>
            <a:ext cx="83820" cy="1356360"/>
          </a:xfrm>
          <a:prstGeom prst="rect">
            <a:avLst/>
          </a:prstGeom>
          <a:solidFill>
            <a:srgbClr val="F08B22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98A093E2-708A-49E6-9230-37B3CCDAAEC5}"/>
              </a:ext>
            </a:extLst>
          </p:cNvPr>
          <p:cNvSpPr>
            <a:spLocks noGrp="1"/>
          </p:cNvSpPr>
          <p:nvPr/>
        </p:nvSpPr>
        <p:spPr>
          <a:xfrm>
            <a:off x="3962400" y="2049780"/>
            <a:ext cx="2567940" cy="24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38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WAAR HET PIJN DOET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549A9A09-6C20-4DAA-8B33-1AF6DC00A274}"/>
              </a:ext>
            </a:extLst>
          </p:cNvPr>
          <p:cNvSpPr>
            <a:spLocks noGrp="1"/>
          </p:cNvSpPr>
          <p:nvPr/>
        </p:nvSpPr>
        <p:spPr>
          <a:xfrm>
            <a:off x="3962400" y="2400300"/>
            <a:ext cx="2590800" cy="71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A3 / sterk brandbaar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vulling en opstelling zijn bepalend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ontstekingsbronnen beheersen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componentkeuze per koudemiddel</a:t>
            </a:r>
          </a:p>
        </p:txBody>
      </p:sp>
      <p:sp>
        <p:nvSpPr>
          <p:cNvPr id="12" name="Afgeronde rechthoek 11">
            <a:extLst>
              <a:ext uri="{FF2B5EF4-FFF2-40B4-BE49-F238E27FC236}">
                <a16:creationId xmlns:a16="http://schemas.microsoft.com/office/drawing/2014/main" id="{F4F0E196-46B7-43E8-A0D9-3623E6CD6F19}"/>
              </a:ext>
            </a:extLst>
          </p:cNvPr>
          <p:cNvSpPr>
            <a:spLocks noGrp="1"/>
          </p:cNvSpPr>
          <p:nvPr/>
        </p:nvSpPr>
        <p:spPr>
          <a:xfrm>
            <a:off x="655320" y="3429000"/>
            <a:ext cx="2887980" cy="1356360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1430">
            <a:solidFill>
              <a:srgbClr val="DFE7EC"/>
            </a:solidFill>
          </a:ln>
        </p:spPr>
        <p:txBody>
          <a:bodyPr/>
          <a:lstStyle/>
          <a:p>
            <a:endParaRPr lang="nl-BE" sz="1440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C6477010-A078-4D85-935B-BD5DE51EE10B}"/>
              </a:ext>
            </a:extLst>
          </p:cNvPr>
          <p:cNvSpPr>
            <a:spLocks noGrp="1"/>
          </p:cNvSpPr>
          <p:nvPr/>
        </p:nvSpPr>
        <p:spPr>
          <a:xfrm>
            <a:off x="655320" y="3429000"/>
            <a:ext cx="83820" cy="1356360"/>
          </a:xfrm>
          <a:prstGeom prst="rect">
            <a:avLst/>
          </a:prstGeom>
          <a:solidFill>
            <a:srgbClr val="1B7FA8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9D54EDCB-6679-40E2-863B-6439F1D6A977}"/>
              </a:ext>
            </a:extLst>
          </p:cNvPr>
          <p:cNvSpPr>
            <a:spLocks noGrp="1"/>
          </p:cNvSpPr>
          <p:nvPr/>
        </p:nvSpPr>
        <p:spPr>
          <a:xfrm>
            <a:off x="853440" y="3649980"/>
            <a:ext cx="2567940" cy="24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38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BESTE FIT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93FEC276-4BC5-463F-B1D1-1226B6BC5665}"/>
              </a:ext>
            </a:extLst>
          </p:cNvPr>
          <p:cNvSpPr>
            <a:spLocks noGrp="1"/>
          </p:cNvSpPr>
          <p:nvPr/>
        </p:nvSpPr>
        <p:spPr>
          <a:xfrm>
            <a:off x="853440" y="4000500"/>
            <a:ext cx="2590800" cy="71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R290: warmtepompen en chillers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R600a: proceswarmte, warme bron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R1270: proces- en diepkoeling</a:t>
            </a:r>
          </a:p>
        </p:txBody>
      </p:sp>
      <p:sp>
        <p:nvSpPr>
          <p:cNvPr id="16" name="Afgeronde rechthoek 15">
            <a:extLst>
              <a:ext uri="{FF2B5EF4-FFF2-40B4-BE49-F238E27FC236}">
                <a16:creationId xmlns:a16="http://schemas.microsoft.com/office/drawing/2014/main" id="{C2E6C838-5F48-457F-B2D6-8B0F2066544B}"/>
              </a:ext>
            </a:extLst>
          </p:cNvPr>
          <p:cNvSpPr>
            <a:spLocks noGrp="1"/>
          </p:cNvSpPr>
          <p:nvPr/>
        </p:nvSpPr>
        <p:spPr>
          <a:xfrm>
            <a:off x="3764280" y="3429000"/>
            <a:ext cx="2887980" cy="1356360"/>
          </a:xfrm>
          <a:prstGeom prst="roundRect">
            <a:avLst>
              <a:gd name="adj" fmla="val 5618"/>
            </a:avLst>
          </a:prstGeom>
          <a:solidFill>
            <a:srgbClr val="FFFFFF"/>
          </a:solidFill>
          <a:ln w="11430">
            <a:solidFill>
              <a:srgbClr val="DFE7EC"/>
            </a:solidFill>
          </a:ln>
        </p:spPr>
        <p:txBody>
          <a:bodyPr/>
          <a:lstStyle/>
          <a:p>
            <a:endParaRPr lang="nl-BE" sz="1440"/>
          </a:p>
        </p:txBody>
      </p:sp>
      <p:sp>
        <p:nvSpPr>
          <p:cNvPr id="17" name="Rechthoek 16">
            <a:extLst>
              <a:ext uri="{FF2B5EF4-FFF2-40B4-BE49-F238E27FC236}">
                <a16:creationId xmlns:a16="http://schemas.microsoft.com/office/drawing/2014/main" id="{3922F04C-C29B-4D3A-AC6B-64EC761610EA}"/>
              </a:ext>
            </a:extLst>
          </p:cNvPr>
          <p:cNvSpPr>
            <a:spLocks noGrp="1"/>
          </p:cNvSpPr>
          <p:nvPr/>
        </p:nvSpPr>
        <p:spPr>
          <a:xfrm>
            <a:off x="3764280" y="3429000"/>
            <a:ext cx="83820" cy="1356360"/>
          </a:xfrm>
          <a:prstGeom prst="rect">
            <a:avLst/>
          </a:prstGeom>
          <a:solidFill>
            <a:srgbClr val="2D918A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EC4BE042-5CB2-465F-BE45-61D8E87997F8}"/>
              </a:ext>
            </a:extLst>
          </p:cNvPr>
          <p:cNvSpPr>
            <a:spLocks noGrp="1"/>
          </p:cNvSpPr>
          <p:nvPr/>
        </p:nvSpPr>
        <p:spPr>
          <a:xfrm>
            <a:off x="3962400" y="3649980"/>
            <a:ext cx="2567940" cy="243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725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38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ONTWERPREFLEX</a:t>
            </a:r>
          </a:p>
        </p:txBody>
      </p:sp>
      <p:sp>
        <p:nvSpPr>
          <p:cNvPr id="19" name="Rechthoek 18">
            <a:extLst>
              <a:ext uri="{FF2B5EF4-FFF2-40B4-BE49-F238E27FC236}">
                <a16:creationId xmlns:a16="http://schemas.microsoft.com/office/drawing/2014/main" id="{F6C8EC65-8D64-4868-B1A2-6206FB1444DE}"/>
              </a:ext>
            </a:extLst>
          </p:cNvPr>
          <p:cNvSpPr>
            <a:spLocks noGrp="1"/>
          </p:cNvSpPr>
          <p:nvPr/>
        </p:nvSpPr>
        <p:spPr>
          <a:xfrm>
            <a:off x="3962400" y="4000500"/>
            <a:ext cx="2590800" cy="716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beperk vulling per circuit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buitenopstelling waar passend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lekdetectie, ventilatie en zonering</a:t>
            </a:r>
          </a:p>
          <a:p>
            <a:pPr>
              <a:defRPr sz="1463" b="0">
                <a:solidFill>
                  <a:srgbClr val="5D6875"/>
                </a:solidFill>
                <a:latin typeface="Arial"/>
                <a:ea typeface="Arial"/>
                <a:cs typeface="Arial"/>
              </a:defRPr>
            </a:pPr>
            <a:r>
              <a:rPr sz="1100">
                <a:solidFill>
                  <a:srgbClr val="5D6875"/>
                </a:solidFill>
                <a:latin typeface="Arial"/>
                <a:ea typeface="Arial"/>
                <a:cs typeface="Arial"/>
              </a:rPr>
              <a:t>risicogestuurd ontwerpen</a:t>
            </a:r>
          </a:p>
        </p:txBody>
      </p:sp>
      <p:pic>
        <p:nvPicPr>
          <p:cNvPr id="50" name="Afbeelding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86600" y="1828800"/>
            <a:ext cx="4617720" cy="4114800"/>
          </a:xfrm>
          <a:prstGeom prst="rect">
            <a:avLst/>
          </a:prstGeom>
        </p:spPr>
      </p:pic>
      <p:sp>
        <p:nvSpPr>
          <p:cNvPr id="21" name="Rechthoek 20">
            <a:extLst>
              <a:ext uri="{FF2B5EF4-FFF2-40B4-BE49-F238E27FC236}">
                <a16:creationId xmlns:a16="http://schemas.microsoft.com/office/drawing/2014/main" id="{9D5412C8-7B8B-4A6C-A6EB-6CCC0EB41F33}"/>
              </a:ext>
            </a:extLst>
          </p:cNvPr>
          <p:cNvSpPr>
            <a:spLocks noGrp="1"/>
          </p:cNvSpPr>
          <p:nvPr/>
        </p:nvSpPr>
        <p:spPr>
          <a:xfrm>
            <a:off x="678180" y="5356860"/>
            <a:ext cx="6096000" cy="579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1800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44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Mijn bias: neem koolwaterstoffen vroeg mee in de selectie.</a:t>
            </a:r>
          </a:p>
          <a:p>
            <a:pPr>
              <a:defRPr sz="1800" b="1">
                <a:solidFill>
                  <a:srgbClr val="0C243B"/>
                </a:solidFill>
                <a:latin typeface="Arial"/>
                <a:ea typeface="Arial"/>
                <a:cs typeface="Arial"/>
              </a:defRPr>
            </a:pPr>
            <a:r>
              <a:rPr sz="1440" b="1">
                <a:solidFill>
                  <a:srgbClr val="0C243B"/>
                </a:solidFill>
                <a:latin typeface="Arial"/>
                <a:ea typeface="Arial"/>
                <a:cs typeface="Arial"/>
              </a:rPr>
              <a:t>Proces en A3-ontwerp bepalen samen de keuze.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267B8A92-AB5E-4CAA-9C43-76B89D73FB6E}"/>
              </a:ext>
            </a:extLst>
          </p:cNvPr>
          <p:cNvSpPr>
            <a:spLocks noGrp="1"/>
          </p:cNvSpPr>
          <p:nvPr/>
        </p:nvSpPr>
        <p:spPr>
          <a:xfrm>
            <a:off x="50292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3" name="Rechthoek 22">
            <a:extLst>
              <a:ext uri="{FF2B5EF4-FFF2-40B4-BE49-F238E27FC236}">
                <a16:creationId xmlns:a16="http://schemas.microsoft.com/office/drawing/2014/main" id="{27289C64-6F60-45C1-86CD-56A00E352C23}"/>
              </a:ext>
            </a:extLst>
          </p:cNvPr>
          <p:cNvSpPr>
            <a:spLocks noGrp="1"/>
          </p:cNvSpPr>
          <p:nvPr/>
        </p:nvSpPr>
        <p:spPr>
          <a:xfrm>
            <a:off x="232410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6FAC938E-4BE4-4761-B47C-8D2061FEB1B3}"/>
              </a:ext>
            </a:extLst>
          </p:cNvPr>
          <p:cNvSpPr>
            <a:spLocks noGrp="1"/>
          </p:cNvSpPr>
          <p:nvPr/>
        </p:nvSpPr>
        <p:spPr>
          <a:xfrm>
            <a:off x="414528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29D67AC4-94A5-47F8-804E-398B55ED247C}"/>
              </a:ext>
            </a:extLst>
          </p:cNvPr>
          <p:cNvSpPr>
            <a:spLocks noGrp="1"/>
          </p:cNvSpPr>
          <p:nvPr/>
        </p:nvSpPr>
        <p:spPr>
          <a:xfrm>
            <a:off x="5966460" y="6141720"/>
            <a:ext cx="1775460" cy="76200"/>
          </a:xfrm>
          <a:prstGeom prst="rect">
            <a:avLst/>
          </a:prstGeom>
          <a:solidFill>
            <a:srgbClr val="1B7FA8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42451680-51F9-4966-A014-6E364A0A1839}"/>
              </a:ext>
            </a:extLst>
          </p:cNvPr>
          <p:cNvSpPr>
            <a:spLocks noGrp="1"/>
          </p:cNvSpPr>
          <p:nvPr/>
        </p:nvSpPr>
        <p:spPr>
          <a:xfrm>
            <a:off x="778764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7" name="Rechthoek 26">
            <a:extLst>
              <a:ext uri="{FF2B5EF4-FFF2-40B4-BE49-F238E27FC236}">
                <a16:creationId xmlns:a16="http://schemas.microsoft.com/office/drawing/2014/main" id="{027CC00C-F4E0-4D3E-83EB-6A4AE85A7A41}"/>
              </a:ext>
            </a:extLst>
          </p:cNvPr>
          <p:cNvSpPr>
            <a:spLocks noGrp="1"/>
          </p:cNvSpPr>
          <p:nvPr/>
        </p:nvSpPr>
        <p:spPr>
          <a:xfrm>
            <a:off x="9608820" y="6141720"/>
            <a:ext cx="1775460" cy="76200"/>
          </a:xfrm>
          <a:prstGeom prst="rect">
            <a:avLst/>
          </a:prstGeom>
          <a:solidFill>
            <a:srgbClr val="DCE4E9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E5B9BF3E-34F1-4BF0-9C84-AB56D35A6093}"/>
              </a:ext>
            </a:extLst>
          </p:cNvPr>
          <p:cNvSpPr>
            <a:spLocks noGrp="1"/>
          </p:cNvSpPr>
          <p:nvPr/>
        </p:nvSpPr>
        <p:spPr>
          <a:xfrm>
            <a:off x="419100" y="6507480"/>
            <a:ext cx="11353800" cy="7620"/>
          </a:xfrm>
          <a:prstGeom prst="rect">
            <a:avLst/>
          </a:prstGeom>
          <a:solidFill>
            <a:srgbClr val="DFE7EC"/>
          </a:solidFill>
          <a:ln w="0">
            <a:noFill/>
          </a:ln>
        </p:spPr>
        <p:txBody>
          <a:bodyPr/>
          <a:lstStyle/>
          <a:p>
            <a:endParaRPr lang="nl-BE" sz="1440"/>
          </a:p>
        </p:txBody>
      </p:sp>
      <p:sp>
        <p:nvSpPr>
          <p:cNvPr id="29" name="Rechthoek 28">
            <a:extLst>
              <a:ext uri="{FF2B5EF4-FFF2-40B4-BE49-F238E27FC236}">
                <a16:creationId xmlns:a16="http://schemas.microsoft.com/office/drawing/2014/main" id="{C2D3FD20-F8B4-4803-B9E2-51C171610F83}"/>
              </a:ext>
            </a:extLst>
          </p:cNvPr>
          <p:cNvSpPr>
            <a:spLocks noGrp="1"/>
          </p:cNvSpPr>
          <p:nvPr/>
        </p:nvSpPr>
        <p:spPr>
          <a:xfrm>
            <a:off x="441960" y="6621780"/>
            <a:ext cx="108966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825" b="0">
                <a:solidFill>
                  <a:srgbClr val="8090A3"/>
                </a:solidFill>
                <a:latin typeface="Arial"/>
                <a:ea typeface="Arial"/>
                <a:cs typeface="Arial"/>
              </a:defRPr>
            </a:pPr>
            <a:r>
              <a:rPr sz="660">
                <a:solidFill>
                  <a:srgbClr val="8090A3"/>
                </a:solidFill>
                <a:latin typeface="Arial"/>
                <a:ea typeface="Arial"/>
                <a:cs typeface="Arial"/>
              </a:rPr>
              <a:t>Bron: ASHRAE; BITZER Refrigerant Report, AT-660 en CS PRO. Beeld: AI-illustratie van een generieke R290-buitenopstelling.</a:t>
            </a:r>
          </a:p>
        </p:txBody>
      </p:sp>
      <p:sp>
        <p:nvSpPr>
          <p:cNvPr id="30" name="Rechthoek 29">
            <a:extLst>
              <a:ext uri="{FF2B5EF4-FFF2-40B4-BE49-F238E27FC236}">
                <a16:creationId xmlns:a16="http://schemas.microsoft.com/office/drawing/2014/main" id="{66E424EF-8563-4E22-9310-0A5292D21F62}"/>
              </a:ext>
            </a:extLst>
          </p:cNvPr>
          <p:cNvSpPr>
            <a:spLocks noGrp="1"/>
          </p:cNvSpPr>
          <p:nvPr/>
        </p:nvSpPr>
        <p:spPr>
          <a:xfrm>
            <a:off x="11597640" y="6598920"/>
            <a:ext cx="266700" cy="152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900" b="0">
                <a:solidFill>
                  <a:srgbClr val="8090A3"/>
                </a:solidFill>
                <a:latin typeface="Arial"/>
                <a:ea typeface="Arial"/>
                <a:cs typeface="Arial"/>
              </a:defRPr>
            </a:pPr>
            <a:r>
              <a:rPr lang="nl-BE" sz="720" dirty="0">
                <a:solidFill>
                  <a:srgbClr val="8090A3"/>
                </a:solidFill>
                <a:latin typeface="Arial"/>
                <a:ea typeface="Arial"/>
                <a:cs typeface="Arial"/>
              </a:rPr>
              <a:t>3.05</a:t>
            </a:r>
            <a:endParaRPr sz="720" dirty="0">
              <a:solidFill>
                <a:srgbClr val="8090A3"/>
              </a:solidFill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3230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HFO / HCFO — technisch waardevol, maar niet langer een “one-way bet”.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Gebruik ze waar hun fysica iets oplost, niet omdat “GWP &lt;150” mooi klinkt.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640080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914400" y="1947672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R1234ze(E)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14600" y="1947672"/>
            <a:ext cx="594360" cy="310896"/>
          </a:xfrm>
          <a:prstGeom prst="roundRect">
            <a:avLst>
              <a:gd name="adj" fmla="val 23529"/>
            </a:avLst>
          </a:prstGeom>
          <a:solidFill>
            <a:srgbClr val="FFF1E4"/>
          </a:solidFill>
          <a:ln w="12700">
            <a:solidFill>
              <a:srgbClr val="FFF1E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2587752" y="2020824"/>
            <a:ext cx="4480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A2L</a:t>
            </a:r>
            <a:endParaRPr lang="en-US" sz="830" dirty="0"/>
          </a:p>
        </p:txBody>
      </p:sp>
      <p:sp>
        <p:nvSpPr>
          <p:cNvPr id="8" name="Text 6"/>
          <p:cNvSpPr/>
          <p:nvPr/>
        </p:nvSpPr>
        <p:spPr>
          <a:xfrm>
            <a:off x="3310128" y="1947672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1.37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736592" y="1929384"/>
            <a:ext cx="2057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low/medium pressure · centrifugal/chillers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685800" y="2834640"/>
            <a:ext cx="640080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914400" y="2999232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R1233zd(E)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514600" y="2999232"/>
            <a:ext cx="594360" cy="310896"/>
          </a:xfrm>
          <a:prstGeom prst="roundRect">
            <a:avLst>
              <a:gd name="adj" fmla="val 23529"/>
            </a:avLst>
          </a:prstGeom>
          <a:solidFill>
            <a:srgbClr val="EDF5F1"/>
          </a:solidFill>
          <a:ln w="12700">
            <a:solidFill>
              <a:srgbClr val="EDF5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11"/>
          <p:cNvSpPr/>
          <p:nvPr/>
        </p:nvSpPr>
        <p:spPr>
          <a:xfrm>
            <a:off x="2587752" y="3072384"/>
            <a:ext cx="4480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A1</a:t>
            </a:r>
            <a:endParaRPr lang="en-US" sz="830" dirty="0"/>
          </a:p>
        </p:txBody>
      </p:sp>
      <p:sp>
        <p:nvSpPr>
          <p:cNvPr id="14" name="Text 12"/>
          <p:cNvSpPr/>
          <p:nvPr/>
        </p:nvSpPr>
        <p:spPr>
          <a:xfrm>
            <a:off x="3310128" y="2999232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3.88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36592" y="2980944"/>
            <a:ext cx="2057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very low pressure · centrifugal / HT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685800" y="3886200"/>
            <a:ext cx="6400800" cy="804672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 15"/>
          <p:cNvSpPr/>
          <p:nvPr/>
        </p:nvSpPr>
        <p:spPr>
          <a:xfrm>
            <a:off x="914400" y="4050792"/>
            <a:ext cx="1508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R1336mzz(Z/E)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2514600" y="4050792"/>
            <a:ext cx="594360" cy="310896"/>
          </a:xfrm>
          <a:prstGeom prst="roundRect">
            <a:avLst>
              <a:gd name="adj" fmla="val 23529"/>
            </a:avLst>
          </a:prstGeom>
          <a:solidFill>
            <a:srgbClr val="EDF5F1"/>
          </a:solidFill>
          <a:ln w="12700">
            <a:solidFill>
              <a:srgbClr val="EDF5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7"/>
          <p:cNvSpPr/>
          <p:nvPr/>
        </p:nvSpPr>
        <p:spPr>
          <a:xfrm>
            <a:off x="2587752" y="4123944"/>
            <a:ext cx="4480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A1</a:t>
            </a:r>
            <a:endParaRPr lang="en-US" sz="830" dirty="0"/>
          </a:p>
        </p:txBody>
      </p:sp>
      <p:sp>
        <p:nvSpPr>
          <p:cNvPr id="20" name="Text 18"/>
          <p:cNvSpPr/>
          <p:nvPr/>
        </p:nvSpPr>
        <p:spPr>
          <a:xfrm>
            <a:off x="3310128" y="4050792"/>
            <a:ext cx="1325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2.08 / 17.9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736592" y="4032504"/>
            <a:ext cx="20574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high-temperature heat pump niche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7543800" y="1783080"/>
            <a:ext cx="3730752" cy="2898648"/>
          </a:xfrm>
          <a:prstGeom prst="roundRect">
            <a:avLst>
              <a:gd name="adj" fmla="val 2524"/>
            </a:avLst>
          </a:prstGeom>
          <a:solidFill>
            <a:srgbClr val="F5F0FA"/>
          </a:solidFill>
          <a:ln w="12700">
            <a:solidFill>
              <a:srgbClr val="E2D8E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Text 21"/>
          <p:cNvSpPr/>
          <p:nvPr/>
        </p:nvSpPr>
        <p:spPr>
          <a:xfrm>
            <a:off x="7818120" y="2029968"/>
            <a:ext cx="3154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5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WAAROM TOCH KIEZEN?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7818120" y="2651760"/>
            <a:ext cx="2971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A1-opties in low-pressure machines</a:t>
            </a: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high-T compressor maps</a:t>
            </a: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compact centrifugal architectures</a:t>
            </a:r>
            <a:endParaRPr lang="en-US" sz="1120" dirty="0"/>
          </a:p>
          <a:p>
            <a:pPr marL="0" indent="0" algn="l">
              <a:buNone/>
            </a:pPr>
            <a:r>
              <a:rPr lang="en-US" sz="112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• safety constraints kunnen naturals uitsluiten</a:t>
            </a:r>
            <a:endParaRPr lang="en-US" sz="1120" dirty="0"/>
          </a:p>
        </p:txBody>
      </p:sp>
      <p:sp>
        <p:nvSpPr>
          <p:cNvPr id="25" name="Shape 23"/>
          <p:cNvSpPr/>
          <p:nvPr/>
        </p:nvSpPr>
        <p:spPr>
          <a:xfrm>
            <a:off x="7543800" y="4828032"/>
            <a:ext cx="3730752" cy="914400"/>
          </a:xfrm>
          <a:prstGeom prst="roundRect">
            <a:avLst>
              <a:gd name="adj" fmla="val 8000"/>
            </a:avLst>
          </a:prstGeom>
          <a:solidFill>
            <a:srgbClr val="FFF2E5"/>
          </a:solidFill>
          <a:ln w="12700">
            <a:solidFill>
              <a:srgbClr val="F3D3B0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/>
          <p:cNvSpPr/>
          <p:nvPr/>
        </p:nvSpPr>
        <p:spPr>
          <a:xfrm>
            <a:off x="7790688" y="5010912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1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Maar: REACH/PFAS is een tweede besluitvormingstraject. “Low-GWP” ≠ “low-regulatory-risk”.</a:t>
            </a:r>
            <a:endParaRPr lang="en-US" sz="1120" dirty="0"/>
          </a:p>
        </p:txBody>
      </p:sp>
      <p:sp>
        <p:nvSpPr>
          <p:cNvPr id="27" name="Text 25"/>
          <p:cNvSpPr/>
          <p:nvPr/>
        </p:nvSpPr>
        <p:spPr>
          <a:xfrm>
            <a:off x="713232" y="5230368"/>
            <a:ext cx="6355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Mijn criterium: technical necessity + scenario test + service strategy.</a:t>
            </a:r>
            <a:endParaRPr lang="en-US" sz="1450" dirty="0"/>
          </a:p>
        </p:txBody>
      </p:sp>
      <p:sp>
        <p:nvSpPr>
          <p:cNvPr id="28" name="Shape 26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8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Shape 29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Shape 30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Shape 32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Text 33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GWP/safety: EC Climate Action. PFAS status: ECHA 2026. HTHP examples: IEA HPT Annex 58.</a:t>
            </a:r>
            <a:endParaRPr lang="en-US" sz="670" dirty="0"/>
          </a:p>
        </p:txBody>
      </p:sp>
      <p:sp>
        <p:nvSpPr>
          <p:cNvPr id="36" name="Text 34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3.06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R32 en HFC/HFO-blends — vaak rationeel als transitie. </a:t>
            </a:r>
          </a:p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Minder overtuigend als 2045-strategie.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“Technisch werkt” en “asset-horizon klopt” zijn twee verschillende vragen.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85800" y="1874520"/>
            <a:ext cx="2468880" cy="2103120"/>
          </a:xfrm>
          <a:prstGeom prst="roundRect">
            <a:avLst>
              <a:gd name="adj" fmla="val 3478"/>
            </a:avLst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868680" y="21031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R32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68680" y="281635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675 · A2L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941832" y="3328416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split / legacy transition</a:t>
            </a:r>
            <a:endParaRPr lang="en-US" sz="1030" dirty="0"/>
          </a:p>
        </p:txBody>
      </p:sp>
      <p:sp>
        <p:nvSpPr>
          <p:cNvPr id="8" name="Shape 6"/>
          <p:cNvSpPr/>
          <p:nvPr/>
        </p:nvSpPr>
        <p:spPr>
          <a:xfrm>
            <a:off x="3474720" y="1874520"/>
            <a:ext cx="2468880" cy="2103120"/>
          </a:xfrm>
          <a:prstGeom prst="roundRect">
            <a:avLst>
              <a:gd name="adj" fmla="val 3478"/>
            </a:avLst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3657600" y="21031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R454B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657600" y="281635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465 · A2L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30752" y="3328416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R410A replacement</a:t>
            </a:r>
            <a:endParaRPr lang="en-US" sz="1030" dirty="0"/>
          </a:p>
        </p:txBody>
      </p:sp>
      <p:sp>
        <p:nvSpPr>
          <p:cNvPr id="12" name="Shape 10"/>
          <p:cNvSpPr/>
          <p:nvPr/>
        </p:nvSpPr>
        <p:spPr>
          <a:xfrm>
            <a:off x="6263640" y="1874520"/>
            <a:ext cx="2468880" cy="2103120"/>
          </a:xfrm>
          <a:prstGeom prst="roundRect">
            <a:avLst>
              <a:gd name="adj" fmla="val 3478"/>
            </a:avLst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11"/>
          <p:cNvSpPr/>
          <p:nvPr/>
        </p:nvSpPr>
        <p:spPr>
          <a:xfrm>
            <a:off x="6446520" y="21031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R513A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46520" y="281635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629 · A1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519672" y="3328416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R134a retrofit / chillers</a:t>
            </a:r>
            <a:endParaRPr lang="en-US" sz="1030" dirty="0"/>
          </a:p>
        </p:txBody>
      </p:sp>
      <p:sp>
        <p:nvSpPr>
          <p:cNvPr id="16" name="Shape 14"/>
          <p:cNvSpPr/>
          <p:nvPr/>
        </p:nvSpPr>
        <p:spPr>
          <a:xfrm>
            <a:off x="9052560" y="1874520"/>
            <a:ext cx="2468880" cy="2103120"/>
          </a:xfrm>
          <a:prstGeom prst="roundRect">
            <a:avLst>
              <a:gd name="adj" fmla="val 3478"/>
            </a:avLst>
          </a:prstGeom>
          <a:solidFill>
            <a:srgbClr val="F7F9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 15"/>
          <p:cNvSpPr/>
          <p:nvPr/>
        </p:nvSpPr>
        <p:spPr>
          <a:xfrm>
            <a:off x="9235440" y="21031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R455A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35440" y="281635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 146 · A2L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9308592" y="3328416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sub-150 niche blend</a:t>
            </a:r>
            <a:endParaRPr lang="en-US" sz="1030" dirty="0"/>
          </a:p>
        </p:txBody>
      </p:sp>
      <p:sp>
        <p:nvSpPr>
          <p:cNvPr id="20" name="Text 18"/>
          <p:cNvSpPr/>
          <p:nvPr/>
        </p:nvSpPr>
        <p:spPr>
          <a:xfrm>
            <a:off x="749808" y="4754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2026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3794760" y="4754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2030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6858000" y="475488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2035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0378440" y="475488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90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2045+</a:t>
            </a:r>
            <a:endParaRPr lang="en-US" sz="900" dirty="0"/>
          </a:p>
        </p:txBody>
      </p:sp>
      <p:sp>
        <p:nvSpPr>
          <p:cNvPr id="24" name="Shape 22"/>
          <p:cNvSpPr/>
          <p:nvPr/>
        </p:nvSpPr>
        <p:spPr>
          <a:xfrm>
            <a:off x="1097280" y="5230368"/>
            <a:ext cx="9646920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/>
          <p:cNvSpPr/>
          <p:nvPr/>
        </p:nvSpPr>
        <p:spPr>
          <a:xfrm>
            <a:off x="1645920" y="5084064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4F8"/>
          </a:solidFill>
          <a:ln w="12700">
            <a:solidFill>
              <a:srgbClr val="EAF4F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/>
          <p:cNvSpPr/>
          <p:nvPr/>
        </p:nvSpPr>
        <p:spPr>
          <a:xfrm>
            <a:off x="1719072" y="5157216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retrofit / bridge</a:t>
            </a:r>
            <a:endParaRPr lang="en-US" sz="830" dirty="0"/>
          </a:p>
        </p:txBody>
      </p:sp>
      <p:sp>
        <p:nvSpPr>
          <p:cNvPr id="27" name="Shape 25"/>
          <p:cNvSpPr/>
          <p:nvPr/>
        </p:nvSpPr>
        <p:spPr>
          <a:xfrm>
            <a:off x="4800600" y="5084064"/>
            <a:ext cx="4069080" cy="310896"/>
          </a:xfrm>
          <a:prstGeom prst="roundRect">
            <a:avLst>
              <a:gd name="adj" fmla="val 23529"/>
            </a:avLst>
          </a:prstGeom>
          <a:solidFill>
            <a:srgbClr val="FFF1E4"/>
          </a:solidFill>
          <a:ln w="12700">
            <a:solidFill>
              <a:srgbClr val="FFF1E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Text 26"/>
          <p:cNvSpPr/>
          <p:nvPr/>
        </p:nvSpPr>
        <p:spPr>
          <a:xfrm>
            <a:off x="4873752" y="5157216"/>
            <a:ext cx="39227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steeds meer deadline + quota exposure</a:t>
            </a:r>
            <a:endParaRPr lang="en-US" sz="830" dirty="0"/>
          </a:p>
        </p:txBody>
      </p:sp>
      <p:sp>
        <p:nvSpPr>
          <p:cNvPr id="29" name="Text 27"/>
          <p:cNvSpPr/>
          <p:nvPr/>
        </p:nvSpPr>
        <p:spPr>
          <a:xfrm>
            <a:off x="749808" y="5788152"/>
            <a:ext cx="9646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Niet verbieden uit principe. Wel vragen: waarom deze fluid, en wat is Plan B?</a:t>
            </a:r>
            <a:endParaRPr lang="en-US" sz="1420" dirty="0"/>
          </a:p>
        </p:txBody>
      </p:sp>
      <p:sp>
        <p:nvSpPr>
          <p:cNvPr id="30" name="Shape 28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Shape 29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Shape 30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Shape 32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Shape 33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3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Text 35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GWP/safety values: EC Climate Action / EU 2024/573. Horizon framing is engineering judgement.</a:t>
            </a:r>
            <a:endParaRPr lang="en-US" sz="670" dirty="0"/>
          </a:p>
        </p:txBody>
      </p:sp>
      <p:sp>
        <p:nvSpPr>
          <p:cNvPr id="38" name="Text 36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3.07</a:t>
            </a:r>
            <a:endParaRPr lang="en-US" sz="700" dirty="0"/>
          </a:p>
        </p:txBody>
      </p:sp>
      <p:sp>
        <p:nvSpPr>
          <p:cNvPr id="41" name="Text 39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Afbeelding 24">
            <a:extLst>
              <a:ext uri="{FF2B5EF4-FFF2-40B4-BE49-F238E27FC236}">
                <a16:creationId xmlns:a16="http://schemas.microsoft.com/office/drawing/2014/main" id="{C503085D-6412-3BA3-9B98-3893002FD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847" y="1841170"/>
            <a:ext cx="4487225" cy="2991483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R718 / stoom / MVR — op een bepaald punt wordt het procesmedium zelf het koudemiddel.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elegantste koelkring is soms géén gesloten koelkring.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85800" y="3826804"/>
            <a:ext cx="2834640" cy="653756"/>
          </a:xfrm>
          <a:prstGeom prst="roundRect">
            <a:avLst>
              <a:gd name="adj" fmla="val 2807"/>
            </a:avLst>
          </a:prstGeom>
          <a:solidFill>
            <a:srgbClr val="EEF5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969264" y="3959433"/>
            <a:ext cx="22402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lage-druk stoom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flipV="1">
            <a:off x="2871553" y="2839252"/>
            <a:ext cx="1419694" cy="808781"/>
          </a:xfrm>
          <a:prstGeom prst="line">
            <a:avLst/>
          </a:prstGeom>
          <a:noFill/>
          <a:ln w="12700">
            <a:solidFill>
              <a:srgbClr val="1D78A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9" name="Shape 7"/>
          <p:cNvSpPr/>
          <p:nvPr/>
        </p:nvSpPr>
        <p:spPr>
          <a:xfrm flipV="1">
            <a:off x="7545012" y="2423159"/>
            <a:ext cx="1380354" cy="695055"/>
          </a:xfrm>
          <a:prstGeom prst="line">
            <a:avLst/>
          </a:prstGeom>
          <a:noFill/>
          <a:ln w="12700">
            <a:solidFill>
              <a:srgbClr val="EE8A25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8"/>
          <p:cNvSpPr/>
          <p:nvPr/>
        </p:nvSpPr>
        <p:spPr>
          <a:xfrm>
            <a:off x="8412480" y="1289304"/>
            <a:ext cx="2971800" cy="923336"/>
          </a:xfrm>
          <a:prstGeom prst="roundRect">
            <a:avLst>
              <a:gd name="adj" fmla="val 2807"/>
            </a:avLst>
          </a:prstGeom>
          <a:solidFill>
            <a:srgbClr val="FFF2E5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8750808" y="1289205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hogere druk / T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→ terug naar proces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49808" y="4882896"/>
            <a:ext cx="101955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+ geen aparte refrigerant inventory   + zeer hoge COP bij kleine drukratio   + ideaal bij evaporation / drying / distillation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49808" y="5468112"/>
            <a:ext cx="1019556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– enorme specifieke dampvolumes bij lage druk   – compressor &amp; sealing technology   – procesintegratie domineert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7726680" y="5843115"/>
            <a:ext cx="3657600" cy="310896"/>
          </a:xfrm>
          <a:prstGeom prst="roundRect">
            <a:avLst>
              <a:gd name="adj" fmla="val 23529"/>
            </a:avLst>
          </a:prstGeom>
          <a:solidFill>
            <a:srgbClr val="F5F0FA"/>
          </a:solidFill>
          <a:ln w="12700">
            <a:solidFill>
              <a:srgbClr val="F5F0FA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7726680" y="5943600"/>
            <a:ext cx="35112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HPT Annex 58: R718-systemen tot &gt;200°C in markt / demos</a:t>
            </a:r>
            <a:endParaRPr lang="en-US" sz="830" dirty="0"/>
          </a:p>
        </p:txBody>
      </p:sp>
      <p:sp>
        <p:nvSpPr>
          <p:cNvPr id="16" name="Shape 14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Shape 16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Shape 17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Shape 20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Text 21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IEA HPT Annex 58 technology overview: R718/MVR systems listed to 150–280°C depending supplier/technology. // https://</a:t>
            </a:r>
            <a:r>
              <a:rPr lang="en-US" sz="670" dirty="0" err="1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nl.hanpumachine.com</a:t>
            </a: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/info/what-is-a-mvr-evaporator-17517971570877440.html</a:t>
            </a:r>
            <a:endParaRPr lang="en-US" sz="670" dirty="0"/>
          </a:p>
        </p:txBody>
      </p:sp>
      <p:sp>
        <p:nvSpPr>
          <p:cNvPr id="24" name="Text 22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3.08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Kies op temperatuurwindow én lift — niet op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maximum-T getal.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Deze envelopes zijn indicatief voor markt-/demo-technologie, niet de thermodynamische grens van de molecule.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1920240" y="5486400"/>
            <a:ext cx="8778240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192024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175564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60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289560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Text 6"/>
          <p:cNvSpPr/>
          <p:nvPr/>
        </p:nvSpPr>
        <p:spPr>
          <a:xfrm>
            <a:off x="273100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80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387096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/>
          <p:cNvSpPr/>
          <p:nvPr/>
        </p:nvSpPr>
        <p:spPr>
          <a:xfrm>
            <a:off x="370636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100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484632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468172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120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582168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/>
          <p:cNvSpPr/>
          <p:nvPr/>
        </p:nvSpPr>
        <p:spPr>
          <a:xfrm>
            <a:off x="565708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140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79704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/>
          <p:cNvSpPr/>
          <p:nvPr/>
        </p:nvSpPr>
        <p:spPr>
          <a:xfrm>
            <a:off x="663244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160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777240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760780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180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874776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/>
          <p:cNvSpPr/>
          <p:nvPr/>
        </p:nvSpPr>
        <p:spPr>
          <a:xfrm>
            <a:off x="858316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200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972312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Text 20"/>
          <p:cNvSpPr/>
          <p:nvPr/>
        </p:nvSpPr>
        <p:spPr>
          <a:xfrm>
            <a:off x="955852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220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10698480" y="5358384"/>
            <a:ext cx="0" cy="1645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/>
          <p:cNvSpPr/>
          <p:nvPr/>
        </p:nvSpPr>
        <p:spPr>
          <a:xfrm>
            <a:off x="10533888" y="5596128"/>
            <a:ext cx="3657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240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8549640" y="5879592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sink / supply temperature [°C]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566928" y="1984248"/>
            <a:ext cx="1170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R290 / HC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1920240" y="1947672"/>
            <a:ext cx="2682240" cy="310896"/>
          </a:xfrm>
          <a:prstGeom prst="roundRect">
            <a:avLst>
              <a:gd name="adj" fmla="val 23529"/>
            </a:avLst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Text 26"/>
          <p:cNvSpPr/>
          <p:nvPr/>
        </p:nvSpPr>
        <p:spPr>
          <a:xfrm>
            <a:off x="1993392" y="2011680"/>
            <a:ext cx="25359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60–115°C</a:t>
            </a:r>
            <a:endParaRPr lang="en-US" sz="800" dirty="0"/>
          </a:p>
        </p:txBody>
      </p:sp>
      <p:sp>
        <p:nvSpPr>
          <p:cNvPr id="29" name="Text 27"/>
          <p:cNvSpPr/>
          <p:nvPr/>
        </p:nvSpPr>
        <p:spPr>
          <a:xfrm>
            <a:off x="4730496" y="1947672"/>
            <a:ext cx="66080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commercial + demos; architecture-dependent</a:t>
            </a:r>
            <a:endParaRPr lang="en-US" sz="860" dirty="0"/>
          </a:p>
        </p:txBody>
      </p:sp>
      <p:sp>
        <p:nvSpPr>
          <p:cNvPr id="30" name="Text 28"/>
          <p:cNvSpPr/>
          <p:nvPr/>
        </p:nvSpPr>
        <p:spPr>
          <a:xfrm>
            <a:off x="566928" y="2679192"/>
            <a:ext cx="1170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R717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1920240" y="2642616"/>
            <a:ext cx="4876800" cy="310896"/>
          </a:xfrm>
          <a:prstGeom prst="roundRect">
            <a:avLst>
              <a:gd name="adj" fmla="val 23529"/>
            </a:avLst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Text 30"/>
          <p:cNvSpPr/>
          <p:nvPr/>
        </p:nvSpPr>
        <p:spPr>
          <a:xfrm>
            <a:off x="1993392" y="2706624"/>
            <a:ext cx="47304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60–160°C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6925056" y="2642616"/>
            <a:ext cx="4413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industrial / hybrid concepts</a:t>
            </a:r>
            <a:endParaRPr lang="en-US" sz="860" dirty="0"/>
          </a:p>
        </p:txBody>
      </p:sp>
      <p:sp>
        <p:nvSpPr>
          <p:cNvPr id="34" name="Text 32"/>
          <p:cNvSpPr/>
          <p:nvPr/>
        </p:nvSpPr>
        <p:spPr>
          <a:xfrm>
            <a:off x="566928" y="3374136"/>
            <a:ext cx="1170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R744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1920240" y="3337560"/>
            <a:ext cx="4389120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Text 34"/>
          <p:cNvSpPr/>
          <p:nvPr/>
        </p:nvSpPr>
        <p:spPr>
          <a:xfrm>
            <a:off x="1993392" y="3401568"/>
            <a:ext cx="42428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60–150°C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6437376" y="3337560"/>
            <a:ext cx="49011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commercial large-scale examples</a:t>
            </a:r>
            <a:endParaRPr lang="en-US" sz="860" dirty="0"/>
          </a:p>
        </p:txBody>
      </p:sp>
      <p:sp>
        <p:nvSpPr>
          <p:cNvPr id="38" name="Text 36"/>
          <p:cNvSpPr/>
          <p:nvPr/>
        </p:nvSpPr>
        <p:spPr>
          <a:xfrm>
            <a:off x="566928" y="4069080"/>
            <a:ext cx="1170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HFO / HCFO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2895600" y="4032504"/>
            <a:ext cx="4145280" cy="310896"/>
          </a:xfrm>
          <a:prstGeom prst="roundRect">
            <a:avLst>
              <a:gd name="adj" fmla="val 23529"/>
            </a:avLst>
          </a:prstGeom>
          <a:solidFill>
            <a:srgbClr val="6B5AA6"/>
          </a:solidFill>
          <a:ln w="12700">
            <a:solidFill>
              <a:srgbClr val="6B5AA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Text 38"/>
          <p:cNvSpPr/>
          <p:nvPr/>
        </p:nvSpPr>
        <p:spPr>
          <a:xfrm>
            <a:off x="2968752" y="4096512"/>
            <a:ext cx="39989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80–165°C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7168896" y="4032504"/>
            <a:ext cx="416966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HTHP technology families</a:t>
            </a:r>
            <a:endParaRPr lang="en-US" sz="860" dirty="0"/>
          </a:p>
        </p:txBody>
      </p:sp>
      <p:sp>
        <p:nvSpPr>
          <p:cNvPr id="42" name="Text 40"/>
          <p:cNvSpPr/>
          <p:nvPr/>
        </p:nvSpPr>
        <p:spPr>
          <a:xfrm>
            <a:off x="566928" y="4764024"/>
            <a:ext cx="117043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R718 / steam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3870960" y="4727448"/>
            <a:ext cx="6339840" cy="310896"/>
          </a:xfrm>
          <a:prstGeom prst="roundRect">
            <a:avLst>
              <a:gd name="adj" fmla="val 23529"/>
            </a:avLst>
          </a:prstGeom>
          <a:solidFill>
            <a:srgbClr val="3A8168"/>
          </a:solidFill>
          <a:ln w="12700">
            <a:solidFill>
              <a:srgbClr val="3A816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4" name="Text 42"/>
          <p:cNvSpPr/>
          <p:nvPr/>
        </p:nvSpPr>
        <p:spPr>
          <a:xfrm>
            <a:off x="3944112" y="4791456"/>
            <a:ext cx="6193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100–230°C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10338816" y="4727448"/>
            <a:ext cx="9997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8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MVR / steam compression; some systems &gt;230</a:t>
            </a:r>
            <a:endParaRPr lang="en-US" sz="860" dirty="0"/>
          </a:p>
        </p:txBody>
      </p:sp>
      <p:sp>
        <p:nvSpPr>
          <p:cNvPr id="46" name="Text 44"/>
          <p:cNvSpPr/>
          <p:nvPr/>
        </p:nvSpPr>
        <p:spPr>
          <a:xfrm>
            <a:off x="502920" y="5861304"/>
            <a:ext cx="9966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Maximum supply temperature zonder bron-T / lift / compressor map zegt bijna niets over COP.</a:t>
            </a:r>
            <a:endParaRPr lang="en-US" sz="1280" dirty="0"/>
          </a:p>
        </p:txBody>
      </p:sp>
      <p:sp>
        <p:nvSpPr>
          <p:cNvPr id="47" name="Shape 45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8" name="Shape 46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9" name="Shape 47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0" name="Shape 48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Text 52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Indicative envelopes synthesized from IEA HPT Annex 58 technology overview; see backup slide for vendor examples.</a:t>
            </a:r>
            <a:endParaRPr lang="en-US" sz="670" dirty="0"/>
          </a:p>
        </p:txBody>
      </p:sp>
      <p:sp>
        <p:nvSpPr>
          <p:cNvPr id="55" name="Text 53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3.09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Vier archetypes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voor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snelle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richting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Begin bij de thermische dienst.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85800" y="1783080"/>
            <a:ext cx="50749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868680" y="1947672"/>
            <a:ext cx="411480" cy="310896"/>
          </a:xfrm>
          <a:prstGeom prst="roundRect">
            <a:avLst>
              <a:gd name="adj" fmla="val 23529"/>
            </a:avLst>
          </a:prstGeom>
          <a:solidFill>
            <a:srgbClr val="6B5AA6"/>
          </a:solidFill>
          <a:ln w="12700">
            <a:solidFill>
              <a:srgbClr val="6B5AA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941832" y="2020824"/>
            <a:ext cx="2651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</a:t>
            </a:r>
            <a:endParaRPr lang="en-US" sz="830" dirty="0"/>
          </a:p>
        </p:txBody>
      </p:sp>
      <p:sp>
        <p:nvSpPr>
          <p:cNvPr id="7" name="Text 5"/>
          <p:cNvSpPr/>
          <p:nvPr/>
        </p:nvSpPr>
        <p:spPr>
          <a:xfrm>
            <a:off x="1463040" y="1947672"/>
            <a:ext cx="3749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PROCESS CHILLER</a:t>
            </a:r>
            <a:endParaRPr lang="en-US" sz="1220" dirty="0"/>
          </a:p>
        </p:txBody>
      </p:sp>
      <p:sp>
        <p:nvSpPr>
          <p:cNvPr id="8" name="Text 6"/>
          <p:cNvSpPr/>
          <p:nvPr/>
        </p:nvSpPr>
        <p:spPr>
          <a:xfrm>
            <a:off x="914400" y="246888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4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koude is primary duty</a:t>
            </a:r>
            <a:endParaRPr lang="en-US" sz="1040" dirty="0"/>
          </a:p>
        </p:txBody>
      </p:sp>
      <p:sp>
        <p:nvSpPr>
          <p:cNvPr id="9" name="Text 7"/>
          <p:cNvSpPr/>
          <p:nvPr/>
        </p:nvSpPr>
        <p:spPr>
          <a:xfrm>
            <a:off x="3017520" y="24414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2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R717 / R744 / HC / HFO depending T &amp; site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6172200" y="1783080"/>
            <a:ext cx="50749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Shape 9"/>
          <p:cNvSpPr/>
          <p:nvPr/>
        </p:nvSpPr>
        <p:spPr>
          <a:xfrm>
            <a:off x="6355080" y="1947672"/>
            <a:ext cx="411480" cy="310896"/>
          </a:xfrm>
          <a:prstGeom prst="roundRect">
            <a:avLst>
              <a:gd name="adj" fmla="val 23529"/>
            </a:avLst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Text 10"/>
          <p:cNvSpPr/>
          <p:nvPr/>
        </p:nvSpPr>
        <p:spPr>
          <a:xfrm>
            <a:off x="6428232" y="2020824"/>
            <a:ext cx="2651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</a:t>
            </a:r>
            <a:endParaRPr lang="en-US" sz="830" dirty="0"/>
          </a:p>
        </p:txBody>
      </p:sp>
      <p:sp>
        <p:nvSpPr>
          <p:cNvPr id="13" name="Text 11"/>
          <p:cNvSpPr/>
          <p:nvPr/>
        </p:nvSpPr>
        <p:spPr>
          <a:xfrm>
            <a:off x="6949440" y="1947672"/>
            <a:ext cx="3749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SIMULTANE KOUDE + WARMTE</a:t>
            </a:r>
            <a:endParaRPr lang="en-US" sz="1220" dirty="0"/>
          </a:p>
        </p:txBody>
      </p:sp>
      <p:sp>
        <p:nvSpPr>
          <p:cNvPr id="14" name="Text 12"/>
          <p:cNvSpPr/>
          <p:nvPr/>
        </p:nvSpPr>
        <p:spPr>
          <a:xfrm>
            <a:off x="6400800" y="246888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4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beide zijden hebben waarde</a:t>
            </a:r>
            <a:endParaRPr lang="en-US" sz="1040" dirty="0"/>
          </a:p>
        </p:txBody>
      </p:sp>
      <p:sp>
        <p:nvSpPr>
          <p:cNvPr id="15" name="Text 13"/>
          <p:cNvSpPr/>
          <p:nvPr/>
        </p:nvSpPr>
        <p:spPr>
          <a:xfrm>
            <a:off x="8503920" y="244144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2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R717 / R744 / HC often compelling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685800" y="3886200"/>
            <a:ext cx="50749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/>
          <p:cNvSpPr/>
          <p:nvPr/>
        </p:nvSpPr>
        <p:spPr>
          <a:xfrm>
            <a:off x="868680" y="4050792"/>
            <a:ext cx="411480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941832" y="4123944"/>
            <a:ext cx="2651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</a:t>
            </a:r>
            <a:endParaRPr lang="en-US" sz="830" dirty="0"/>
          </a:p>
        </p:txBody>
      </p:sp>
      <p:sp>
        <p:nvSpPr>
          <p:cNvPr id="19" name="Text 17"/>
          <p:cNvSpPr/>
          <p:nvPr/>
        </p:nvSpPr>
        <p:spPr>
          <a:xfrm>
            <a:off x="1463040" y="4050792"/>
            <a:ext cx="3749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HIGH-T HOT WATER</a:t>
            </a:r>
            <a:endParaRPr lang="en-US" sz="1220" dirty="0"/>
          </a:p>
        </p:txBody>
      </p:sp>
      <p:sp>
        <p:nvSpPr>
          <p:cNvPr id="20" name="Text 18"/>
          <p:cNvSpPr/>
          <p:nvPr/>
        </p:nvSpPr>
        <p:spPr>
          <a:xfrm>
            <a:off x="914400" y="457200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4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grote sink glide mogelijk</a:t>
            </a:r>
            <a:endParaRPr lang="en-US" sz="1040" dirty="0"/>
          </a:p>
        </p:txBody>
      </p:sp>
      <p:sp>
        <p:nvSpPr>
          <p:cNvPr id="21" name="Text 19"/>
          <p:cNvSpPr/>
          <p:nvPr/>
        </p:nvSpPr>
        <p:spPr>
          <a:xfrm>
            <a:off x="3017520" y="454456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2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R744 / R717 / HC / HFO-HCFO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>
            <a:off x="6172200" y="3886200"/>
            <a:ext cx="5074920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Shape 21"/>
          <p:cNvSpPr/>
          <p:nvPr/>
        </p:nvSpPr>
        <p:spPr>
          <a:xfrm>
            <a:off x="6355080" y="4050792"/>
            <a:ext cx="411480" cy="310896"/>
          </a:xfrm>
          <a:prstGeom prst="roundRect">
            <a:avLst>
              <a:gd name="adj" fmla="val 23529"/>
            </a:avLst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4" name="Text 22"/>
          <p:cNvSpPr/>
          <p:nvPr/>
        </p:nvSpPr>
        <p:spPr>
          <a:xfrm>
            <a:off x="6428232" y="4123944"/>
            <a:ext cx="2651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6949440" y="4050792"/>
            <a:ext cx="37490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2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STEAM / EVAPORATION</a:t>
            </a:r>
            <a:endParaRPr lang="en-US" sz="1220" dirty="0"/>
          </a:p>
        </p:txBody>
      </p:sp>
      <p:sp>
        <p:nvSpPr>
          <p:cNvPr id="26" name="Text 24"/>
          <p:cNvSpPr/>
          <p:nvPr/>
        </p:nvSpPr>
        <p:spPr>
          <a:xfrm>
            <a:off x="6400800" y="4572000"/>
            <a:ext cx="1965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4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vapor already exists</a:t>
            </a:r>
            <a:endParaRPr lang="en-US" sz="1040" dirty="0"/>
          </a:p>
        </p:txBody>
      </p:sp>
      <p:sp>
        <p:nvSpPr>
          <p:cNvPr id="27" name="Text 25"/>
          <p:cNvSpPr/>
          <p:nvPr/>
        </p:nvSpPr>
        <p:spPr>
          <a:xfrm>
            <a:off x="8503920" y="4544568"/>
            <a:ext cx="2377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102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R718 / MVR first; closed HP second</a:t>
            </a:r>
            <a:endParaRPr lang="en-US" sz="1020" dirty="0"/>
          </a:p>
        </p:txBody>
      </p:sp>
      <p:sp>
        <p:nvSpPr>
          <p:cNvPr id="29" name="Shape 27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8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Shape 29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Shape 30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Shape 32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Shape 33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Text 34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Presenter synthesis; cross-check against actual source/sink temperatures and legal category.</a:t>
            </a:r>
            <a:endParaRPr lang="en-US" sz="670" dirty="0"/>
          </a:p>
        </p:txBody>
      </p:sp>
      <p:sp>
        <p:nvSpPr>
          <p:cNvPr id="37" name="Text 35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3.10</a:t>
            </a:r>
            <a:endParaRPr lang="en-US" sz="700" dirty="0"/>
          </a:p>
        </p:txBody>
      </p:sp>
      <p:sp>
        <p:nvSpPr>
          <p:cNvPr id="40" name="Text 38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beste warmtepomp-case verkoopt twee diensten met één kWh.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Simultane koude + warmte verandert de business case fundamenteel.</a:t>
            </a:r>
            <a:endParaRPr lang="en-US" sz="1260" dirty="0"/>
          </a:p>
        </p:txBody>
      </p:sp>
      <p:pic>
        <p:nvPicPr>
          <p:cNvPr id="4" name="Image 0" descr="/mnt/data/energik_assets/lecompte/dairy_sl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368" y="2326232"/>
            <a:ext cx="5577840" cy="3138224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92240" y="1828800"/>
            <a:ext cx="4709160" cy="3566160"/>
          </a:xfrm>
          <a:prstGeom prst="roundRect">
            <a:avLst>
              <a:gd name="adj" fmla="val 2051"/>
            </a:avLst>
          </a:prstGeom>
          <a:solidFill>
            <a:srgbClr val="F4F7F9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3"/>
          <p:cNvSpPr/>
          <p:nvPr/>
        </p:nvSpPr>
        <p:spPr>
          <a:xfrm>
            <a:off x="6812280" y="2084832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Dairy / food archetype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812280" y="2761488"/>
            <a:ext cx="3886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1. Chiller duty bestaat al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2. Condenser heat is geen “waste” maar process feed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 Boiler load daalt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4. Cooling tower / reject heat kan dalen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 COP alone understates total value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812280" y="4846320"/>
            <a:ext cx="3886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Reken dus niet alleen €/MWh warmte. Reken vermeden koude + vermeden warmte + capacity + carbon.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7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Shape 8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Shape 9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0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1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2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3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Visual: Steven Lecompte UGent supplied presentation, slide “Is it a heat pump, is it a chiller?” (Tine dairy example).</a:t>
            </a:r>
            <a:endParaRPr lang="en-US" sz="670" dirty="0"/>
          </a:p>
        </p:txBody>
      </p:sp>
      <p:sp>
        <p:nvSpPr>
          <p:cNvPr id="17" name="Text 14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3.11</a:t>
            </a:r>
            <a:endParaRPr lang="en-US" sz="700" dirty="0"/>
          </a:p>
        </p:txBody>
      </p:sp>
      <p:sp>
        <p:nvSpPr>
          <p:cNvPr id="20" name="Text 17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OPTIES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0">
    <p:bg>
      <p:bgPr>
        <a:solidFill>
          <a:srgbClr val="0C22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9144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46A9C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04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12064" y="190195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ENERGIE &amp; MILIEU: GWP IS MAAR ÉÉN TERM IN DE VERGELIJKING.</a:t>
            </a:r>
            <a:endParaRPr lang="en-US" sz="3100" dirty="0"/>
          </a:p>
        </p:txBody>
      </p:sp>
      <p:sp>
        <p:nvSpPr>
          <p:cNvPr id="4" name="Text 2"/>
          <p:cNvSpPr/>
          <p:nvPr/>
        </p:nvSpPr>
        <p:spPr>
          <a:xfrm>
            <a:off x="530352" y="292608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koudemiddelkeuze beïnvloedt direct emissions. 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Cycle design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neemt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elk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draai-uur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mee in de </a:t>
            </a:r>
            <a:r>
              <a:rPr lang="en-US" sz="1700" dirty="0" err="1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vergelijking</a:t>
            </a:r>
            <a:r>
              <a:rPr lang="en-US" sz="1700" dirty="0">
                <a:solidFill>
                  <a:srgbClr val="D5E1E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30352" y="4663440"/>
            <a:ext cx="466344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4.00</a:t>
            </a:r>
            <a:endParaRPr lang="en-US" sz="700" dirty="0"/>
          </a:p>
        </p:txBody>
      </p:sp>
      <p:sp>
        <p:nvSpPr>
          <p:cNvPr id="8" name="Shape 6"/>
          <p:cNvSpPr/>
          <p:nvPr/>
        </p:nvSpPr>
        <p:spPr>
          <a:xfrm>
            <a:off x="10561320" y="201168"/>
            <a:ext cx="1170432" cy="292608"/>
          </a:xfrm>
          <a:prstGeom prst="roundRect">
            <a:avLst>
              <a:gd name="adj" fmla="val 15625"/>
            </a:avLst>
          </a:prstGeom>
          <a:solidFill>
            <a:srgbClr val="0C2238"/>
          </a:solidFill>
          <a:ln w="12700">
            <a:solidFill>
              <a:srgbClr val="0C223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10616184" y="274320"/>
            <a:ext cx="1060704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KERN 30/35</a:t>
            </a:r>
            <a:endParaRPr lang="en-US" sz="760" dirty="0"/>
          </a:p>
        </p:txBody>
      </p:sp>
      <p:sp>
        <p:nvSpPr>
          <p:cNvPr id="10" name="Text 8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ENERGIE &amp; MILIEU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Shape 10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belangrijkste “koudemiddelparameter” voor COP : ΔT.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Illustratief: hot-side saturation 90°C, 50% van Carnot. Geen vendor curve.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960120" y="5440680"/>
            <a:ext cx="7132320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960120" y="2011680"/>
            <a:ext cx="0" cy="342900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/>
          <p:cNvSpPr/>
          <p:nvPr/>
        </p:nvSpPr>
        <p:spPr>
          <a:xfrm>
            <a:off x="905256" y="5440680"/>
            <a:ext cx="73152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/>
          <p:cNvSpPr/>
          <p:nvPr/>
        </p:nvSpPr>
        <p:spPr>
          <a:xfrm>
            <a:off x="502920" y="5340096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905256" y="4892040"/>
            <a:ext cx="73152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502920" y="4791456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905256" y="4343400"/>
            <a:ext cx="73152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/>
          <p:cNvSpPr/>
          <p:nvPr/>
        </p:nvSpPr>
        <p:spPr>
          <a:xfrm>
            <a:off x="502920" y="4242816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905256" y="3794760"/>
            <a:ext cx="73152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11"/>
          <p:cNvSpPr/>
          <p:nvPr/>
        </p:nvSpPr>
        <p:spPr>
          <a:xfrm>
            <a:off x="502920" y="3694176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905256" y="3246120"/>
            <a:ext cx="73152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502920" y="3145536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8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905256" y="2697480"/>
            <a:ext cx="73152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Text 15"/>
          <p:cNvSpPr/>
          <p:nvPr/>
        </p:nvSpPr>
        <p:spPr>
          <a:xfrm>
            <a:off x="502920" y="2596896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10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905256" y="2148840"/>
            <a:ext cx="73152" cy="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Text 17"/>
          <p:cNvSpPr/>
          <p:nvPr/>
        </p:nvSpPr>
        <p:spPr>
          <a:xfrm>
            <a:off x="502920" y="2048256"/>
            <a:ext cx="3474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12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960120" y="5440680"/>
            <a:ext cx="0" cy="7315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/>
          <p:cNvSpPr/>
          <p:nvPr/>
        </p:nvSpPr>
        <p:spPr>
          <a:xfrm>
            <a:off x="795528" y="5550408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30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2148840" y="5440680"/>
            <a:ext cx="0" cy="7315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Text 21"/>
          <p:cNvSpPr/>
          <p:nvPr/>
        </p:nvSpPr>
        <p:spPr>
          <a:xfrm>
            <a:off x="1984248" y="5550408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40</a:t>
            </a:r>
            <a:endParaRPr lang="en-US" sz="800" dirty="0"/>
          </a:p>
        </p:txBody>
      </p:sp>
      <p:sp>
        <p:nvSpPr>
          <p:cNvPr id="24" name="Shape 22"/>
          <p:cNvSpPr/>
          <p:nvPr/>
        </p:nvSpPr>
        <p:spPr>
          <a:xfrm>
            <a:off x="3337560" y="5440680"/>
            <a:ext cx="0" cy="7315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23"/>
          <p:cNvSpPr/>
          <p:nvPr/>
        </p:nvSpPr>
        <p:spPr>
          <a:xfrm>
            <a:off x="3172968" y="5550408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50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4526280" y="5440680"/>
            <a:ext cx="0" cy="7315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7" name="Text 25"/>
          <p:cNvSpPr/>
          <p:nvPr/>
        </p:nvSpPr>
        <p:spPr>
          <a:xfrm>
            <a:off x="4361688" y="5550408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60</a:t>
            </a:r>
            <a:endParaRPr lang="en-US" sz="800" dirty="0"/>
          </a:p>
        </p:txBody>
      </p:sp>
      <p:sp>
        <p:nvSpPr>
          <p:cNvPr id="28" name="Shape 26"/>
          <p:cNvSpPr/>
          <p:nvPr/>
        </p:nvSpPr>
        <p:spPr>
          <a:xfrm>
            <a:off x="5715000" y="5440680"/>
            <a:ext cx="0" cy="7315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Text 27"/>
          <p:cNvSpPr/>
          <p:nvPr/>
        </p:nvSpPr>
        <p:spPr>
          <a:xfrm>
            <a:off x="5550408" y="5550408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70</a:t>
            </a:r>
            <a:endParaRPr lang="en-US" sz="800" dirty="0"/>
          </a:p>
        </p:txBody>
      </p:sp>
      <p:sp>
        <p:nvSpPr>
          <p:cNvPr id="30" name="Shape 28"/>
          <p:cNvSpPr/>
          <p:nvPr/>
        </p:nvSpPr>
        <p:spPr>
          <a:xfrm>
            <a:off x="6903720" y="5440680"/>
            <a:ext cx="0" cy="7315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Text 29"/>
          <p:cNvSpPr/>
          <p:nvPr/>
        </p:nvSpPr>
        <p:spPr>
          <a:xfrm>
            <a:off x="6739128" y="5550408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80</a:t>
            </a:r>
            <a:endParaRPr lang="en-US" sz="800" dirty="0"/>
          </a:p>
        </p:txBody>
      </p:sp>
      <p:sp>
        <p:nvSpPr>
          <p:cNvPr id="32" name="Shape 30"/>
          <p:cNvSpPr/>
          <p:nvPr/>
        </p:nvSpPr>
        <p:spPr>
          <a:xfrm>
            <a:off x="8092440" y="5440680"/>
            <a:ext cx="0" cy="7315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31"/>
          <p:cNvSpPr/>
          <p:nvPr/>
        </p:nvSpPr>
        <p:spPr>
          <a:xfrm>
            <a:off x="7927848" y="5550408"/>
            <a:ext cx="329184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90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960120" y="2120036"/>
            <a:ext cx="1188720" cy="830161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Shape 33"/>
          <p:cNvSpPr/>
          <p:nvPr/>
        </p:nvSpPr>
        <p:spPr>
          <a:xfrm>
            <a:off x="2148840" y="2950197"/>
            <a:ext cx="1188720" cy="498097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34"/>
          <p:cNvSpPr/>
          <p:nvPr/>
        </p:nvSpPr>
        <p:spPr>
          <a:xfrm>
            <a:off x="3337560" y="3448294"/>
            <a:ext cx="1188720" cy="332064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Shape 35"/>
          <p:cNvSpPr/>
          <p:nvPr/>
        </p:nvSpPr>
        <p:spPr>
          <a:xfrm>
            <a:off x="4526280" y="3780358"/>
            <a:ext cx="1188720" cy="237189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Shape 36"/>
          <p:cNvSpPr/>
          <p:nvPr/>
        </p:nvSpPr>
        <p:spPr>
          <a:xfrm>
            <a:off x="5715000" y="4017547"/>
            <a:ext cx="1188720" cy="177892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9" name="Shape 37"/>
          <p:cNvSpPr/>
          <p:nvPr/>
        </p:nvSpPr>
        <p:spPr>
          <a:xfrm>
            <a:off x="6903720" y="4195439"/>
            <a:ext cx="1188720" cy="13836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Shape 38"/>
          <p:cNvSpPr/>
          <p:nvPr/>
        </p:nvSpPr>
        <p:spPr>
          <a:xfrm>
            <a:off x="918972" y="2078888"/>
            <a:ext cx="82296" cy="82296"/>
          </a:xfrm>
          <a:prstGeom prst="ellipse">
            <a:avLst/>
          </a:prstGeom>
          <a:solidFill>
            <a:srgbClr val="93A0AC"/>
          </a:solidFill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1" name="Shape 39"/>
          <p:cNvSpPr/>
          <p:nvPr/>
        </p:nvSpPr>
        <p:spPr>
          <a:xfrm>
            <a:off x="2107692" y="2909049"/>
            <a:ext cx="82296" cy="82296"/>
          </a:xfrm>
          <a:prstGeom prst="ellipse">
            <a:avLst/>
          </a:prstGeom>
          <a:solidFill>
            <a:srgbClr val="93A0AC"/>
          </a:solidFill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Shape 40"/>
          <p:cNvSpPr/>
          <p:nvPr/>
        </p:nvSpPr>
        <p:spPr>
          <a:xfrm>
            <a:off x="3296412" y="3407146"/>
            <a:ext cx="82296" cy="82296"/>
          </a:xfrm>
          <a:prstGeom prst="ellipse">
            <a:avLst/>
          </a:prstGeom>
          <a:solidFill>
            <a:srgbClr val="93A0AC"/>
          </a:solidFill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3" name="Shape 41"/>
          <p:cNvSpPr/>
          <p:nvPr/>
        </p:nvSpPr>
        <p:spPr>
          <a:xfrm>
            <a:off x="4485132" y="3739210"/>
            <a:ext cx="82296" cy="82296"/>
          </a:xfrm>
          <a:prstGeom prst="ellipse">
            <a:avLst/>
          </a:prstGeom>
          <a:solidFill>
            <a:srgbClr val="93A0AC"/>
          </a:solidFill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4" name="Shape 42"/>
          <p:cNvSpPr/>
          <p:nvPr/>
        </p:nvSpPr>
        <p:spPr>
          <a:xfrm>
            <a:off x="5673852" y="3976399"/>
            <a:ext cx="82296" cy="82296"/>
          </a:xfrm>
          <a:prstGeom prst="ellipse">
            <a:avLst/>
          </a:prstGeom>
          <a:solidFill>
            <a:srgbClr val="93A0AC"/>
          </a:solidFill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5" name="Shape 43"/>
          <p:cNvSpPr/>
          <p:nvPr/>
        </p:nvSpPr>
        <p:spPr>
          <a:xfrm>
            <a:off x="6862572" y="4154291"/>
            <a:ext cx="82296" cy="82296"/>
          </a:xfrm>
          <a:prstGeom prst="ellipse">
            <a:avLst/>
          </a:prstGeom>
          <a:solidFill>
            <a:srgbClr val="93A0AC"/>
          </a:solidFill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6" name="Shape 44"/>
          <p:cNvSpPr/>
          <p:nvPr/>
        </p:nvSpPr>
        <p:spPr>
          <a:xfrm>
            <a:off x="8051292" y="4292651"/>
            <a:ext cx="82296" cy="82296"/>
          </a:xfrm>
          <a:prstGeom prst="ellipse">
            <a:avLst/>
          </a:prstGeom>
          <a:solidFill>
            <a:srgbClr val="93A0AC"/>
          </a:solidFill>
          <a:ln w="12700">
            <a:solidFill>
              <a:srgbClr val="93A0AC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7" name="Shape 45"/>
          <p:cNvSpPr/>
          <p:nvPr/>
        </p:nvSpPr>
        <p:spPr>
          <a:xfrm>
            <a:off x="960120" y="3780358"/>
            <a:ext cx="1188720" cy="415080"/>
          </a:xfrm>
          <a:prstGeom prst="line">
            <a:avLst/>
          </a:prstGeom>
          <a:noFill/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8" name="Shape 46"/>
          <p:cNvSpPr/>
          <p:nvPr/>
        </p:nvSpPr>
        <p:spPr>
          <a:xfrm>
            <a:off x="2148840" y="4195439"/>
            <a:ext cx="1188720" cy="249048"/>
          </a:xfrm>
          <a:prstGeom prst="line">
            <a:avLst/>
          </a:prstGeom>
          <a:noFill/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9" name="Shape 47"/>
          <p:cNvSpPr/>
          <p:nvPr/>
        </p:nvSpPr>
        <p:spPr>
          <a:xfrm>
            <a:off x="3337560" y="4444487"/>
            <a:ext cx="1188720" cy="166032"/>
          </a:xfrm>
          <a:prstGeom prst="line">
            <a:avLst/>
          </a:prstGeom>
          <a:noFill/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0" name="Shape 48"/>
          <p:cNvSpPr/>
          <p:nvPr/>
        </p:nvSpPr>
        <p:spPr>
          <a:xfrm>
            <a:off x="4526280" y="4610519"/>
            <a:ext cx="1188720" cy="118594"/>
          </a:xfrm>
          <a:prstGeom prst="line">
            <a:avLst/>
          </a:prstGeom>
          <a:noFill/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/>
          <p:cNvSpPr/>
          <p:nvPr/>
        </p:nvSpPr>
        <p:spPr>
          <a:xfrm>
            <a:off x="5715000" y="4729114"/>
            <a:ext cx="1188720" cy="88946"/>
          </a:xfrm>
          <a:prstGeom prst="line">
            <a:avLst/>
          </a:prstGeom>
          <a:noFill/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/>
          <p:cNvSpPr/>
          <p:nvPr/>
        </p:nvSpPr>
        <p:spPr>
          <a:xfrm>
            <a:off x="6903720" y="4818059"/>
            <a:ext cx="1188720" cy="69180"/>
          </a:xfrm>
          <a:prstGeom prst="line">
            <a:avLst/>
          </a:prstGeom>
          <a:noFill/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/>
          <p:cNvSpPr/>
          <p:nvPr/>
        </p:nvSpPr>
        <p:spPr>
          <a:xfrm>
            <a:off x="918972" y="3739210"/>
            <a:ext cx="82296" cy="822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/>
          <p:cNvSpPr/>
          <p:nvPr/>
        </p:nvSpPr>
        <p:spPr>
          <a:xfrm>
            <a:off x="2107692" y="4154291"/>
            <a:ext cx="82296" cy="822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/>
          <p:cNvSpPr/>
          <p:nvPr/>
        </p:nvSpPr>
        <p:spPr>
          <a:xfrm>
            <a:off x="3296412" y="4403339"/>
            <a:ext cx="82296" cy="822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/>
          <p:cNvSpPr/>
          <p:nvPr/>
        </p:nvSpPr>
        <p:spPr>
          <a:xfrm>
            <a:off x="4485132" y="4569371"/>
            <a:ext cx="82296" cy="822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7" name="Shape 55"/>
          <p:cNvSpPr/>
          <p:nvPr/>
        </p:nvSpPr>
        <p:spPr>
          <a:xfrm>
            <a:off x="5673852" y="4687966"/>
            <a:ext cx="82296" cy="822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Shape 56"/>
          <p:cNvSpPr/>
          <p:nvPr/>
        </p:nvSpPr>
        <p:spPr>
          <a:xfrm>
            <a:off x="6862572" y="4776911"/>
            <a:ext cx="82296" cy="822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9" name="Shape 57"/>
          <p:cNvSpPr/>
          <p:nvPr/>
        </p:nvSpPr>
        <p:spPr>
          <a:xfrm>
            <a:off x="8051292" y="4846091"/>
            <a:ext cx="82296" cy="82296"/>
          </a:xfrm>
          <a:prstGeom prst="ellipse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0" name="Shape 58"/>
          <p:cNvSpPr/>
          <p:nvPr/>
        </p:nvSpPr>
        <p:spPr>
          <a:xfrm>
            <a:off x="6016752" y="1993392"/>
            <a:ext cx="100584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1" name="Text 59"/>
          <p:cNvSpPr/>
          <p:nvPr/>
        </p:nvSpPr>
        <p:spPr>
          <a:xfrm>
            <a:off x="6089904" y="2066544"/>
            <a:ext cx="859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Carnot</a:t>
            </a:r>
            <a:endParaRPr lang="en-US" sz="830" dirty="0"/>
          </a:p>
        </p:txBody>
      </p:sp>
      <p:sp>
        <p:nvSpPr>
          <p:cNvPr id="62" name="Shape 60"/>
          <p:cNvSpPr/>
          <p:nvPr/>
        </p:nvSpPr>
        <p:spPr>
          <a:xfrm>
            <a:off x="7132320" y="1993392"/>
            <a:ext cx="1325880" cy="310896"/>
          </a:xfrm>
          <a:prstGeom prst="roundRect">
            <a:avLst>
              <a:gd name="adj" fmla="val 23529"/>
            </a:avLst>
          </a:prstGeom>
          <a:solidFill>
            <a:srgbClr val="EAF4F8"/>
          </a:solidFill>
          <a:ln w="12700">
            <a:solidFill>
              <a:srgbClr val="EAF4F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3" name="Text 61"/>
          <p:cNvSpPr/>
          <p:nvPr/>
        </p:nvSpPr>
        <p:spPr>
          <a:xfrm>
            <a:off x="7205472" y="2066544"/>
            <a:ext cx="11795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50% Carnot</a:t>
            </a:r>
            <a:endParaRPr lang="en-US" sz="830" dirty="0"/>
          </a:p>
        </p:txBody>
      </p:sp>
      <p:sp>
        <p:nvSpPr>
          <p:cNvPr id="64" name="Text 62"/>
          <p:cNvSpPr/>
          <p:nvPr/>
        </p:nvSpPr>
        <p:spPr>
          <a:xfrm>
            <a:off x="5852160" y="5833872"/>
            <a:ext cx="2194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r">
              <a:buNone/>
            </a:pPr>
            <a:r>
              <a:rPr lang="en-US" sz="8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effective lift [K]</a:t>
            </a:r>
            <a:endParaRPr lang="en-US" sz="850" dirty="0"/>
          </a:p>
        </p:txBody>
      </p:sp>
      <p:sp>
        <p:nvSpPr>
          <p:cNvPr id="65" name="Text 63"/>
          <p:cNvSpPr/>
          <p:nvPr/>
        </p:nvSpPr>
        <p:spPr>
          <a:xfrm>
            <a:off x="493776" y="1783080"/>
            <a:ext cx="914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8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COP heating</a:t>
            </a:r>
            <a:endParaRPr lang="en-US" sz="850" dirty="0"/>
          </a:p>
        </p:txBody>
      </p:sp>
      <p:sp>
        <p:nvSpPr>
          <p:cNvPr id="66" name="Shape 64"/>
          <p:cNvSpPr/>
          <p:nvPr/>
        </p:nvSpPr>
        <p:spPr>
          <a:xfrm>
            <a:off x="8641080" y="1874520"/>
            <a:ext cx="2560320" cy="26974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7" name="Shape 65"/>
          <p:cNvSpPr/>
          <p:nvPr/>
        </p:nvSpPr>
        <p:spPr>
          <a:xfrm>
            <a:off x="8641080" y="1874520"/>
            <a:ext cx="73152" cy="2697480"/>
          </a:xfrm>
          <a:prstGeom prst="rect">
            <a:avLst/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8" name="Text 66"/>
          <p:cNvSpPr/>
          <p:nvPr/>
        </p:nvSpPr>
        <p:spPr>
          <a:xfrm>
            <a:off x="8842248" y="2039112"/>
            <a:ext cx="22128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DESIGN HACK</a:t>
            </a:r>
            <a:endParaRPr lang="en-US" sz="1250" dirty="0"/>
          </a:p>
        </p:txBody>
      </p:sp>
      <p:sp>
        <p:nvSpPr>
          <p:cNvPr id="69" name="Text 67"/>
          <p:cNvSpPr/>
          <p:nvPr/>
        </p:nvSpPr>
        <p:spPr>
          <a:xfrm>
            <a:off x="8842248" y="2478024"/>
            <a:ext cx="221284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ΔT↓</a:t>
            </a:r>
            <a:endParaRPr lang="en-US" sz="2600" dirty="0"/>
          </a:p>
        </p:txBody>
      </p:sp>
      <p:sp>
        <p:nvSpPr>
          <p:cNvPr id="70" name="Text 68"/>
          <p:cNvSpPr/>
          <p:nvPr/>
        </p:nvSpPr>
        <p:spPr>
          <a:xfrm>
            <a:off x="8842248" y="3099816"/>
            <a:ext cx="2194560" cy="1289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Verlaag sink-T. Verhoog source-T. Verminder approach temperatures. Gebruik glide. Integreer process heat.</a:t>
            </a:r>
            <a:endParaRPr lang="en-US" sz="1100" dirty="0"/>
          </a:p>
        </p:txBody>
      </p:sp>
      <p:sp>
        <p:nvSpPr>
          <p:cNvPr id="71" name="Text 69"/>
          <p:cNvSpPr/>
          <p:nvPr/>
        </p:nvSpPr>
        <p:spPr>
          <a:xfrm>
            <a:off x="8714232" y="4892040"/>
            <a:ext cx="2423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Fluid choice kan 5–15% winnen. Slechte process integration kan tientallen procenten verliezen.</a:t>
            </a:r>
            <a:endParaRPr lang="en-US" sz="1150" dirty="0"/>
          </a:p>
        </p:txBody>
      </p:sp>
      <p:sp>
        <p:nvSpPr>
          <p:cNvPr id="72" name="Shape 70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3" name="Shape 71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4" name="Shape 72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5" name="Shape 73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6" name="Shape 74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7" name="Shape 75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8" name="Shape 76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9" name="Text 77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Illustrative Carnot relation COP_h = T_h/(T_h−T_c); 50% second-law efficiency chosen only to show sensitivity.</a:t>
            </a:r>
            <a:endParaRPr lang="en-US" sz="670" dirty="0"/>
          </a:p>
        </p:txBody>
      </p:sp>
      <p:sp>
        <p:nvSpPr>
          <p:cNvPr id="80" name="Text 78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4.01</a:t>
            </a:r>
            <a:endParaRPr lang="en-US" sz="700" dirty="0"/>
          </a:p>
        </p:txBody>
      </p:sp>
      <p:sp>
        <p:nvSpPr>
          <p:cNvPr id="83" name="Text 81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ENERGIE &amp; MILIEU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Het koudemiddel bepaalt de haalbare cyclus. Niet de eerste hoofdwet.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Waar de fluid wél hard binnenkomt: compressor, critical region, glide, heat transfer, pressure ratio.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3364992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/>
          <p:cNvSpPr/>
          <p:nvPr/>
        </p:nvSpPr>
        <p:spPr>
          <a:xfrm>
            <a:off x="658368" y="1828800"/>
            <a:ext cx="73152" cy="157276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/>
          <p:cNvSpPr/>
          <p:nvPr/>
        </p:nvSpPr>
        <p:spPr>
          <a:xfrm>
            <a:off x="886968" y="20116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COMPRESSOR MAP</a:t>
            </a:r>
            <a:endParaRPr lang="en-US" sz="1120" dirty="0"/>
          </a:p>
        </p:txBody>
      </p:sp>
      <p:sp>
        <p:nvSpPr>
          <p:cNvPr id="7" name="Text 5"/>
          <p:cNvSpPr/>
          <p:nvPr/>
        </p:nvSpPr>
        <p:spPr>
          <a:xfrm>
            <a:off x="886968" y="2587752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volumetric capacity · discharge T · pressure ratio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89120" y="1828800"/>
            <a:ext cx="3364992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Shape 7"/>
          <p:cNvSpPr/>
          <p:nvPr/>
        </p:nvSpPr>
        <p:spPr>
          <a:xfrm>
            <a:off x="4389120" y="1828800"/>
            <a:ext cx="73152" cy="1572768"/>
          </a:xfrm>
          <a:prstGeom prst="rect">
            <a:avLst/>
          </a:prstGeom>
          <a:solidFill>
            <a:srgbClr val="6B5AA6"/>
          </a:solidFill>
          <a:ln w="12700">
            <a:solidFill>
              <a:srgbClr val="6B5AA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/>
          <p:cNvSpPr/>
          <p:nvPr/>
        </p:nvSpPr>
        <p:spPr>
          <a:xfrm>
            <a:off x="4617720" y="20116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CRITICAL / SATURATION</a:t>
            </a:r>
            <a:endParaRPr lang="en-US" sz="1120" dirty="0"/>
          </a:p>
        </p:txBody>
      </p:sp>
      <p:sp>
        <p:nvSpPr>
          <p:cNvPr id="11" name="Text 9"/>
          <p:cNvSpPr/>
          <p:nvPr/>
        </p:nvSpPr>
        <p:spPr>
          <a:xfrm>
            <a:off x="4617720" y="2587752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subcritical vs transcritical · condensing temperature headroom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119872" y="1828800"/>
            <a:ext cx="3364992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/>
          <p:cNvSpPr/>
          <p:nvPr/>
        </p:nvSpPr>
        <p:spPr>
          <a:xfrm>
            <a:off x="8119872" y="1828800"/>
            <a:ext cx="73152" cy="1572768"/>
          </a:xfrm>
          <a:prstGeom prst="rect">
            <a:avLst/>
          </a:prstGeom>
          <a:solidFill>
            <a:srgbClr val="2E8B83"/>
          </a:solidFill>
          <a:ln w="12700">
            <a:solidFill>
              <a:srgbClr val="2E8B83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Text 12"/>
          <p:cNvSpPr/>
          <p:nvPr/>
        </p:nvSpPr>
        <p:spPr>
          <a:xfrm>
            <a:off x="8348472" y="20116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2E8B83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 GLIDE</a:t>
            </a:r>
            <a:endParaRPr lang="en-US" sz="1120" dirty="0"/>
          </a:p>
        </p:txBody>
      </p:sp>
      <p:sp>
        <p:nvSpPr>
          <p:cNvPr id="15" name="Text 13"/>
          <p:cNvSpPr/>
          <p:nvPr/>
        </p:nvSpPr>
        <p:spPr>
          <a:xfrm>
            <a:off x="8348472" y="2587752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match met process profile — nuttig of irritant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8368" y="3977640"/>
            <a:ext cx="3364992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/>
          <p:cNvSpPr/>
          <p:nvPr/>
        </p:nvSpPr>
        <p:spPr>
          <a:xfrm>
            <a:off x="658368" y="3977640"/>
            <a:ext cx="73152" cy="1572768"/>
          </a:xfrm>
          <a:prstGeom prst="rect">
            <a:avLst/>
          </a:prstGeom>
          <a:solidFill>
            <a:srgbClr val="3A8168"/>
          </a:solidFill>
          <a:ln w="12700">
            <a:solidFill>
              <a:srgbClr val="3A816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886968" y="41605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HEAT TRANSFER</a:t>
            </a:r>
            <a:endParaRPr lang="en-US" sz="1120" dirty="0"/>
          </a:p>
        </p:txBody>
      </p:sp>
      <p:sp>
        <p:nvSpPr>
          <p:cNvPr id="19" name="Text 17"/>
          <p:cNvSpPr/>
          <p:nvPr/>
        </p:nvSpPr>
        <p:spPr>
          <a:xfrm>
            <a:off x="886968" y="4736592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film coefficients · two-phase behavior · HX area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389120" y="3977640"/>
            <a:ext cx="3364992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Shape 19"/>
          <p:cNvSpPr/>
          <p:nvPr/>
        </p:nvSpPr>
        <p:spPr>
          <a:xfrm>
            <a:off x="4389120" y="3977640"/>
            <a:ext cx="73152" cy="1572768"/>
          </a:xfrm>
          <a:prstGeom prst="rect">
            <a:avLst/>
          </a:prstGeom>
          <a:solidFill>
            <a:srgbClr val="EE8A25"/>
          </a:solidFill>
          <a:ln w="12700">
            <a:solidFill>
              <a:srgbClr val="EE8A2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2" name="Text 20"/>
          <p:cNvSpPr/>
          <p:nvPr/>
        </p:nvSpPr>
        <p:spPr>
          <a:xfrm>
            <a:off x="4617720" y="41605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PRESSURE LEVEL</a:t>
            </a:r>
            <a:endParaRPr lang="en-US" sz="1120" dirty="0"/>
          </a:p>
        </p:txBody>
      </p:sp>
      <p:sp>
        <p:nvSpPr>
          <p:cNvPr id="23" name="Text 21"/>
          <p:cNvSpPr/>
          <p:nvPr/>
        </p:nvSpPr>
        <p:spPr>
          <a:xfrm>
            <a:off x="4617720" y="4736592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wall thickness · PED class · leakage energy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119872" y="3977640"/>
            <a:ext cx="3364992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/>
          <p:cNvSpPr/>
          <p:nvPr/>
        </p:nvSpPr>
        <p:spPr>
          <a:xfrm>
            <a:off x="8119872" y="3977640"/>
            <a:ext cx="73152" cy="1572768"/>
          </a:xfrm>
          <a:prstGeom prst="rect">
            <a:avLst/>
          </a:prstGeom>
          <a:solidFill>
            <a:srgbClr val="C64A45"/>
          </a:solidFill>
          <a:ln w="12700">
            <a:solidFill>
              <a:srgbClr val="C64A4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/>
          <p:cNvSpPr/>
          <p:nvPr/>
        </p:nvSpPr>
        <p:spPr>
          <a:xfrm>
            <a:off x="8348472" y="41605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20" b="1" dirty="0">
                <a:solidFill>
                  <a:srgbClr val="C64A4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OIL / MATERIALS</a:t>
            </a:r>
            <a:endParaRPr lang="en-US" sz="1120" dirty="0"/>
          </a:p>
        </p:txBody>
      </p:sp>
      <p:sp>
        <p:nvSpPr>
          <p:cNvPr id="27" name="Text 25"/>
          <p:cNvSpPr/>
          <p:nvPr/>
        </p:nvSpPr>
        <p:spPr>
          <a:xfrm>
            <a:off x="8348472" y="4736592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miscibility · seals · Cu compatibility · decomposition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Shape 28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1" name="Shape 29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2" name="Shape 30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Shape 32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Text 33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Thermodynamic design dimensions synthesized from Westfalen guide + industrial heat pump literature.</a:t>
            </a:r>
            <a:endParaRPr lang="en-US" sz="670" dirty="0"/>
          </a:p>
        </p:txBody>
      </p:sp>
      <p:sp>
        <p:nvSpPr>
          <p:cNvPr id="36" name="Text 34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4.02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ENERGIE &amp; MILIEU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Klimaatimpact = refrigerant leakage + elektriciteit. </a:t>
            </a:r>
          </a:p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Niet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kiezen tussen de twee.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TEWI/LCCP-denken voorkomt dat “laag GWP” een inefficiënte installatie legitimeert.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713232" y="1874520"/>
            <a:ext cx="5166360" cy="3246120"/>
          </a:xfrm>
          <a:prstGeom prst="roundRect">
            <a:avLst>
              <a:gd name="adj" fmla="val 2254"/>
            </a:avLst>
          </a:prstGeom>
          <a:solidFill>
            <a:srgbClr val="EDF5F1"/>
          </a:solidFill>
          <a:ln w="12700">
            <a:solidFill>
              <a:srgbClr val="D7E8DF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987552" y="2148840"/>
            <a:ext cx="1188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A816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DIRECT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987552" y="2743200"/>
            <a:ext cx="4297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charge × leak rate × GWP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+ end-of-life losses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87552" y="4169664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→ fluid + charge + containment + recovery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309360" y="1874520"/>
            <a:ext cx="4983480" cy="3246120"/>
          </a:xfrm>
          <a:prstGeom prst="roundRect">
            <a:avLst>
              <a:gd name="adj" fmla="val 2254"/>
            </a:avLst>
          </a:prstGeom>
          <a:solidFill>
            <a:srgbClr val="EAF4F8"/>
          </a:solidFill>
          <a:ln w="12700">
            <a:solidFill>
              <a:srgbClr val="D4E6ED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9" name="Text 7"/>
          <p:cNvSpPr/>
          <p:nvPr/>
        </p:nvSpPr>
        <p:spPr>
          <a:xfrm>
            <a:off x="6583680" y="214884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INDIRECT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83680" y="2743200"/>
            <a:ext cx="4160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electricity × grid CO₂</a:t>
            </a:r>
            <a:endParaRPr lang="en-US" sz="2200" dirty="0"/>
          </a:p>
          <a:p>
            <a:pPr marL="0" indent="0" algn="ctr">
              <a:buNone/>
            </a:pPr>
            <a:r>
              <a:rPr lang="en-US" sz="220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× lifetime hours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6583680" y="4169664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→ COP/SPF + process integration + grid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749808" y="5577840"/>
            <a:ext cx="10149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Voor industriële assets met duizenden draaiuren kan 1–2% efficiency over de levensduur méér wegen dan je </a:t>
            </a:r>
            <a:r>
              <a:rPr lang="en-US" sz="13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intuïtief</a:t>
            </a:r>
            <a:r>
              <a:rPr lang="en-US" sz="13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13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denkt</a:t>
            </a:r>
            <a:r>
              <a:rPr lang="en-US" sz="13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.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7" name="Shape 15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Shape 16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9" name="Shape 17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TEWI/LCCP conceptual framework; actual balance requires project-specific leakage, charge, grid mix, COP and end-of-life assumptions.</a:t>
            </a:r>
            <a:endParaRPr lang="en-US" sz="670" dirty="0"/>
          </a:p>
        </p:txBody>
      </p:sp>
      <p:sp>
        <p:nvSpPr>
          <p:cNvPr id="21" name="Text 19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4.03</a:t>
            </a:r>
            <a:endParaRPr lang="en-US" sz="700" dirty="0"/>
          </a:p>
        </p:txBody>
      </p:sp>
      <p:sp>
        <p:nvSpPr>
          <p:cNvPr id="24" name="Text 22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ENERGIE &amp; MILIEU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Andere milieu-impact: wat GWP niet meet.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Een molecule kan klimaatvriendelijk zijn en tóch andere externalities hebben.</a:t>
            </a:r>
            <a:endParaRPr lang="en-US" sz="1260" dirty="0"/>
          </a:p>
        </p:txBody>
      </p:sp>
      <p:sp>
        <p:nvSpPr>
          <p:cNvPr id="4" name="Shape 2"/>
          <p:cNvSpPr/>
          <p:nvPr/>
        </p:nvSpPr>
        <p:spPr>
          <a:xfrm>
            <a:off x="658368" y="1828800"/>
            <a:ext cx="3310128" cy="1572768"/>
          </a:xfrm>
          <a:prstGeom prst="roundRect">
            <a:avLst>
              <a:gd name="adj" fmla="val 4651"/>
            </a:avLst>
          </a:prstGeom>
          <a:solidFill>
            <a:srgbClr val="F5F0FA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859536" y="199339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6B5AA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PERSISTENTIE</a:t>
            </a:r>
            <a:endParaRPr lang="en-US" sz="1130" dirty="0"/>
          </a:p>
        </p:txBody>
      </p:sp>
      <p:sp>
        <p:nvSpPr>
          <p:cNvPr id="6" name="Text 4"/>
          <p:cNvSpPr/>
          <p:nvPr/>
        </p:nvSpPr>
        <p:spPr>
          <a:xfrm>
            <a:off x="859536" y="253288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PFAS / transformation products / TFA-discussie</a:t>
            </a:r>
            <a:endParaRPr lang="en-US" sz="1040" dirty="0"/>
          </a:p>
        </p:txBody>
      </p:sp>
      <p:sp>
        <p:nvSpPr>
          <p:cNvPr id="7" name="Shape 5"/>
          <p:cNvSpPr/>
          <p:nvPr/>
        </p:nvSpPr>
        <p:spPr>
          <a:xfrm>
            <a:off x="2807208" y="3035808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Text 6"/>
          <p:cNvSpPr/>
          <p:nvPr/>
        </p:nvSpPr>
        <p:spPr>
          <a:xfrm>
            <a:off x="2880360" y="3108960"/>
            <a:ext cx="6766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chemistry</a:t>
            </a:r>
            <a:endParaRPr lang="en-US" sz="830" dirty="0"/>
          </a:p>
        </p:txBody>
      </p:sp>
      <p:sp>
        <p:nvSpPr>
          <p:cNvPr id="9" name="Shape 7"/>
          <p:cNvSpPr/>
          <p:nvPr/>
        </p:nvSpPr>
        <p:spPr>
          <a:xfrm>
            <a:off x="4352544" y="1828800"/>
            <a:ext cx="331012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Text 8"/>
          <p:cNvSpPr/>
          <p:nvPr/>
        </p:nvSpPr>
        <p:spPr>
          <a:xfrm>
            <a:off x="4553712" y="199339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TOXICITEIT</a:t>
            </a:r>
            <a:endParaRPr lang="en-US" sz="1130" dirty="0"/>
          </a:p>
        </p:txBody>
      </p:sp>
      <p:sp>
        <p:nvSpPr>
          <p:cNvPr id="11" name="Text 9"/>
          <p:cNvSpPr/>
          <p:nvPr/>
        </p:nvSpPr>
        <p:spPr>
          <a:xfrm>
            <a:off x="4553712" y="253288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acute exposure, occupational risk, decomposition</a:t>
            </a:r>
            <a:endParaRPr lang="en-US" sz="1040" dirty="0"/>
          </a:p>
        </p:txBody>
      </p:sp>
      <p:sp>
        <p:nvSpPr>
          <p:cNvPr id="12" name="Shape 10"/>
          <p:cNvSpPr/>
          <p:nvPr/>
        </p:nvSpPr>
        <p:spPr>
          <a:xfrm>
            <a:off x="6501384" y="3035808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Text 11"/>
          <p:cNvSpPr/>
          <p:nvPr/>
        </p:nvSpPr>
        <p:spPr>
          <a:xfrm>
            <a:off x="6574536" y="3108960"/>
            <a:ext cx="6766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people</a:t>
            </a:r>
            <a:endParaRPr lang="en-US" sz="830" dirty="0"/>
          </a:p>
        </p:txBody>
      </p:sp>
      <p:sp>
        <p:nvSpPr>
          <p:cNvPr id="14" name="Shape 12"/>
          <p:cNvSpPr/>
          <p:nvPr/>
        </p:nvSpPr>
        <p:spPr>
          <a:xfrm>
            <a:off x="8046720" y="1828800"/>
            <a:ext cx="331012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Text 13"/>
          <p:cNvSpPr/>
          <p:nvPr/>
        </p:nvSpPr>
        <p:spPr>
          <a:xfrm>
            <a:off x="8247888" y="199339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BRANDBAARHEID</a:t>
            </a:r>
            <a:endParaRPr lang="en-US" sz="1130" dirty="0"/>
          </a:p>
        </p:txBody>
      </p:sp>
      <p:sp>
        <p:nvSpPr>
          <p:cNvPr id="16" name="Text 14"/>
          <p:cNvSpPr/>
          <p:nvPr/>
        </p:nvSpPr>
        <p:spPr>
          <a:xfrm>
            <a:off x="8247888" y="253288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ignition, explosion protection, emergency response</a:t>
            </a:r>
            <a:endParaRPr lang="en-US" sz="1040" dirty="0"/>
          </a:p>
        </p:txBody>
      </p:sp>
      <p:sp>
        <p:nvSpPr>
          <p:cNvPr id="17" name="Shape 15"/>
          <p:cNvSpPr/>
          <p:nvPr/>
        </p:nvSpPr>
        <p:spPr>
          <a:xfrm>
            <a:off x="10195560" y="3035808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8" name="Text 16"/>
          <p:cNvSpPr/>
          <p:nvPr/>
        </p:nvSpPr>
        <p:spPr>
          <a:xfrm>
            <a:off x="10268712" y="3108960"/>
            <a:ext cx="6766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safety</a:t>
            </a:r>
            <a:endParaRPr lang="en-US" sz="830" dirty="0"/>
          </a:p>
        </p:txBody>
      </p:sp>
      <p:sp>
        <p:nvSpPr>
          <p:cNvPr id="19" name="Shape 17"/>
          <p:cNvSpPr/>
          <p:nvPr/>
        </p:nvSpPr>
        <p:spPr>
          <a:xfrm>
            <a:off x="658368" y="3977640"/>
            <a:ext cx="331012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Text 18"/>
          <p:cNvSpPr/>
          <p:nvPr/>
        </p:nvSpPr>
        <p:spPr>
          <a:xfrm>
            <a:off x="859536" y="414223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DRUK</a:t>
            </a:r>
            <a:endParaRPr lang="en-US" sz="1130" dirty="0"/>
          </a:p>
        </p:txBody>
      </p:sp>
      <p:sp>
        <p:nvSpPr>
          <p:cNvPr id="21" name="Text 19"/>
          <p:cNvSpPr/>
          <p:nvPr/>
        </p:nvSpPr>
        <p:spPr>
          <a:xfrm>
            <a:off x="859536" y="46817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stored energy, material mass, leak consequence</a:t>
            </a:r>
            <a:endParaRPr lang="en-US" sz="1040" dirty="0"/>
          </a:p>
        </p:txBody>
      </p:sp>
      <p:sp>
        <p:nvSpPr>
          <p:cNvPr id="22" name="Shape 20"/>
          <p:cNvSpPr/>
          <p:nvPr/>
        </p:nvSpPr>
        <p:spPr>
          <a:xfrm>
            <a:off x="2807208" y="5184648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3" name="Text 21"/>
          <p:cNvSpPr/>
          <p:nvPr/>
        </p:nvSpPr>
        <p:spPr>
          <a:xfrm>
            <a:off x="2880360" y="5257800"/>
            <a:ext cx="6766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equipment</a:t>
            </a:r>
            <a:endParaRPr lang="en-US" sz="830" dirty="0"/>
          </a:p>
        </p:txBody>
      </p:sp>
      <p:sp>
        <p:nvSpPr>
          <p:cNvPr id="24" name="Shape 22"/>
          <p:cNvSpPr/>
          <p:nvPr/>
        </p:nvSpPr>
        <p:spPr>
          <a:xfrm>
            <a:off x="4352544" y="3977640"/>
            <a:ext cx="331012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Text 23"/>
          <p:cNvSpPr/>
          <p:nvPr/>
        </p:nvSpPr>
        <p:spPr>
          <a:xfrm>
            <a:off x="4553712" y="414223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MATERIALEN</a:t>
            </a:r>
            <a:endParaRPr lang="en-US" sz="1130" dirty="0"/>
          </a:p>
        </p:txBody>
      </p:sp>
      <p:sp>
        <p:nvSpPr>
          <p:cNvPr id="26" name="Text 24"/>
          <p:cNvSpPr/>
          <p:nvPr/>
        </p:nvSpPr>
        <p:spPr>
          <a:xfrm>
            <a:off x="4553712" y="46817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Cu, elastomers, lubricants, corrosion</a:t>
            </a:r>
            <a:endParaRPr lang="en-US" sz="1040" dirty="0"/>
          </a:p>
        </p:txBody>
      </p:sp>
      <p:sp>
        <p:nvSpPr>
          <p:cNvPr id="27" name="Shape 25"/>
          <p:cNvSpPr/>
          <p:nvPr/>
        </p:nvSpPr>
        <p:spPr>
          <a:xfrm>
            <a:off x="6501384" y="5184648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8" name="Text 26"/>
          <p:cNvSpPr/>
          <p:nvPr/>
        </p:nvSpPr>
        <p:spPr>
          <a:xfrm>
            <a:off x="6574536" y="5257800"/>
            <a:ext cx="6766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lifecycle</a:t>
            </a:r>
            <a:endParaRPr lang="en-US" sz="830" dirty="0"/>
          </a:p>
        </p:txBody>
      </p:sp>
      <p:sp>
        <p:nvSpPr>
          <p:cNvPr id="29" name="Shape 27"/>
          <p:cNvSpPr/>
          <p:nvPr/>
        </p:nvSpPr>
        <p:spPr>
          <a:xfrm>
            <a:off x="8046720" y="3977640"/>
            <a:ext cx="331012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/>
          <p:cNvSpPr/>
          <p:nvPr/>
        </p:nvSpPr>
        <p:spPr>
          <a:xfrm>
            <a:off x="8247888" y="4142232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13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CIRCULARITEIT</a:t>
            </a:r>
            <a:endParaRPr lang="en-US" sz="1130" dirty="0"/>
          </a:p>
        </p:txBody>
      </p:sp>
      <p:sp>
        <p:nvSpPr>
          <p:cNvPr id="31" name="Text 29"/>
          <p:cNvSpPr/>
          <p:nvPr/>
        </p:nvSpPr>
        <p:spPr>
          <a:xfrm>
            <a:off x="8247888" y="4681728"/>
            <a:ext cx="2697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04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recovery, reclamation, destruction, availability</a:t>
            </a:r>
            <a:endParaRPr lang="en-US" sz="1040" dirty="0"/>
          </a:p>
        </p:txBody>
      </p:sp>
      <p:sp>
        <p:nvSpPr>
          <p:cNvPr id="32" name="Shape 30"/>
          <p:cNvSpPr/>
          <p:nvPr/>
        </p:nvSpPr>
        <p:spPr>
          <a:xfrm>
            <a:off x="10195560" y="5184648"/>
            <a:ext cx="822960" cy="310896"/>
          </a:xfrm>
          <a:prstGeom prst="roundRect">
            <a:avLst>
              <a:gd name="adj" fmla="val 23529"/>
            </a:avLst>
          </a:prstGeom>
          <a:solidFill>
            <a:srgbClr val="EEF1F4"/>
          </a:solidFill>
          <a:ln w="12700">
            <a:solidFill>
              <a:srgbClr val="EEF1F4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3" name="Text 31"/>
          <p:cNvSpPr/>
          <p:nvPr/>
        </p:nvSpPr>
        <p:spPr>
          <a:xfrm>
            <a:off x="10268712" y="5257800"/>
            <a:ext cx="6766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end-of-life</a:t>
            </a:r>
            <a:endParaRPr lang="en-US" sz="830" dirty="0"/>
          </a:p>
        </p:txBody>
      </p:sp>
      <p:sp>
        <p:nvSpPr>
          <p:cNvPr id="35" name="Shape 33"/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6" name="Shape 34"/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7" name="Shape 35"/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8" name="Shape 36"/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9" name="Shape 37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Shape 38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1" name="Shape 39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2" name="Text 40"/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PFAS status: ECHA; other impact categories: engineering lifecycle perspective.</a:t>
            </a:r>
            <a:endParaRPr lang="en-US" sz="670" dirty="0"/>
          </a:p>
        </p:txBody>
      </p:sp>
      <p:sp>
        <p:nvSpPr>
          <p:cNvPr id="43" name="Text 41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4.04</a:t>
            </a:r>
            <a:endParaRPr lang="en-US" sz="700" dirty="0"/>
          </a:p>
        </p:txBody>
      </p:sp>
      <p:sp>
        <p:nvSpPr>
          <p:cNvPr id="46" name="Text 44"/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ENERGIE &amp; MILIEU</a:t>
            </a:r>
            <a:endParaRPr lang="en-US" sz="75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2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9F82D1-1A83-26E7-D63B-1B1178D935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AA0181D-ADB3-B2F6-7921-0AFADDE020F2}"/>
              </a:ext>
            </a:extLst>
          </p:cNvPr>
          <p:cNvSpPr/>
          <p:nvPr/>
        </p:nvSpPr>
        <p:spPr>
          <a:xfrm>
            <a:off x="502920" y="9144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46A9C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05</a:t>
            </a:r>
            <a:endParaRPr lang="en-US" sz="5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F4FF151-E594-243D-5B1F-E8089AC777B5}"/>
              </a:ext>
            </a:extLst>
          </p:cNvPr>
          <p:cNvSpPr/>
          <p:nvPr/>
        </p:nvSpPr>
        <p:spPr>
          <a:xfrm>
            <a:off x="512064" y="190195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Conclusie</a:t>
            </a:r>
            <a:endParaRPr lang="en-US" sz="3100" dirty="0">
              <a:solidFill>
                <a:srgbClr val="FFFFFF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AD66DD9-ECE3-E8EC-C657-59A1FA4B527F}"/>
              </a:ext>
            </a:extLst>
          </p:cNvPr>
          <p:cNvSpPr/>
          <p:nvPr/>
        </p:nvSpPr>
        <p:spPr>
          <a:xfrm>
            <a:off x="530352" y="2674377"/>
            <a:ext cx="9692640" cy="1828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 err="1">
                <a:solidFill>
                  <a:srgbClr val="FFFFFF"/>
                </a:solidFill>
              </a:rPr>
              <a:t>Resultaat</a:t>
            </a:r>
            <a:r>
              <a:rPr lang="en-US" sz="1700" dirty="0">
                <a:solidFill>
                  <a:srgbClr val="FFFFFF"/>
                </a:solidFill>
              </a:rPr>
              <a:t>: </a:t>
            </a:r>
            <a:r>
              <a:rPr lang="en-US" sz="1700" dirty="0" err="1">
                <a:solidFill>
                  <a:srgbClr val="FFFFFF"/>
                </a:solidFill>
              </a:rPr>
              <a:t>geen</a:t>
            </a:r>
            <a:r>
              <a:rPr lang="en-US" sz="1700" dirty="0">
                <a:solidFill>
                  <a:srgbClr val="FFFFFF"/>
                </a:solidFill>
              </a:rPr>
              <a:t> “</a:t>
            </a:r>
            <a:r>
              <a:rPr lang="en-US" sz="1700" dirty="0" err="1">
                <a:solidFill>
                  <a:srgbClr val="FFFFFF"/>
                </a:solidFill>
              </a:rPr>
              <a:t>beste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koudemiddel</a:t>
            </a:r>
            <a:r>
              <a:rPr lang="en-US" sz="1700" dirty="0">
                <a:solidFill>
                  <a:srgbClr val="FFFFFF"/>
                </a:solidFill>
              </a:rPr>
              <a:t>”. Wel </a:t>
            </a:r>
            <a:r>
              <a:rPr lang="en-US" sz="1700" dirty="0" err="1">
                <a:solidFill>
                  <a:srgbClr val="FFFFFF"/>
                </a:solidFill>
              </a:rPr>
              <a:t>een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verdedigbare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ontwerpbeslissing</a:t>
            </a:r>
            <a:r>
              <a:rPr lang="en-US" sz="1700" dirty="0">
                <a:solidFill>
                  <a:srgbClr val="FFFFFF"/>
                </a:solidFill>
              </a:rPr>
              <a:t>.</a:t>
            </a:r>
          </a:p>
          <a:p>
            <a:pPr marL="0" indent="0">
              <a:buNone/>
            </a:pPr>
            <a:endParaRPr lang="en-US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en-US" sz="1700" dirty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1700" dirty="0" err="1">
                <a:solidFill>
                  <a:srgbClr val="FFFFFF"/>
                </a:solidFill>
              </a:rPr>
              <a:t>Kernboodschap</a:t>
            </a:r>
            <a:r>
              <a:rPr lang="en-US" sz="1700" dirty="0">
                <a:solidFill>
                  <a:srgbClr val="FFFFFF"/>
                </a:solidFill>
              </a:rPr>
              <a:t>: future-proofing zit </a:t>
            </a:r>
            <a:r>
              <a:rPr lang="en-US" sz="1700" dirty="0" err="1">
                <a:solidFill>
                  <a:srgbClr val="FFFFFF"/>
                </a:solidFill>
              </a:rPr>
              <a:t>vooral</a:t>
            </a:r>
            <a:r>
              <a:rPr lang="en-US" sz="1700" dirty="0">
                <a:solidFill>
                  <a:srgbClr val="FFFFFF"/>
                </a:solidFill>
              </a:rPr>
              <a:t> in </a:t>
            </a:r>
            <a:r>
              <a:rPr lang="en-US" sz="1700" dirty="0" err="1">
                <a:solidFill>
                  <a:srgbClr val="FFFFFF"/>
                </a:solidFill>
              </a:rPr>
              <a:t>lage</a:t>
            </a:r>
            <a:r>
              <a:rPr lang="en-US" sz="1700" dirty="0">
                <a:solidFill>
                  <a:srgbClr val="FFFFFF"/>
                </a:solidFill>
              </a:rPr>
              <a:t> lift, </a:t>
            </a:r>
            <a:r>
              <a:rPr lang="en-US" sz="1700" dirty="0" err="1">
                <a:solidFill>
                  <a:srgbClr val="FFFFFF"/>
                </a:solidFill>
              </a:rPr>
              <a:t>lage</a:t>
            </a:r>
            <a:r>
              <a:rPr lang="en-US" sz="1700" dirty="0">
                <a:solidFill>
                  <a:srgbClr val="FFFFFF"/>
                </a:solidFill>
              </a:rPr>
              <a:t> charge, </a:t>
            </a:r>
            <a:r>
              <a:rPr lang="en-US" sz="1700" dirty="0" err="1">
                <a:solidFill>
                  <a:srgbClr val="FFFFFF"/>
                </a:solidFill>
              </a:rPr>
              <a:t>goede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architectuur</a:t>
            </a:r>
            <a:r>
              <a:rPr lang="en-US" sz="1700" dirty="0">
                <a:solidFill>
                  <a:srgbClr val="FFFFFF"/>
                </a:solidFill>
              </a:rPr>
              <a:t>, serviceability </a:t>
            </a:r>
            <a:r>
              <a:rPr lang="en-US" sz="1700" dirty="0" err="1">
                <a:solidFill>
                  <a:srgbClr val="FFFFFF"/>
                </a:solidFill>
              </a:rPr>
              <a:t>en</a:t>
            </a:r>
            <a:r>
              <a:rPr lang="en-US" sz="1700" dirty="0">
                <a:solidFill>
                  <a:srgbClr val="FFFFFF"/>
                </a:solidFill>
              </a:rPr>
              <a:t> </a:t>
            </a:r>
            <a:r>
              <a:rPr lang="en-US" sz="1700" dirty="0" err="1">
                <a:solidFill>
                  <a:srgbClr val="FFFFFF"/>
                </a:solidFill>
              </a:rPr>
              <a:t>optionaliteit</a:t>
            </a:r>
            <a:endParaRPr lang="en-US" sz="1700" dirty="0">
              <a:solidFill>
                <a:srgbClr val="FFFFFF"/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4977A3DE-17DE-6900-27CA-5B03293C7427}"/>
              </a:ext>
            </a:extLst>
          </p:cNvPr>
          <p:cNvSpPr/>
          <p:nvPr/>
        </p:nvSpPr>
        <p:spPr>
          <a:xfrm>
            <a:off x="530352" y="4663440"/>
            <a:ext cx="466344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9FAEC05F-E06A-B7F4-ADDD-6E9CA53BAEA1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E495704-370C-F064-2226-FDBC5BE1752A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5.00</a:t>
            </a:r>
            <a:endParaRPr lang="en-US" sz="7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A753E881-F9F2-56A2-95E1-4228473A28BD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B0DB2871-33F7-CC76-645C-8D76F87D3CE3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F49D2A64-64DC-04C2-88BC-242BF4CAEC58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F65011FA-54E3-8741-D853-0E7721AE0E3A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0F06F7A6-9960-2D5D-6A35-2AB6463B6C14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F92C03EE-A006-697E-D6A7-39405945E7AE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234815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B0418-FAAC-2583-A273-D15D21367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203BB2B-0EF2-C3FF-36C5-15D2AC1F8740}"/>
              </a:ext>
            </a:extLst>
          </p:cNvPr>
          <p:cNvSpPr/>
          <p:nvPr/>
        </p:nvSpPr>
        <p:spPr>
          <a:xfrm>
            <a:off x="475488" y="612648"/>
            <a:ext cx="106984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 toekomst? Geen winnaar. Wel robuuste keuzes.</a:t>
            </a:r>
            <a:endParaRPr lang="en-US" sz="265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0A00AC6-571D-2F75-C7ED-AA00FC9A9F14}"/>
              </a:ext>
            </a:extLst>
          </p:cNvPr>
          <p:cNvSpPr/>
          <p:nvPr/>
        </p:nvSpPr>
        <p:spPr>
          <a:xfrm>
            <a:off x="493776" y="1298448"/>
            <a:ext cx="10561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60" dirty="0">
                <a:solidFill>
                  <a:srgbClr val="5E6974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Mijn beslisboom: van procesvraag naar toekomstvaste shortlist.</a:t>
            </a:r>
            <a:endParaRPr lang="en-US" sz="126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D1A5DB3B-9ADF-278C-43B9-90BF783CC535}"/>
              </a:ext>
            </a:extLst>
          </p:cNvPr>
          <p:cNvSpPr/>
          <p:nvPr/>
        </p:nvSpPr>
        <p:spPr>
          <a:xfrm>
            <a:off x="658368" y="1755648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EDF5F1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E7BC3A5-069E-B4BE-FB74-DEFC1AEBC248}"/>
              </a:ext>
            </a:extLst>
          </p:cNvPr>
          <p:cNvSpPr/>
          <p:nvPr/>
        </p:nvSpPr>
        <p:spPr>
          <a:xfrm>
            <a:off x="786384" y="1892808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3A8168"/>
          </a:solidFill>
          <a:ln w="12700">
            <a:solidFill>
              <a:srgbClr val="3A8168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1938F29-7F84-7CEC-01DB-8D41AD59D306}"/>
              </a:ext>
            </a:extLst>
          </p:cNvPr>
          <p:cNvSpPr/>
          <p:nvPr/>
        </p:nvSpPr>
        <p:spPr>
          <a:xfrm>
            <a:off x="859536" y="1965960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0</a:t>
            </a:r>
            <a:endParaRPr lang="en-US" sz="83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574FD25-F200-B707-1543-4A56A6DBAA3B}"/>
              </a:ext>
            </a:extLst>
          </p:cNvPr>
          <p:cNvSpPr/>
          <p:nvPr/>
        </p:nvSpPr>
        <p:spPr>
          <a:xfrm>
            <a:off x="1344168" y="1865376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Kan de vraag weg / direct recovered?</a:t>
            </a:r>
            <a:endParaRPr lang="en-US" sz="108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EF14F216-E0A4-2ED3-5689-110D01A003A8}"/>
              </a:ext>
            </a:extLst>
          </p:cNvPr>
          <p:cNvSpPr/>
          <p:nvPr/>
        </p:nvSpPr>
        <p:spPr>
          <a:xfrm>
            <a:off x="3081528" y="2377440"/>
            <a:ext cx="0" cy="18288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EDCDC35-E52A-35D2-B330-2B5E8C74558D}"/>
              </a:ext>
            </a:extLst>
          </p:cNvPr>
          <p:cNvSpPr/>
          <p:nvPr/>
        </p:nvSpPr>
        <p:spPr>
          <a:xfrm>
            <a:off x="658368" y="2596896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0D2BD25D-533E-EA68-2840-E8ABFC452815}"/>
              </a:ext>
            </a:extLst>
          </p:cNvPr>
          <p:cNvSpPr/>
          <p:nvPr/>
        </p:nvSpPr>
        <p:spPr>
          <a:xfrm>
            <a:off x="786384" y="2734056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66E8EC2-A04D-DF2A-2596-5C5E495AF24D}"/>
              </a:ext>
            </a:extLst>
          </p:cNvPr>
          <p:cNvSpPr/>
          <p:nvPr/>
        </p:nvSpPr>
        <p:spPr>
          <a:xfrm>
            <a:off x="859536" y="2807208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1</a:t>
            </a:r>
            <a:endParaRPr lang="en-US" sz="83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867ABBB-A135-C667-936C-B2C4AE4BCEAD}"/>
              </a:ext>
            </a:extLst>
          </p:cNvPr>
          <p:cNvSpPr/>
          <p:nvPr/>
        </p:nvSpPr>
        <p:spPr>
          <a:xfrm>
            <a:off x="1344168" y="2706624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Definieer bron + sink + profiles</a:t>
            </a:r>
            <a:endParaRPr lang="en-US" sz="108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022C66F8-C5E1-2AA0-BC39-FF44C720A684}"/>
              </a:ext>
            </a:extLst>
          </p:cNvPr>
          <p:cNvSpPr/>
          <p:nvPr/>
        </p:nvSpPr>
        <p:spPr>
          <a:xfrm>
            <a:off x="3081528" y="3218688"/>
            <a:ext cx="0" cy="18288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62C011A8-CAED-1686-13D8-6E5FE7BF240A}"/>
              </a:ext>
            </a:extLst>
          </p:cNvPr>
          <p:cNvSpPr/>
          <p:nvPr/>
        </p:nvSpPr>
        <p:spPr>
          <a:xfrm>
            <a:off x="658368" y="3438144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1296594C-8860-65FF-21A4-7B9CF5755509}"/>
              </a:ext>
            </a:extLst>
          </p:cNvPr>
          <p:cNvSpPr/>
          <p:nvPr/>
        </p:nvSpPr>
        <p:spPr>
          <a:xfrm>
            <a:off x="786384" y="3575304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6E01B137-C0F7-AAF9-23A9-69DA6684F65D}"/>
              </a:ext>
            </a:extLst>
          </p:cNvPr>
          <p:cNvSpPr/>
          <p:nvPr/>
        </p:nvSpPr>
        <p:spPr>
          <a:xfrm>
            <a:off x="859536" y="3648456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2</a:t>
            </a:r>
            <a:endParaRPr lang="en-US" sz="83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56DD6F09-E7CD-4088-A3BD-FDA2CEA009FD}"/>
              </a:ext>
            </a:extLst>
          </p:cNvPr>
          <p:cNvSpPr/>
          <p:nvPr/>
        </p:nvSpPr>
        <p:spPr>
          <a:xfrm>
            <a:off x="1344168" y="3547872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Bepaal lift, duty, simultane cold/heat</a:t>
            </a:r>
            <a:endParaRPr lang="en-US" sz="108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33E808B0-0016-03A9-8604-6F474613646E}"/>
              </a:ext>
            </a:extLst>
          </p:cNvPr>
          <p:cNvSpPr/>
          <p:nvPr/>
        </p:nvSpPr>
        <p:spPr>
          <a:xfrm>
            <a:off x="3081528" y="4059936"/>
            <a:ext cx="0" cy="18288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60DB4C1D-402D-61B3-257B-8A1B05F38228}"/>
              </a:ext>
            </a:extLst>
          </p:cNvPr>
          <p:cNvSpPr/>
          <p:nvPr/>
        </p:nvSpPr>
        <p:spPr>
          <a:xfrm>
            <a:off x="658368" y="4279392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AF0C73E6-0AB4-CAB4-6880-CFED7B9415B8}"/>
              </a:ext>
            </a:extLst>
          </p:cNvPr>
          <p:cNvSpPr/>
          <p:nvPr/>
        </p:nvSpPr>
        <p:spPr>
          <a:xfrm>
            <a:off x="786384" y="4416552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C6EC292B-1E94-872B-6CAE-BC9B94E75E73}"/>
              </a:ext>
            </a:extLst>
          </p:cNvPr>
          <p:cNvSpPr/>
          <p:nvPr/>
        </p:nvSpPr>
        <p:spPr>
          <a:xfrm>
            <a:off x="859536" y="4489704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3</a:t>
            </a:r>
            <a:endParaRPr lang="en-US" sz="83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CD730513-3690-E197-A09F-783A4F542DB0}"/>
              </a:ext>
            </a:extLst>
          </p:cNvPr>
          <p:cNvSpPr/>
          <p:nvPr/>
        </p:nvSpPr>
        <p:spPr>
          <a:xfrm>
            <a:off x="1344168" y="4389120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Kies architecture + juridische categorie</a:t>
            </a:r>
            <a:endParaRPr lang="en-US" sz="108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ED2E4732-4883-BF36-016B-DF9FFD40FE34}"/>
              </a:ext>
            </a:extLst>
          </p:cNvPr>
          <p:cNvSpPr/>
          <p:nvPr/>
        </p:nvSpPr>
        <p:spPr>
          <a:xfrm>
            <a:off x="3081528" y="4901184"/>
            <a:ext cx="0" cy="18288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693ACB2D-B137-572C-5C0F-85475A6058EE}"/>
              </a:ext>
            </a:extLst>
          </p:cNvPr>
          <p:cNvSpPr/>
          <p:nvPr/>
        </p:nvSpPr>
        <p:spPr>
          <a:xfrm>
            <a:off x="658368" y="5120640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C044BB2E-8C2D-AF52-786A-5E65B0FC7866}"/>
              </a:ext>
            </a:extLst>
          </p:cNvPr>
          <p:cNvSpPr/>
          <p:nvPr/>
        </p:nvSpPr>
        <p:spPr>
          <a:xfrm>
            <a:off x="786384" y="5257800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727C26A9-CE22-51C9-E57E-1056D6AF5C3E}"/>
              </a:ext>
            </a:extLst>
          </p:cNvPr>
          <p:cNvSpPr/>
          <p:nvPr/>
        </p:nvSpPr>
        <p:spPr>
          <a:xfrm>
            <a:off x="859536" y="5330952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4</a:t>
            </a:r>
            <a:endParaRPr lang="en-US" sz="83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5CFA6890-9DEB-4043-F3DD-F3A1B7CBC486}"/>
              </a:ext>
            </a:extLst>
          </p:cNvPr>
          <p:cNvSpPr/>
          <p:nvPr/>
        </p:nvSpPr>
        <p:spPr>
          <a:xfrm>
            <a:off x="1344168" y="5230368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Shortlist fluids op thermodynamics</a:t>
            </a:r>
            <a:endParaRPr lang="en-US" sz="1080" dirty="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17638B4B-7CCC-6D13-BF44-A03387553140}"/>
              </a:ext>
            </a:extLst>
          </p:cNvPr>
          <p:cNvSpPr/>
          <p:nvPr/>
        </p:nvSpPr>
        <p:spPr>
          <a:xfrm>
            <a:off x="6199632" y="1755648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29" name="Shape 27">
            <a:extLst>
              <a:ext uri="{FF2B5EF4-FFF2-40B4-BE49-F238E27FC236}">
                <a16:creationId xmlns:a16="http://schemas.microsoft.com/office/drawing/2014/main" id="{B8D8ABAD-EEEA-7051-2479-4332AE4B67D1}"/>
              </a:ext>
            </a:extLst>
          </p:cNvPr>
          <p:cNvSpPr/>
          <p:nvPr/>
        </p:nvSpPr>
        <p:spPr>
          <a:xfrm>
            <a:off x="6327648" y="1892808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EB416296-CEC9-C8EA-6713-5894D000DC09}"/>
              </a:ext>
            </a:extLst>
          </p:cNvPr>
          <p:cNvSpPr/>
          <p:nvPr/>
        </p:nvSpPr>
        <p:spPr>
          <a:xfrm>
            <a:off x="6400800" y="1965960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</a:t>
            </a:r>
            <a:endParaRPr lang="en-US" sz="830" dirty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AB0D198A-CB8E-DEFD-220B-A44A266B17E4}"/>
              </a:ext>
            </a:extLst>
          </p:cNvPr>
          <p:cNvSpPr/>
          <p:nvPr/>
        </p:nvSpPr>
        <p:spPr>
          <a:xfrm>
            <a:off x="6885432" y="1865376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Filter safety / site / charge</a:t>
            </a:r>
            <a:endParaRPr lang="en-US" sz="1080" dirty="0"/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C4D0152B-7296-CE95-E26A-115CBFDBD7C6}"/>
              </a:ext>
            </a:extLst>
          </p:cNvPr>
          <p:cNvSpPr/>
          <p:nvPr/>
        </p:nvSpPr>
        <p:spPr>
          <a:xfrm>
            <a:off x="8622792" y="2377440"/>
            <a:ext cx="0" cy="18288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33" name="Shape 31">
            <a:extLst>
              <a:ext uri="{FF2B5EF4-FFF2-40B4-BE49-F238E27FC236}">
                <a16:creationId xmlns:a16="http://schemas.microsoft.com/office/drawing/2014/main" id="{B7936B11-B296-DC59-B1AD-4544038B94C0}"/>
              </a:ext>
            </a:extLst>
          </p:cNvPr>
          <p:cNvSpPr/>
          <p:nvPr/>
        </p:nvSpPr>
        <p:spPr>
          <a:xfrm>
            <a:off x="6199632" y="2596896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4" name="Shape 32">
            <a:extLst>
              <a:ext uri="{FF2B5EF4-FFF2-40B4-BE49-F238E27FC236}">
                <a16:creationId xmlns:a16="http://schemas.microsoft.com/office/drawing/2014/main" id="{3A4C7DE4-6DD5-3EC9-827F-C88409B85A2E}"/>
              </a:ext>
            </a:extLst>
          </p:cNvPr>
          <p:cNvSpPr/>
          <p:nvPr/>
        </p:nvSpPr>
        <p:spPr>
          <a:xfrm>
            <a:off x="6327648" y="2734056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5" name="Text 33">
            <a:extLst>
              <a:ext uri="{FF2B5EF4-FFF2-40B4-BE49-F238E27FC236}">
                <a16:creationId xmlns:a16="http://schemas.microsoft.com/office/drawing/2014/main" id="{BB0CE64C-5C24-E753-2866-2E767161CAE1}"/>
              </a:ext>
            </a:extLst>
          </p:cNvPr>
          <p:cNvSpPr/>
          <p:nvPr/>
        </p:nvSpPr>
        <p:spPr>
          <a:xfrm>
            <a:off x="6400800" y="2807208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6</a:t>
            </a:r>
            <a:endParaRPr lang="en-US" sz="830" dirty="0"/>
          </a:p>
        </p:txBody>
      </p:sp>
      <p:sp>
        <p:nvSpPr>
          <p:cNvPr id="36" name="Text 34">
            <a:extLst>
              <a:ext uri="{FF2B5EF4-FFF2-40B4-BE49-F238E27FC236}">
                <a16:creationId xmlns:a16="http://schemas.microsoft.com/office/drawing/2014/main" id="{01774B0C-7E20-7758-471F-995FA7ABB441}"/>
              </a:ext>
            </a:extLst>
          </p:cNvPr>
          <p:cNvSpPr/>
          <p:nvPr/>
        </p:nvSpPr>
        <p:spPr>
          <a:xfrm>
            <a:off x="6885432" y="2706624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Stress-test F-gas + PFAS + service horizon</a:t>
            </a:r>
            <a:endParaRPr lang="en-US" sz="1080" dirty="0"/>
          </a:p>
        </p:txBody>
      </p:sp>
      <p:sp>
        <p:nvSpPr>
          <p:cNvPr id="37" name="Shape 35">
            <a:extLst>
              <a:ext uri="{FF2B5EF4-FFF2-40B4-BE49-F238E27FC236}">
                <a16:creationId xmlns:a16="http://schemas.microsoft.com/office/drawing/2014/main" id="{1CB67B52-C664-DB00-FFDA-4B313E377B74}"/>
              </a:ext>
            </a:extLst>
          </p:cNvPr>
          <p:cNvSpPr/>
          <p:nvPr/>
        </p:nvSpPr>
        <p:spPr>
          <a:xfrm>
            <a:off x="8622792" y="3218688"/>
            <a:ext cx="0" cy="18288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38" name="Shape 36">
            <a:extLst>
              <a:ext uri="{FF2B5EF4-FFF2-40B4-BE49-F238E27FC236}">
                <a16:creationId xmlns:a16="http://schemas.microsoft.com/office/drawing/2014/main" id="{134E0E29-B597-A8F3-80B8-76E48EB6A8E2}"/>
              </a:ext>
            </a:extLst>
          </p:cNvPr>
          <p:cNvSpPr/>
          <p:nvPr/>
        </p:nvSpPr>
        <p:spPr>
          <a:xfrm>
            <a:off x="6199632" y="3438144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F7C15CB2-1281-7F9F-41BD-8C5F48D9B598}"/>
              </a:ext>
            </a:extLst>
          </p:cNvPr>
          <p:cNvSpPr/>
          <p:nvPr/>
        </p:nvSpPr>
        <p:spPr>
          <a:xfrm>
            <a:off x="6327648" y="3575304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41DFF720-165F-D49F-64BF-1AB298CB484C}"/>
              </a:ext>
            </a:extLst>
          </p:cNvPr>
          <p:cNvSpPr/>
          <p:nvPr/>
        </p:nvSpPr>
        <p:spPr>
          <a:xfrm>
            <a:off x="6400800" y="3648456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7</a:t>
            </a:r>
            <a:endParaRPr lang="en-US" sz="830" dirty="0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B0EEEF13-1609-ED47-A76C-634C1881D94D}"/>
              </a:ext>
            </a:extLst>
          </p:cNvPr>
          <p:cNvSpPr/>
          <p:nvPr/>
        </p:nvSpPr>
        <p:spPr>
          <a:xfrm>
            <a:off x="6885432" y="3547872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TCO + energy + lifecycle impact</a:t>
            </a:r>
            <a:endParaRPr lang="en-US" sz="1080" dirty="0"/>
          </a:p>
        </p:txBody>
      </p:sp>
      <p:sp>
        <p:nvSpPr>
          <p:cNvPr id="42" name="Shape 40">
            <a:extLst>
              <a:ext uri="{FF2B5EF4-FFF2-40B4-BE49-F238E27FC236}">
                <a16:creationId xmlns:a16="http://schemas.microsoft.com/office/drawing/2014/main" id="{6B0A3A00-6922-8C84-2DDC-44DA1A386F9E}"/>
              </a:ext>
            </a:extLst>
          </p:cNvPr>
          <p:cNvSpPr/>
          <p:nvPr/>
        </p:nvSpPr>
        <p:spPr>
          <a:xfrm>
            <a:off x="8622792" y="4059936"/>
            <a:ext cx="0" cy="182880"/>
          </a:xfrm>
          <a:prstGeom prst="line">
            <a:avLst/>
          </a:prstGeom>
          <a:noFill/>
          <a:ln w="12700">
            <a:solidFill>
              <a:srgbClr val="93A0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nl-BE"/>
          </a:p>
        </p:txBody>
      </p:sp>
      <p:sp>
        <p:nvSpPr>
          <p:cNvPr id="43" name="Shape 41">
            <a:extLst>
              <a:ext uri="{FF2B5EF4-FFF2-40B4-BE49-F238E27FC236}">
                <a16:creationId xmlns:a16="http://schemas.microsoft.com/office/drawing/2014/main" id="{B8EEC121-09EA-00CC-F5CB-255C5E280CEA}"/>
              </a:ext>
            </a:extLst>
          </p:cNvPr>
          <p:cNvSpPr/>
          <p:nvPr/>
        </p:nvSpPr>
        <p:spPr>
          <a:xfrm>
            <a:off x="6199632" y="4279392"/>
            <a:ext cx="484632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4" name="Shape 42">
            <a:extLst>
              <a:ext uri="{FF2B5EF4-FFF2-40B4-BE49-F238E27FC236}">
                <a16:creationId xmlns:a16="http://schemas.microsoft.com/office/drawing/2014/main" id="{DA653D70-1E03-93DE-8101-1AABA541563B}"/>
              </a:ext>
            </a:extLst>
          </p:cNvPr>
          <p:cNvSpPr/>
          <p:nvPr/>
        </p:nvSpPr>
        <p:spPr>
          <a:xfrm>
            <a:off x="6327648" y="4416552"/>
            <a:ext cx="384048" cy="310896"/>
          </a:xfrm>
          <a:prstGeom prst="roundRect">
            <a:avLst>
              <a:gd name="adj" fmla="val 23529"/>
            </a:avLst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45" name="Text 43">
            <a:extLst>
              <a:ext uri="{FF2B5EF4-FFF2-40B4-BE49-F238E27FC236}">
                <a16:creationId xmlns:a16="http://schemas.microsoft.com/office/drawing/2014/main" id="{6CBCC1AC-1E6F-7190-C2E9-A78D9F430BE0}"/>
              </a:ext>
            </a:extLst>
          </p:cNvPr>
          <p:cNvSpPr/>
          <p:nvPr/>
        </p:nvSpPr>
        <p:spPr>
          <a:xfrm>
            <a:off x="6400800" y="4489704"/>
            <a:ext cx="23774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830" b="1" dirty="0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8</a:t>
            </a:r>
            <a:endParaRPr lang="en-US" sz="830" dirty="0"/>
          </a:p>
        </p:txBody>
      </p:sp>
      <p:sp>
        <p:nvSpPr>
          <p:cNvPr id="46" name="Text 44">
            <a:extLst>
              <a:ext uri="{FF2B5EF4-FFF2-40B4-BE49-F238E27FC236}">
                <a16:creationId xmlns:a16="http://schemas.microsoft.com/office/drawing/2014/main" id="{6DAE3C50-7C53-EF58-4803-29AB072A5668}"/>
              </a:ext>
            </a:extLst>
          </p:cNvPr>
          <p:cNvSpPr/>
          <p:nvPr/>
        </p:nvSpPr>
        <p:spPr>
          <a:xfrm>
            <a:off x="6885432" y="4389120"/>
            <a:ext cx="3886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8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Specificeer Plan B / optionaliteit</a:t>
            </a:r>
            <a:endParaRPr lang="en-US" sz="1080" dirty="0"/>
          </a:p>
        </p:txBody>
      </p:sp>
      <p:sp>
        <p:nvSpPr>
          <p:cNvPr id="47" name="Text 45">
            <a:extLst>
              <a:ext uri="{FF2B5EF4-FFF2-40B4-BE49-F238E27FC236}">
                <a16:creationId xmlns:a16="http://schemas.microsoft.com/office/drawing/2014/main" id="{0AF34323-D600-EF29-C197-17BB5873C12A}"/>
              </a:ext>
            </a:extLst>
          </p:cNvPr>
          <p:cNvSpPr/>
          <p:nvPr/>
        </p:nvSpPr>
        <p:spPr>
          <a:xfrm>
            <a:off x="6217920" y="518464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E8A2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Resultaat: geen “beste koudemiddel”. Wel een verdedigbare ontwerpbeslissing.</a:t>
            </a:r>
            <a:endParaRPr lang="en-US" sz="140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C54626B0-335A-6D7E-250B-78556E1E42EE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C2808EBB-B0E3-AB2A-A370-268BD1F7B51E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886407B0-149B-0D5E-6F94-5488079EC633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91A27E98-BDCA-9BCA-75E4-73929935B474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E79947C5-8773-4F4A-6F40-A06B811E2F0A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74BAFD26-025F-5539-0F97-CC829464A271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57BBD1E7-4FDB-F722-02EF-C1C00ED25701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7" name="Text 55">
            <a:extLst>
              <a:ext uri="{FF2B5EF4-FFF2-40B4-BE49-F238E27FC236}">
                <a16:creationId xmlns:a16="http://schemas.microsoft.com/office/drawing/2014/main" id="{BB6CEDBF-8F7B-0EED-FFC9-5D3D63B25574}"/>
              </a:ext>
            </a:extLst>
          </p:cNvPr>
          <p:cNvSpPr/>
          <p:nvPr/>
        </p:nvSpPr>
        <p:spPr>
          <a:xfrm>
            <a:off x="438912" y="6565392"/>
            <a:ext cx="9875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67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Presenter decision framework, integrating process, thermodynamics, safety, regulation, service and TCO.</a:t>
            </a:r>
            <a:endParaRPr lang="en-US" sz="670" dirty="0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8AC94C8C-83E4-1CB7-8E6A-0FB9E52EA9B5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5.01</a:t>
            </a:r>
            <a:endParaRPr lang="en-US" sz="700" dirty="0"/>
          </a:p>
        </p:txBody>
      </p:sp>
      <p:sp>
        <p:nvSpPr>
          <p:cNvPr id="61" name="Text 59">
            <a:extLst>
              <a:ext uri="{FF2B5EF4-FFF2-40B4-BE49-F238E27FC236}">
                <a16:creationId xmlns:a16="http://schemas.microsoft.com/office/drawing/2014/main" id="{138D525A-63C5-425A-959E-DAB8BA700662}"/>
              </a:ext>
            </a:extLst>
          </p:cNvPr>
          <p:cNvSpPr/>
          <p:nvPr/>
        </p:nvSpPr>
        <p:spPr>
          <a:xfrm>
            <a:off x="475488" y="256032"/>
            <a:ext cx="2194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80" dirty="0">
                <a:solidFill>
                  <a:srgbClr val="1D78A5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 &amp; TOEKOMST</a:t>
            </a:r>
            <a:endParaRPr lang="en-US" sz="750" dirty="0"/>
          </a:p>
        </p:txBody>
      </p:sp>
    </p:spTree>
    <p:extLst>
      <p:ext uri="{BB962C8B-B14F-4D97-AF65-F5344CB8AC3E}">
        <p14:creationId xmlns:p14="http://schemas.microsoft.com/office/powerpoint/2010/main" val="34296713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7536" y="-88194"/>
            <a:ext cx="20193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Kerncijfers</a:t>
            </a:r>
            <a:endParaRPr lang="en-US" sz="2650" dirty="0"/>
          </a:p>
        </p:txBody>
      </p:sp>
      <p:sp>
        <p:nvSpPr>
          <p:cNvPr id="50" name="Shape 48"/>
          <p:cNvSpPr/>
          <p:nvPr/>
        </p:nvSpPr>
        <p:spPr>
          <a:xfrm>
            <a:off x="472508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/>
          <p:cNvSpPr/>
          <p:nvPr/>
        </p:nvSpPr>
        <p:spPr>
          <a:xfrm>
            <a:off x="2295212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/>
          <p:cNvSpPr/>
          <p:nvPr/>
        </p:nvSpPr>
        <p:spPr>
          <a:xfrm>
            <a:off x="4117916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/>
          <p:cNvSpPr/>
          <p:nvPr/>
        </p:nvSpPr>
        <p:spPr>
          <a:xfrm>
            <a:off x="5940620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/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/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/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Text 56"/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5.02</a:t>
            </a:r>
            <a:endParaRPr lang="en-US" sz="700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DEA1FF38-E585-6B7C-91EC-4D47D195905E}"/>
              </a:ext>
            </a:extLst>
          </p:cNvPr>
          <p:cNvSpPr/>
          <p:nvPr/>
        </p:nvSpPr>
        <p:spPr>
          <a:xfrm>
            <a:off x="426788" y="12034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E889D6AE-64B5-19A4-001A-95D01C09A352}"/>
              </a:ext>
            </a:extLst>
          </p:cNvPr>
          <p:cNvSpPr txBox="1"/>
          <p:nvPr/>
        </p:nvSpPr>
        <p:spPr>
          <a:xfrm>
            <a:off x="1070579" y="1394081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vóór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het R-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nummer</a:t>
            </a:r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B8581F45-C16D-D125-338C-0DF07905BD09}"/>
              </a:ext>
            </a:extLst>
          </p:cNvPr>
          <p:cNvSpPr/>
          <p:nvPr/>
        </p:nvSpPr>
        <p:spPr>
          <a:xfrm>
            <a:off x="426788" y="25976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F559D323-FC91-5819-2FCA-5A02C4BF6AC8}"/>
              </a:ext>
            </a:extLst>
          </p:cNvPr>
          <p:cNvSpPr txBox="1"/>
          <p:nvPr/>
        </p:nvSpPr>
        <p:spPr>
          <a:xfrm>
            <a:off x="1070579" y="2791737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regelgevende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lagen</a:t>
            </a:r>
            <a:endParaRPr lang="nl-BE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9A9EAF0D-2AA4-7127-0DF2-05F703F6A6E3}"/>
              </a:ext>
            </a:extLst>
          </p:cNvPr>
          <p:cNvSpPr/>
          <p:nvPr/>
        </p:nvSpPr>
        <p:spPr>
          <a:xfrm>
            <a:off x="426788" y="329481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02" name="Tekstvak 101">
            <a:extLst>
              <a:ext uri="{FF2B5EF4-FFF2-40B4-BE49-F238E27FC236}">
                <a16:creationId xmlns:a16="http://schemas.microsoft.com/office/drawing/2014/main" id="{A85988E3-EF16-FB6C-FB2C-15F1D7FA7950}"/>
              </a:ext>
            </a:extLst>
          </p:cNvPr>
          <p:cNvSpPr txBox="1"/>
          <p:nvPr/>
        </p:nvSpPr>
        <p:spPr>
          <a:xfrm>
            <a:off x="1070579" y="3490565"/>
            <a:ext cx="719001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limieten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shortlist</a:t>
            </a:r>
            <a:endParaRPr lang="nl-BE" sz="2800" dirty="0"/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679BCBA9-BF45-E176-08A0-92A9E90D958E}"/>
              </a:ext>
            </a:extLst>
          </p:cNvPr>
          <p:cNvSpPr/>
          <p:nvPr/>
        </p:nvSpPr>
        <p:spPr>
          <a:xfrm>
            <a:off x="426788" y="190058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21" name="Tekstvak 120">
            <a:extLst>
              <a:ext uri="{FF2B5EF4-FFF2-40B4-BE49-F238E27FC236}">
                <a16:creationId xmlns:a16="http://schemas.microsoft.com/office/drawing/2014/main" id="{6C44AEA2-441E-B961-FDD9-A47E82B90D28}"/>
              </a:ext>
            </a:extLst>
          </p:cNvPr>
          <p:cNvSpPr txBox="1"/>
          <p:nvPr/>
        </p:nvSpPr>
        <p:spPr>
          <a:xfrm>
            <a:off x="1070579" y="2092909"/>
            <a:ext cx="670294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</a:t>
            </a:r>
            <a:endParaRPr lang="nl-BE" dirty="0"/>
          </a:p>
        </p:txBody>
      </p:sp>
      <p:sp>
        <p:nvSpPr>
          <p:cNvPr id="153" name="Rechthoek 152">
            <a:extLst>
              <a:ext uri="{FF2B5EF4-FFF2-40B4-BE49-F238E27FC236}">
                <a16:creationId xmlns:a16="http://schemas.microsoft.com/office/drawing/2014/main" id="{DC52ED73-7CF4-AF28-5EF1-76E97045EC61}"/>
              </a:ext>
            </a:extLst>
          </p:cNvPr>
          <p:cNvSpPr/>
          <p:nvPr/>
        </p:nvSpPr>
        <p:spPr>
          <a:xfrm>
            <a:off x="426788" y="39919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239711E5-3F02-1C9D-421D-EBAC7E685BC6}"/>
              </a:ext>
            </a:extLst>
          </p:cNvPr>
          <p:cNvSpPr/>
          <p:nvPr/>
        </p:nvSpPr>
        <p:spPr>
          <a:xfrm>
            <a:off x="426788" y="468904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55" name="Rechthoek 154">
            <a:extLst>
              <a:ext uri="{FF2B5EF4-FFF2-40B4-BE49-F238E27FC236}">
                <a16:creationId xmlns:a16="http://schemas.microsoft.com/office/drawing/2014/main" id="{02CDD48F-3AE7-7354-3170-643D221E0747}"/>
              </a:ext>
            </a:extLst>
          </p:cNvPr>
          <p:cNvSpPr/>
          <p:nvPr/>
        </p:nvSpPr>
        <p:spPr>
          <a:xfrm>
            <a:off x="426788" y="538616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6" name="Tekstvak 155">
            <a:extLst>
              <a:ext uri="{FF2B5EF4-FFF2-40B4-BE49-F238E27FC236}">
                <a16:creationId xmlns:a16="http://schemas.microsoft.com/office/drawing/2014/main" id="{C30CD488-5651-5979-732C-A1368FB022BE}"/>
              </a:ext>
            </a:extLst>
          </p:cNvPr>
          <p:cNvSpPr txBox="1"/>
          <p:nvPr/>
        </p:nvSpPr>
        <p:spPr>
          <a:xfrm>
            <a:off x="1070579" y="4189393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assen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definiëren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</a:t>
            </a:r>
            <a:endParaRPr lang="nl-BE" dirty="0"/>
          </a:p>
        </p:txBody>
      </p:sp>
      <p:sp>
        <p:nvSpPr>
          <p:cNvPr id="157" name="Tekstvak 156">
            <a:extLst>
              <a:ext uri="{FF2B5EF4-FFF2-40B4-BE49-F238E27FC236}">
                <a16:creationId xmlns:a16="http://schemas.microsoft.com/office/drawing/2014/main" id="{5787E0BB-BD46-4641-4AA4-53D3C10C55DD}"/>
              </a:ext>
            </a:extLst>
          </p:cNvPr>
          <p:cNvSpPr txBox="1"/>
          <p:nvPr/>
        </p:nvSpPr>
        <p:spPr>
          <a:xfrm>
            <a:off x="1070579" y="4888221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toepassing</a:t>
            </a:r>
            <a:endParaRPr lang="nl-BE" dirty="0"/>
          </a:p>
        </p:txBody>
      </p:sp>
      <p:sp>
        <p:nvSpPr>
          <p:cNvPr id="158" name="Tekstvak 157">
            <a:extLst>
              <a:ext uri="{FF2B5EF4-FFF2-40B4-BE49-F238E27FC236}">
                <a16:creationId xmlns:a16="http://schemas.microsoft.com/office/drawing/2014/main" id="{7ABA0092-4C78-35E1-F7DF-00CCCE30566E}"/>
              </a:ext>
            </a:extLst>
          </p:cNvPr>
          <p:cNvSpPr txBox="1"/>
          <p:nvPr/>
        </p:nvSpPr>
        <p:spPr>
          <a:xfrm>
            <a:off x="1070579" y="5587049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doel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0 GWP in 2050</a:t>
            </a:r>
            <a:endParaRPr lang="nl-BE" sz="28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4D62D9-92A4-BC4B-FED6-0BBA0E2D0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91B7D1C-B759-B738-0BC2-8E837C390BE8}"/>
              </a:ext>
            </a:extLst>
          </p:cNvPr>
          <p:cNvSpPr/>
          <p:nvPr/>
        </p:nvSpPr>
        <p:spPr>
          <a:xfrm>
            <a:off x="97536" y="-88194"/>
            <a:ext cx="20193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Kerncijfers</a:t>
            </a:r>
            <a:endParaRPr lang="en-US" sz="265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68DB6A55-BE24-C4BA-569D-E09DDCD938F5}"/>
              </a:ext>
            </a:extLst>
          </p:cNvPr>
          <p:cNvSpPr/>
          <p:nvPr/>
        </p:nvSpPr>
        <p:spPr>
          <a:xfrm>
            <a:off x="472508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49C524FB-AE9B-A8E7-9CC0-47476865CAB0}"/>
              </a:ext>
            </a:extLst>
          </p:cNvPr>
          <p:cNvSpPr/>
          <p:nvPr/>
        </p:nvSpPr>
        <p:spPr>
          <a:xfrm>
            <a:off x="2295212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6240700A-69F2-B1F2-D5FC-30E918D3A161}"/>
              </a:ext>
            </a:extLst>
          </p:cNvPr>
          <p:cNvSpPr/>
          <p:nvPr/>
        </p:nvSpPr>
        <p:spPr>
          <a:xfrm>
            <a:off x="4117916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9BB21A0C-C0B4-D04E-F8D8-FF0652B49005}"/>
              </a:ext>
            </a:extLst>
          </p:cNvPr>
          <p:cNvSpPr/>
          <p:nvPr/>
        </p:nvSpPr>
        <p:spPr>
          <a:xfrm>
            <a:off x="5940620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C5699FB9-8101-A134-E14E-806FA26181ED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18833B9C-EC3C-F4DF-940F-9E8CC8C939B7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683040C3-9C74-D89C-7262-D712C8F9C351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9AE021D9-6B59-FCD0-06A4-9779A1A5217F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5.02a</a:t>
            </a:r>
            <a:endParaRPr lang="en-US" sz="700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D738B2E3-6A2E-8EB7-339E-2483A069F77C}"/>
              </a:ext>
            </a:extLst>
          </p:cNvPr>
          <p:cNvSpPr/>
          <p:nvPr/>
        </p:nvSpPr>
        <p:spPr>
          <a:xfrm>
            <a:off x="426788" y="12034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7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D3A0E667-A2F8-AA39-91E7-7701F206AD51}"/>
              </a:ext>
            </a:extLst>
          </p:cNvPr>
          <p:cNvSpPr txBox="1"/>
          <p:nvPr/>
        </p:nvSpPr>
        <p:spPr>
          <a:xfrm>
            <a:off x="1070579" y="1394081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vóór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het R-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nummer</a:t>
            </a:r>
            <a:endParaRPr lang="nl-BE" dirty="0"/>
          </a:p>
        </p:txBody>
      </p:sp>
      <p:grpSp>
        <p:nvGrpSpPr>
          <p:cNvPr id="170" name="Groep 169">
            <a:extLst>
              <a:ext uri="{FF2B5EF4-FFF2-40B4-BE49-F238E27FC236}">
                <a16:creationId xmlns:a16="http://schemas.microsoft.com/office/drawing/2014/main" id="{6B24A3F3-B83A-800F-CA40-B014CC8EA84F}"/>
              </a:ext>
            </a:extLst>
          </p:cNvPr>
          <p:cNvGrpSpPr/>
          <p:nvPr/>
        </p:nvGrpSpPr>
        <p:grpSpPr>
          <a:xfrm>
            <a:off x="8769824" y="337693"/>
            <a:ext cx="2431576" cy="3804371"/>
            <a:chOff x="8952702" y="175501"/>
            <a:chExt cx="2431576" cy="3804371"/>
          </a:xfrm>
        </p:grpSpPr>
        <p:grpSp>
          <p:nvGrpSpPr>
            <p:cNvPr id="169" name="Groep 168">
              <a:extLst>
                <a:ext uri="{FF2B5EF4-FFF2-40B4-BE49-F238E27FC236}">
                  <a16:creationId xmlns:a16="http://schemas.microsoft.com/office/drawing/2014/main" id="{C710FB13-3646-F6D0-3D4D-E2962C81F335}"/>
                </a:ext>
              </a:extLst>
            </p:cNvPr>
            <p:cNvGrpSpPr/>
            <p:nvPr/>
          </p:nvGrpSpPr>
          <p:grpSpPr>
            <a:xfrm>
              <a:off x="8952704" y="175501"/>
              <a:ext cx="2323424" cy="338328"/>
              <a:chOff x="3040977" y="187526"/>
              <a:chExt cx="2203704" cy="338328"/>
            </a:xfrm>
          </p:grpSpPr>
          <p:sp>
            <p:nvSpPr>
              <p:cNvPr id="60" name="Shape 3">
                <a:extLst>
                  <a:ext uri="{FF2B5EF4-FFF2-40B4-BE49-F238E27FC236}">
                    <a16:creationId xmlns:a16="http://schemas.microsoft.com/office/drawing/2014/main" id="{0E43F26C-C6C0-EFF6-6192-EDCA1A8D7516}"/>
                  </a:ext>
                </a:extLst>
              </p:cNvPr>
              <p:cNvSpPr/>
              <p:nvPr/>
            </p:nvSpPr>
            <p:spPr>
              <a:xfrm>
                <a:off x="3040977" y="214958"/>
                <a:ext cx="384048" cy="310896"/>
              </a:xfrm>
              <a:prstGeom prst="roundRect">
                <a:avLst>
                  <a:gd name="adj" fmla="val 23529"/>
                </a:avLst>
              </a:prstGeom>
              <a:solidFill>
                <a:schemeClr val="accent2"/>
              </a:solidFill>
              <a:ln w="12700">
                <a:solidFill>
                  <a:srgbClr val="0C2238"/>
                </a:solidFill>
                <a:prstDash val="solid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62" name="Text 4">
                <a:extLst>
                  <a:ext uri="{FF2B5EF4-FFF2-40B4-BE49-F238E27FC236}">
                    <a16:creationId xmlns:a16="http://schemas.microsoft.com/office/drawing/2014/main" id="{CF768DCB-8ACB-9A68-5EC4-DFF1269E710A}"/>
                  </a:ext>
                </a:extLst>
              </p:cNvPr>
              <p:cNvSpPr/>
              <p:nvPr/>
            </p:nvSpPr>
            <p:spPr>
              <a:xfrm>
                <a:off x="3114129" y="288110"/>
                <a:ext cx="237744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830" b="1" dirty="0">
                    <a:solidFill>
                      <a:srgbClr val="FFFFFF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1</a:t>
                </a:r>
                <a:endParaRPr lang="en-US" sz="830" dirty="0"/>
              </a:p>
            </p:txBody>
          </p:sp>
          <p:sp>
            <p:nvSpPr>
              <p:cNvPr id="63" name="Text 5">
                <a:extLst>
                  <a:ext uri="{FF2B5EF4-FFF2-40B4-BE49-F238E27FC236}">
                    <a16:creationId xmlns:a16="http://schemas.microsoft.com/office/drawing/2014/main" id="{D8A0DFE1-8DD4-365A-7504-B3CE20FC8016}"/>
                  </a:ext>
                </a:extLst>
              </p:cNvPr>
              <p:cNvSpPr/>
              <p:nvPr/>
            </p:nvSpPr>
            <p:spPr>
              <a:xfrm>
                <a:off x="3525609" y="187526"/>
                <a:ext cx="171907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C2238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Bronprofiel</a:t>
                </a:r>
                <a:endParaRPr lang="en-US" sz="1300" dirty="0"/>
              </a:p>
            </p:txBody>
          </p:sp>
        </p:grpSp>
        <p:grpSp>
          <p:nvGrpSpPr>
            <p:cNvPr id="168" name="Groep 167">
              <a:extLst>
                <a:ext uri="{FF2B5EF4-FFF2-40B4-BE49-F238E27FC236}">
                  <a16:creationId xmlns:a16="http://schemas.microsoft.com/office/drawing/2014/main" id="{0AFAD80A-EA43-DC4F-EA2B-84BC4725141D}"/>
                </a:ext>
              </a:extLst>
            </p:cNvPr>
            <p:cNvGrpSpPr/>
            <p:nvPr/>
          </p:nvGrpSpPr>
          <p:grpSpPr>
            <a:xfrm>
              <a:off x="8952704" y="753175"/>
              <a:ext cx="2323424" cy="338328"/>
              <a:chOff x="5857329" y="187526"/>
              <a:chExt cx="2203704" cy="338328"/>
            </a:xfrm>
          </p:grpSpPr>
          <p:sp>
            <p:nvSpPr>
              <p:cNvPr id="64" name="Shape 8">
                <a:extLst>
                  <a:ext uri="{FF2B5EF4-FFF2-40B4-BE49-F238E27FC236}">
                    <a16:creationId xmlns:a16="http://schemas.microsoft.com/office/drawing/2014/main" id="{AF23458F-199F-0DDB-5D38-F9F703C1C17E}"/>
                  </a:ext>
                </a:extLst>
              </p:cNvPr>
              <p:cNvSpPr/>
              <p:nvPr/>
            </p:nvSpPr>
            <p:spPr>
              <a:xfrm>
                <a:off x="5857329" y="214958"/>
                <a:ext cx="384048" cy="310896"/>
              </a:xfrm>
              <a:prstGeom prst="roundRect">
                <a:avLst>
                  <a:gd name="adj" fmla="val 23529"/>
                </a:avLst>
              </a:prstGeom>
              <a:solidFill>
                <a:schemeClr val="accent2"/>
              </a:solidFill>
              <a:ln w="12700">
                <a:solidFill>
                  <a:srgbClr val="0C2238"/>
                </a:solidFill>
                <a:prstDash val="solid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65" name="Text 9">
                <a:extLst>
                  <a:ext uri="{FF2B5EF4-FFF2-40B4-BE49-F238E27FC236}">
                    <a16:creationId xmlns:a16="http://schemas.microsoft.com/office/drawing/2014/main" id="{3750120D-BA6C-EAD3-F184-8DE932CF68BE}"/>
                  </a:ext>
                </a:extLst>
              </p:cNvPr>
              <p:cNvSpPr/>
              <p:nvPr/>
            </p:nvSpPr>
            <p:spPr>
              <a:xfrm>
                <a:off x="5930481" y="288110"/>
                <a:ext cx="237744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830" b="1" dirty="0">
                    <a:solidFill>
                      <a:srgbClr val="FFFFFF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2</a:t>
                </a:r>
                <a:endParaRPr lang="en-US" sz="830" dirty="0"/>
              </a:p>
            </p:txBody>
          </p:sp>
          <p:sp>
            <p:nvSpPr>
              <p:cNvPr id="66" name="Text 10">
                <a:extLst>
                  <a:ext uri="{FF2B5EF4-FFF2-40B4-BE49-F238E27FC236}">
                    <a16:creationId xmlns:a16="http://schemas.microsoft.com/office/drawing/2014/main" id="{F26ABBB9-32F9-9DB9-0298-A084A3464688}"/>
                  </a:ext>
                </a:extLst>
              </p:cNvPr>
              <p:cNvSpPr/>
              <p:nvPr/>
            </p:nvSpPr>
            <p:spPr>
              <a:xfrm>
                <a:off x="6341961" y="187526"/>
                <a:ext cx="171907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C2238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Sinkprofiel</a:t>
                </a:r>
                <a:endParaRPr lang="en-US" sz="1300" dirty="0"/>
              </a:p>
            </p:txBody>
          </p:sp>
        </p:grpSp>
        <p:grpSp>
          <p:nvGrpSpPr>
            <p:cNvPr id="167" name="Groep 166">
              <a:extLst>
                <a:ext uri="{FF2B5EF4-FFF2-40B4-BE49-F238E27FC236}">
                  <a16:creationId xmlns:a16="http://schemas.microsoft.com/office/drawing/2014/main" id="{DDB0D48F-64DA-D73E-CD5E-644776C41959}"/>
                </a:ext>
              </a:extLst>
            </p:cNvPr>
            <p:cNvGrpSpPr/>
            <p:nvPr/>
          </p:nvGrpSpPr>
          <p:grpSpPr>
            <a:xfrm>
              <a:off x="8952704" y="1330849"/>
              <a:ext cx="2323424" cy="338328"/>
              <a:chOff x="8673681" y="187526"/>
              <a:chExt cx="2203704" cy="338328"/>
            </a:xfrm>
          </p:grpSpPr>
          <p:sp>
            <p:nvSpPr>
              <p:cNvPr id="67" name="Shape 13">
                <a:extLst>
                  <a:ext uri="{FF2B5EF4-FFF2-40B4-BE49-F238E27FC236}">
                    <a16:creationId xmlns:a16="http://schemas.microsoft.com/office/drawing/2014/main" id="{69587466-E694-3393-B7DD-87B154114C25}"/>
                  </a:ext>
                </a:extLst>
              </p:cNvPr>
              <p:cNvSpPr/>
              <p:nvPr/>
            </p:nvSpPr>
            <p:spPr>
              <a:xfrm>
                <a:off x="8673681" y="214958"/>
                <a:ext cx="384048" cy="310896"/>
              </a:xfrm>
              <a:prstGeom prst="roundRect">
                <a:avLst>
                  <a:gd name="adj" fmla="val 23529"/>
                </a:avLst>
              </a:prstGeom>
              <a:solidFill>
                <a:schemeClr val="accent2"/>
              </a:solidFill>
              <a:ln w="12700">
                <a:solidFill>
                  <a:srgbClr val="0C2238"/>
                </a:solidFill>
                <a:prstDash val="solid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68" name="Text 14">
                <a:extLst>
                  <a:ext uri="{FF2B5EF4-FFF2-40B4-BE49-F238E27FC236}">
                    <a16:creationId xmlns:a16="http://schemas.microsoft.com/office/drawing/2014/main" id="{F035376D-2E45-F009-302F-BC3E2ECD7C53}"/>
                  </a:ext>
                </a:extLst>
              </p:cNvPr>
              <p:cNvSpPr/>
              <p:nvPr/>
            </p:nvSpPr>
            <p:spPr>
              <a:xfrm>
                <a:off x="8746833" y="288110"/>
                <a:ext cx="237744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830" b="1" dirty="0">
                    <a:solidFill>
                      <a:srgbClr val="FFFFFF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3</a:t>
                </a:r>
                <a:endParaRPr lang="en-US" sz="830" dirty="0"/>
              </a:p>
            </p:txBody>
          </p:sp>
          <p:sp>
            <p:nvSpPr>
              <p:cNvPr id="69" name="Text 15">
                <a:extLst>
                  <a:ext uri="{FF2B5EF4-FFF2-40B4-BE49-F238E27FC236}">
                    <a16:creationId xmlns:a16="http://schemas.microsoft.com/office/drawing/2014/main" id="{6C780F85-0BC1-A407-7F1A-89F53014ECC1}"/>
                  </a:ext>
                </a:extLst>
              </p:cNvPr>
              <p:cNvSpPr/>
              <p:nvPr/>
            </p:nvSpPr>
            <p:spPr>
              <a:xfrm>
                <a:off x="9158313" y="187526"/>
                <a:ext cx="171907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C2238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Lift + duty</a:t>
                </a:r>
                <a:endParaRPr lang="en-US" sz="1300" dirty="0"/>
              </a:p>
            </p:txBody>
          </p:sp>
        </p:grpSp>
        <p:grpSp>
          <p:nvGrpSpPr>
            <p:cNvPr id="166" name="Groep 165">
              <a:extLst>
                <a:ext uri="{FF2B5EF4-FFF2-40B4-BE49-F238E27FC236}">
                  <a16:creationId xmlns:a16="http://schemas.microsoft.com/office/drawing/2014/main" id="{AA1DA973-B335-F541-D664-297EF2D3B880}"/>
                </a:ext>
              </a:extLst>
            </p:cNvPr>
            <p:cNvGrpSpPr/>
            <p:nvPr/>
          </p:nvGrpSpPr>
          <p:grpSpPr>
            <a:xfrm>
              <a:off x="8952704" y="1908523"/>
              <a:ext cx="2323424" cy="338328"/>
              <a:chOff x="11490033" y="187526"/>
              <a:chExt cx="2203704" cy="338328"/>
            </a:xfrm>
          </p:grpSpPr>
          <p:sp>
            <p:nvSpPr>
              <p:cNvPr id="70" name="Shape 18">
                <a:extLst>
                  <a:ext uri="{FF2B5EF4-FFF2-40B4-BE49-F238E27FC236}">
                    <a16:creationId xmlns:a16="http://schemas.microsoft.com/office/drawing/2014/main" id="{EAC652F5-7638-CD57-D47B-7151CBCBD55F}"/>
                  </a:ext>
                </a:extLst>
              </p:cNvPr>
              <p:cNvSpPr/>
              <p:nvPr/>
            </p:nvSpPr>
            <p:spPr>
              <a:xfrm>
                <a:off x="11490033" y="214958"/>
                <a:ext cx="384048" cy="310896"/>
              </a:xfrm>
              <a:prstGeom prst="roundRect">
                <a:avLst>
                  <a:gd name="adj" fmla="val 23529"/>
                </a:avLst>
              </a:prstGeom>
              <a:solidFill>
                <a:srgbClr val="0C2238"/>
              </a:solidFill>
              <a:ln w="12700">
                <a:solidFill>
                  <a:srgbClr val="0C2238"/>
                </a:solidFill>
                <a:prstDash val="solid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71" name="Text 19">
                <a:extLst>
                  <a:ext uri="{FF2B5EF4-FFF2-40B4-BE49-F238E27FC236}">
                    <a16:creationId xmlns:a16="http://schemas.microsoft.com/office/drawing/2014/main" id="{3FEC3B88-04B6-4EB3-CAEE-E9B24FEE37C6}"/>
                  </a:ext>
                </a:extLst>
              </p:cNvPr>
              <p:cNvSpPr/>
              <p:nvPr/>
            </p:nvSpPr>
            <p:spPr>
              <a:xfrm>
                <a:off x="11563185" y="288110"/>
                <a:ext cx="237744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830" b="1" dirty="0">
                    <a:solidFill>
                      <a:srgbClr val="FFFFFF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4</a:t>
                </a:r>
                <a:endParaRPr lang="en-US" sz="830" dirty="0"/>
              </a:p>
            </p:txBody>
          </p:sp>
          <p:sp>
            <p:nvSpPr>
              <p:cNvPr id="72" name="Text 20">
                <a:extLst>
                  <a:ext uri="{FF2B5EF4-FFF2-40B4-BE49-F238E27FC236}">
                    <a16:creationId xmlns:a16="http://schemas.microsoft.com/office/drawing/2014/main" id="{33369D72-B4FA-430F-AA19-2F1F18A18207}"/>
                  </a:ext>
                </a:extLst>
              </p:cNvPr>
              <p:cNvSpPr/>
              <p:nvPr/>
            </p:nvSpPr>
            <p:spPr>
              <a:xfrm>
                <a:off x="11974665" y="187526"/>
                <a:ext cx="171907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C2238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Koude én warmte?</a:t>
                </a:r>
                <a:endParaRPr lang="en-US" sz="1300" dirty="0"/>
              </a:p>
            </p:txBody>
          </p:sp>
        </p:grpSp>
        <p:grpSp>
          <p:nvGrpSpPr>
            <p:cNvPr id="165" name="Groep 164">
              <a:extLst>
                <a:ext uri="{FF2B5EF4-FFF2-40B4-BE49-F238E27FC236}">
                  <a16:creationId xmlns:a16="http://schemas.microsoft.com/office/drawing/2014/main" id="{8808B53B-CDB2-B5BB-9350-EF8FF1B90BB8}"/>
                </a:ext>
              </a:extLst>
            </p:cNvPr>
            <p:cNvGrpSpPr/>
            <p:nvPr/>
          </p:nvGrpSpPr>
          <p:grpSpPr>
            <a:xfrm>
              <a:off x="8952704" y="2486197"/>
              <a:ext cx="2067804" cy="338328"/>
              <a:chOff x="3319272" y="516710"/>
              <a:chExt cx="1961256" cy="338328"/>
            </a:xfrm>
          </p:grpSpPr>
          <p:sp>
            <p:nvSpPr>
              <p:cNvPr id="73" name="Shape 23">
                <a:extLst>
                  <a:ext uri="{FF2B5EF4-FFF2-40B4-BE49-F238E27FC236}">
                    <a16:creationId xmlns:a16="http://schemas.microsoft.com/office/drawing/2014/main" id="{8D4280F8-EF98-1C21-556C-E62D8E1A2B6F}"/>
                  </a:ext>
                </a:extLst>
              </p:cNvPr>
              <p:cNvSpPr/>
              <p:nvPr/>
            </p:nvSpPr>
            <p:spPr>
              <a:xfrm>
                <a:off x="3319272" y="544142"/>
                <a:ext cx="384048" cy="310896"/>
              </a:xfrm>
              <a:prstGeom prst="roundRect">
                <a:avLst>
                  <a:gd name="adj" fmla="val 23529"/>
                </a:avLst>
              </a:prstGeom>
              <a:solidFill>
                <a:schemeClr val="accent4">
                  <a:lumMod val="75000"/>
                </a:schemeClr>
              </a:solidFill>
              <a:ln w="12700">
                <a:solidFill>
                  <a:srgbClr val="0C2238"/>
                </a:solidFill>
                <a:prstDash val="solid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74" name="Text 24">
                <a:extLst>
                  <a:ext uri="{FF2B5EF4-FFF2-40B4-BE49-F238E27FC236}">
                    <a16:creationId xmlns:a16="http://schemas.microsoft.com/office/drawing/2014/main" id="{FD7ABC14-0033-AC3C-D369-54515B1A4283}"/>
                  </a:ext>
                </a:extLst>
              </p:cNvPr>
              <p:cNvSpPr/>
              <p:nvPr/>
            </p:nvSpPr>
            <p:spPr>
              <a:xfrm>
                <a:off x="3392424" y="617294"/>
                <a:ext cx="237744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830" b="1" dirty="0">
                    <a:solidFill>
                      <a:srgbClr val="FFFFFF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5</a:t>
                </a:r>
                <a:endParaRPr lang="en-US" sz="830" dirty="0"/>
              </a:p>
            </p:txBody>
          </p:sp>
          <p:sp>
            <p:nvSpPr>
              <p:cNvPr id="75" name="Text 25">
                <a:extLst>
                  <a:ext uri="{FF2B5EF4-FFF2-40B4-BE49-F238E27FC236}">
                    <a16:creationId xmlns:a16="http://schemas.microsoft.com/office/drawing/2014/main" id="{8FE90F37-8491-9412-6C02-EA8A326612E1}"/>
                  </a:ext>
                </a:extLst>
              </p:cNvPr>
              <p:cNvSpPr/>
              <p:nvPr/>
            </p:nvSpPr>
            <p:spPr>
              <a:xfrm>
                <a:off x="3803904" y="516710"/>
                <a:ext cx="1476624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C2238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Site &amp; veiligheid</a:t>
                </a:r>
                <a:endParaRPr lang="en-US" sz="1300" dirty="0"/>
              </a:p>
            </p:txBody>
          </p:sp>
        </p:grpSp>
        <p:grpSp>
          <p:nvGrpSpPr>
            <p:cNvPr id="164" name="Groep 163">
              <a:extLst>
                <a:ext uri="{FF2B5EF4-FFF2-40B4-BE49-F238E27FC236}">
                  <a16:creationId xmlns:a16="http://schemas.microsoft.com/office/drawing/2014/main" id="{5BD974B2-11B8-C43F-4979-255ACBF79776}"/>
                </a:ext>
              </a:extLst>
            </p:cNvPr>
            <p:cNvGrpSpPr/>
            <p:nvPr/>
          </p:nvGrpSpPr>
          <p:grpSpPr>
            <a:xfrm>
              <a:off x="8952705" y="3063871"/>
              <a:ext cx="2323425" cy="338328"/>
              <a:chOff x="7109362" y="503240"/>
              <a:chExt cx="2203705" cy="338328"/>
            </a:xfrm>
          </p:grpSpPr>
          <p:sp>
            <p:nvSpPr>
              <p:cNvPr id="76" name="Shape 28">
                <a:extLst>
                  <a:ext uri="{FF2B5EF4-FFF2-40B4-BE49-F238E27FC236}">
                    <a16:creationId xmlns:a16="http://schemas.microsoft.com/office/drawing/2014/main" id="{6FB8ED31-AE16-258A-09A3-245FACD92B12}"/>
                  </a:ext>
                </a:extLst>
              </p:cNvPr>
              <p:cNvSpPr/>
              <p:nvPr/>
            </p:nvSpPr>
            <p:spPr>
              <a:xfrm>
                <a:off x="7109362" y="530672"/>
                <a:ext cx="384048" cy="310896"/>
              </a:xfrm>
              <a:prstGeom prst="roundRect">
                <a:avLst>
                  <a:gd name="adj" fmla="val 23529"/>
                </a:avLst>
              </a:prstGeom>
              <a:solidFill>
                <a:schemeClr val="accent4">
                  <a:lumMod val="75000"/>
                </a:schemeClr>
              </a:solidFill>
              <a:ln w="12700">
                <a:solidFill>
                  <a:srgbClr val="0C2238"/>
                </a:solidFill>
                <a:prstDash val="solid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77" name="Text 29">
                <a:extLst>
                  <a:ext uri="{FF2B5EF4-FFF2-40B4-BE49-F238E27FC236}">
                    <a16:creationId xmlns:a16="http://schemas.microsoft.com/office/drawing/2014/main" id="{C859BB93-753E-8749-DDD5-509A78EDFCEE}"/>
                  </a:ext>
                </a:extLst>
              </p:cNvPr>
              <p:cNvSpPr/>
              <p:nvPr/>
            </p:nvSpPr>
            <p:spPr>
              <a:xfrm>
                <a:off x="7182514" y="603824"/>
                <a:ext cx="237744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830" b="1" dirty="0">
                    <a:solidFill>
                      <a:srgbClr val="FFFFFF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6</a:t>
                </a:r>
                <a:endParaRPr lang="en-US" sz="830" dirty="0"/>
              </a:p>
            </p:txBody>
          </p:sp>
          <p:sp>
            <p:nvSpPr>
              <p:cNvPr id="78" name="Text 30">
                <a:extLst>
                  <a:ext uri="{FF2B5EF4-FFF2-40B4-BE49-F238E27FC236}">
                    <a16:creationId xmlns:a16="http://schemas.microsoft.com/office/drawing/2014/main" id="{69416AB5-E603-8199-B814-75018EF98CFF}"/>
                  </a:ext>
                </a:extLst>
              </p:cNvPr>
              <p:cNvSpPr/>
              <p:nvPr/>
            </p:nvSpPr>
            <p:spPr>
              <a:xfrm>
                <a:off x="7593994" y="503240"/>
                <a:ext cx="1719073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C2238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Juridische categorie</a:t>
                </a:r>
                <a:endParaRPr lang="en-US" sz="1300" dirty="0"/>
              </a:p>
            </p:txBody>
          </p:sp>
        </p:grpSp>
        <p:grpSp>
          <p:nvGrpSpPr>
            <p:cNvPr id="163" name="Groep 162">
              <a:extLst>
                <a:ext uri="{FF2B5EF4-FFF2-40B4-BE49-F238E27FC236}">
                  <a16:creationId xmlns:a16="http://schemas.microsoft.com/office/drawing/2014/main" id="{29A9D83E-4EE7-3A75-F91A-55CD637DF536}"/>
                </a:ext>
              </a:extLst>
            </p:cNvPr>
            <p:cNvGrpSpPr/>
            <p:nvPr/>
          </p:nvGrpSpPr>
          <p:grpSpPr>
            <a:xfrm>
              <a:off x="8952702" y="3641544"/>
              <a:ext cx="2431576" cy="338328"/>
              <a:chOff x="10899648" y="516710"/>
              <a:chExt cx="2306284" cy="338328"/>
            </a:xfrm>
          </p:grpSpPr>
          <p:sp>
            <p:nvSpPr>
              <p:cNvPr id="79" name="Shape 33">
                <a:extLst>
                  <a:ext uri="{FF2B5EF4-FFF2-40B4-BE49-F238E27FC236}">
                    <a16:creationId xmlns:a16="http://schemas.microsoft.com/office/drawing/2014/main" id="{4076990C-6656-2597-9CB1-487568447836}"/>
                  </a:ext>
                </a:extLst>
              </p:cNvPr>
              <p:cNvSpPr/>
              <p:nvPr/>
            </p:nvSpPr>
            <p:spPr>
              <a:xfrm>
                <a:off x="10899648" y="544142"/>
                <a:ext cx="384048" cy="310896"/>
              </a:xfrm>
              <a:prstGeom prst="roundRect">
                <a:avLst>
                  <a:gd name="adj" fmla="val 23529"/>
                </a:avLst>
              </a:prstGeom>
              <a:solidFill>
                <a:schemeClr val="accent6"/>
              </a:solidFill>
              <a:ln w="12700">
                <a:solidFill>
                  <a:srgbClr val="0C2238"/>
                </a:solidFill>
                <a:prstDash val="solid"/>
              </a:ln>
            </p:spPr>
            <p:txBody>
              <a:bodyPr/>
              <a:lstStyle/>
              <a:p>
                <a:endParaRPr lang="nl-BE"/>
              </a:p>
            </p:txBody>
          </p:sp>
          <p:sp>
            <p:nvSpPr>
              <p:cNvPr id="80" name="Text 34">
                <a:extLst>
                  <a:ext uri="{FF2B5EF4-FFF2-40B4-BE49-F238E27FC236}">
                    <a16:creationId xmlns:a16="http://schemas.microsoft.com/office/drawing/2014/main" id="{6DBDD3D3-21CF-08C0-2430-0F2374F8A8C5}"/>
                  </a:ext>
                </a:extLst>
              </p:cNvPr>
              <p:cNvSpPr/>
              <p:nvPr/>
            </p:nvSpPr>
            <p:spPr>
              <a:xfrm>
                <a:off x="10972800" y="617294"/>
                <a:ext cx="237744" cy="13716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830" b="1" dirty="0">
                    <a:solidFill>
                      <a:srgbClr val="FFFFFF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7</a:t>
                </a:r>
                <a:endParaRPr lang="en-US" sz="830" dirty="0"/>
              </a:p>
            </p:txBody>
          </p:sp>
          <p:sp>
            <p:nvSpPr>
              <p:cNvPr id="81" name="Text 35">
                <a:extLst>
                  <a:ext uri="{FF2B5EF4-FFF2-40B4-BE49-F238E27FC236}">
                    <a16:creationId xmlns:a16="http://schemas.microsoft.com/office/drawing/2014/main" id="{0340D2BC-A13A-1306-4B4E-1F4C9AB19F82}"/>
                  </a:ext>
                </a:extLst>
              </p:cNvPr>
              <p:cNvSpPr/>
              <p:nvPr/>
            </p:nvSpPr>
            <p:spPr>
              <a:xfrm>
                <a:off x="11384280" y="516710"/>
                <a:ext cx="1821652" cy="3291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1300" b="1" dirty="0">
                    <a:solidFill>
                      <a:srgbClr val="0C2238"/>
                    </a:solidFill>
                    <a:latin typeface="Liberation Sans" pitchFamily="34" charset="0"/>
                    <a:ea typeface="Liberation Sans" pitchFamily="34" charset="-122"/>
                    <a:cs typeface="Liberation Sans" pitchFamily="34" charset="-120"/>
                  </a:rPr>
                  <a:t>Levensduur &amp; service</a:t>
                </a:r>
                <a:endParaRPr lang="en-US" sz="1300" dirty="0"/>
              </a:p>
            </p:txBody>
          </p:sp>
        </p:grpSp>
      </p:grpSp>
      <p:sp>
        <p:nvSpPr>
          <p:cNvPr id="82" name="Rechthoek 81">
            <a:extLst>
              <a:ext uri="{FF2B5EF4-FFF2-40B4-BE49-F238E27FC236}">
                <a16:creationId xmlns:a16="http://schemas.microsoft.com/office/drawing/2014/main" id="{C5BDF27B-07EA-CD41-4057-DE0E2B615784}"/>
              </a:ext>
            </a:extLst>
          </p:cNvPr>
          <p:cNvSpPr/>
          <p:nvPr/>
        </p:nvSpPr>
        <p:spPr>
          <a:xfrm>
            <a:off x="426788" y="25976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DE2B1615-6B2A-B616-7BE6-FA5CB4D9857B}"/>
              </a:ext>
            </a:extLst>
          </p:cNvPr>
          <p:cNvSpPr txBox="1"/>
          <p:nvPr/>
        </p:nvSpPr>
        <p:spPr>
          <a:xfrm>
            <a:off x="1070579" y="2791737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regelgevende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lagen</a:t>
            </a:r>
            <a:endParaRPr lang="nl-BE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EB1D1187-AE91-CCAB-91C7-DA0DAB81DC5F}"/>
              </a:ext>
            </a:extLst>
          </p:cNvPr>
          <p:cNvSpPr/>
          <p:nvPr/>
        </p:nvSpPr>
        <p:spPr>
          <a:xfrm>
            <a:off x="426788" y="329481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02" name="Tekstvak 101">
            <a:extLst>
              <a:ext uri="{FF2B5EF4-FFF2-40B4-BE49-F238E27FC236}">
                <a16:creationId xmlns:a16="http://schemas.microsoft.com/office/drawing/2014/main" id="{AFED5039-83E7-0E4C-2C03-60FD54AAD29C}"/>
              </a:ext>
            </a:extLst>
          </p:cNvPr>
          <p:cNvSpPr txBox="1"/>
          <p:nvPr/>
        </p:nvSpPr>
        <p:spPr>
          <a:xfrm>
            <a:off x="1070578" y="3490565"/>
            <a:ext cx="6973041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limieten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shortlist</a:t>
            </a:r>
            <a:endParaRPr lang="nl-BE" dirty="0"/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502E8934-6243-FAD7-EEF1-BE9069EBF39F}"/>
              </a:ext>
            </a:extLst>
          </p:cNvPr>
          <p:cNvSpPr/>
          <p:nvPr/>
        </p:nvSpPr>
        <p:spPr>
          <a:xfrm>
            <a:off x="426788" y="190058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21" name="Tekstvak 120">
            <a:extLst>
              <a:ext uri="{FF2B5EF4-FFF2-40B4-BE49-F238E27FC236}">
                <a16:creationId xmlns:a16="http://schemas.microsoft.com/office/drawing/2014/main" id="{95FEA93F-8CA1-3F83-2CE4-875E6E2CF915}"/>
              </a:ext>
            </a:extLst>
          </p:cNvPr>
          <p:cNvSpPr txBox="1"/>
          <p:nvPr/>
        </p:nvSpPr>
        <p:spPr>
          <a:xfrm>
            <a:off x="1070579" y="2092909"/>
            <a:ext cx="670294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</a:t>
            </a:r>
            <a:endParaRPr lang="nl-BE" dirty="0"/>
          </a:p>
        </p:txBody>
      </p:sp>
      <p:sp>
        <p:nvSpPr>
          <p:cNvPr id="153" name="Rechthoek 152">
            <a:extLst>
              <a:ext uri="{FF2B5EF4-FFF2-40B4-BE49-F238E27FC236}">
                <a16:creationId xmlns:a16="http://schemas.microsoft.com/office/drawing/2014/main" id="{5B3BF1FB-BFAC-20E6-6BC9-174B11C2D3ED}"/>
              </a:ext>
            </a:extLst>
          </p:cNvPr>
          <p:cNvSpPr/>
          <p:nvPr/>
        </p:nvSpPr>
        <p:spPr>
          <a:xfrm>
            <a:off x="426788" y="39919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456768A9-FFD3-4977-199D-74B62B865DCC}"/>
              </a:ext>
            </a:extLst>
          </p:cNvPr>
          <p:cNvSpPr/>
          <p:nvPr/>
        </p:nvSpPr>
        <p:spPr>
          <a:xfrm>
            <a:off x="426788" y="468904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55" name="Rechthoek 154">
            <a:extLst>
              <a:ext uri="{FF2B5EF4-FFF2-40B4-BE49-F238E27FC236}">
                <a16:creationId xmlns:a16="http://schemas.microsoft.com/office/drawing/2014/main" id="{B5E3BE31-B6BE-9690-3127-6EDF37F596E3}"/>
              </a:ext>
            </a:extLst>
          </p:cNvPr>
          <p:cNvSpPr/>
          <p:nvPr/>
        </p:nvSpPr>
        <p:spPr>
          <a:xfrm>
            <a:off x="426788" y="538616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6" name="Tekstvak 155">
            <a:extLst>
              <a:ext uri="{FF2B5EF4-FFF2-40B4-BE49-F238E27FC236}">
                <a16:creationId xmlns:a16="http://schemas.microsoft.com/office/drawing/2014/main" id="{7FF1ADC0-C696-A239-D3FD-80665598CD6F}"/>
              </a:ext>
            </a:extLst>
          </p:cNvPr>
          <p:cNvSpPr txBox="1"/>
          <p:nvPr/>
        </p:nvSpPr>
        <p:spPr>
          <a:xfrm>
            <a:off x="1070579" y="4189393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assen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definiëren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</a:t>
            </a:r>
            <a:endParaRPr lang="nl-BE" dirty="0"/>
          </a:p>
        </p:txBody>
      </p:sp>
      <p:sp>
        <p:nvSpPr>
          <p:cNvPr id="157" name="Tekstvak 156">
            <a:extLst>
              <a:ext uri="{FF2B5EF4-FFF2-40B4-BE49-F238E27FC236}">
                <a16:creationId xmlns:a16="http://schemas.microsoft.com/office/drawing/2014/main" id="{58E615A0-7FDC-FC31-59FB-7EE58ED56CB5}"/>
              </a:ext>
            </a:extLst>
          </p:cNvPr>
          <p:cNvSpPr txBox="1"/>
          <p:nvPr/>
        </p:nvSpPr>
        <p:spPr>
          <a:xfrm>
            <a:off x="1070579" y="4888221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toepassing</a:t>
            </a:r>
            <a:endParaRPr lang="nl-BE" dirty="0"/>
          </a:p>
        </p:txBody>
      </p:sp>
      <p:sp>
        <p:nvSpPr>
          <p:cNvPr id="158" name="Tekstvak 157">
            <a:extLst>
              <a:ext uri="{FF2B5EF4-FFF2-40B4-BE49-F238E27FC236}">
                <a16:creationId xmlns:a16="http://schemas.microsoft.com/office/drawing/2014/main" id="{D3A46CF7-2476-9362-9A5E-D2A1B6A225C7}"/>
              </a:ext>
            </a:extLst>
          </p:cNvPr>
          <p:cNvSpPr txBox="1"/>
          <p:nvPr/>
        </p:nvSpPr>
        <p:spPr>
          <a:xfrm>
            <a:off x="1070579" y="5587049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doel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0 GWP in 2050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6917317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2735D-CE8D-7786-0B9E-A2EB21401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C552348-8CF3-5620-0811-E3A6255FB515}"/>
              </a:ext>
            </a:extLst>
          </p:cNvPr>
          <p:cNvSpPr/>
          <p:nvPr/>
        </p:nvSpPr>
        <p:spPr>
          <a:xfrm>
            <a:off x="97536" y="-88194"/>
            <a:ext cx="20193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Kerncijfers</a:t>
            </a:r>
            <a:endParaRPr lang="en-US" sz="265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87B3A8F0-5072-BB73-BEE8-9B832CE2C05E}"/>
              </a:ext>
            </a:extLst>
          </p:cNvPr>
          <p:cNvSpPr/>
          <p:nvPr/>
        </p:nvSpPr>
        <p:spPr>
          <a:xfrm>
            <a:off x="472508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0EA58837-0A0C-F2B2-635A-20337EB6CAC6}"/>
              </a:ext>
            </a:extLst>
          </p:cNvPr>
          <p:cNvSpPr/>
          <p:nvPr/>
        </p:nvSpPr>
        <p:spPr>
          <a:xfrm>
            <a:off x="2295212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C77FEACE-11E0-9959-9380-CB57A9A9D12B}"/>
              </a:ext>
            </a:extLst>
          </p:cNvPr>
          <p:cNvSpPr/>
          <p:nvPr/>
        </p:nvSpPr>
        <p:spPr>
          <a:xfrm>
            <a:off x="4117916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7BFA29C4-BAA7-8891-F708-9ADFB66E4A57}"/>
              </a:ext>
            </a:extLst>
          </p:cNvPr>
          <p:cNvSpPr/>
          <p:nvPr/>
        </p:nvSpPr>
        <p:spPr>
          <a:xfrm>
            <a:off x="5940620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B9423AFA-4B54-BBA8-1D7E-C7944702183A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D41A36AF-E002-B047-166A-183A113B7C67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74A65C64-26D1-FB6E-35A0-6AD3AF30F4D1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F60967A5-2758-73D9-9B57-E55B4608A983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5.02b</a:t>
            </a:r>
            <a:endParaRPr lang="en-US" sz="700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8F3015B3-6C48-7394-D624-2084A70F9DBE}"/>
              </a:ext>
            </a:extLst>
          </p:cNvPr>
          <p:cNvSpPr/>
          <p:nvPr/>
        </p:nvSpPr>
        <p:spPr>
          <a:xfrm>
            <a:off x="426788" y="12034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10181DE4-A83B-02AF-AC8F-EE10BCBD6449}"/>
              </a:ext>
            </a:extLst>
          </p:cNvPr>
          <p:cNvSpPr txBox="1"/>
          <p:nvPr/>
        </p:nvSpPr>
        <p:spPr>
          <a:xfrm>
            <a:off x="1070579" y="1394081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vóór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het R-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nummer</a:t>
            </a:r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AA7067C8-B930-8D6F-20CE-D93237059DE0}"/>
              </a:ext>
            </a:extLst>
          </p:cNvPr>
          <p:cNvSpPr/>
          <p:nvPr/>
        </p:nvSpPr>
        <p:spPr>
          <a:xfrm>
            <a:off x="426788" y="25976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8DD4BB79-0D9C-E568-0930-CE0E461E3338}"/>
              </a:ext>
            </a:extLst>
          </p:cNvPr>
          <p:cNvSpPr txBox="1"/>
          <p:nvPr/>
        </p:nvSpPr>
        <p:spPr>
          <a:xfrm>
            <a:off x="1070579" y="2791737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regelgevende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lagen</a:t>
            </a:r>
            <a:endParaRPr lang="nl-BE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CCB51439-0FF6-5932-A035-EF9063654F1F}"/>
              </a:ext>
            </a:extLst>
          </p:cNvPr>
          <p:cNvSpPr/>
          <p:nvPr/>
        </p:nvSpPr>
        <p:spPr>
          <a:xfrm>
            <a:off x="426788" y="329481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02" name="Tekstvak 101">
            <a:extLst>
              <a:ext uri="{FF2B5EF4-FFF2-40B4-BE49-F238E27FC236}">
                <a16:creationId xmlns:a16="http://schemas.microsoft.com/office/drawing/2014/main" id="{AD5EABA1-89B6-5AD3-4DA2-B2AA52DCF67F}"/>
              </a:ext>
            </a:extLst>
          </p:cNvPr>
          <p:cNvSpPr txBox="1"/>
          <p:nvPr/>
        </p:nvSpPr>
        <p:spPr>
          <a:xfrm>
            <a:off x="1070578" y="3490565"/>
            <a:ext cx="6881435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limieten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shortlist</a:t>
            </a:r>
            <a:endParaRPr lang="nl-BE" sz="2800" dirty="0"/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EA7B5FC9-D581-BD18-7B09-CF4232AB07B5}"/>
              </a:ext>
            </a:extLst>
          </p:cNvPr>
          <p:cNvSpPr/>
          <p:nvPr/>
        </p:nvSpPr>
        <p:spPr>
          <a:xfrm>
            <a:off x="426788" y="190058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6</a:t>
            </a:r>
            <a:endParaRPr lang="nl-N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1" name="Tekstvak 120">
            <a:extLst>
              <a:ext uri="{FF2B5EF4-FFF2-40B4-BE49-F238E27FC236}">
                <a16:creationId xmlns:a16="http://schemas.microsoft.com/office/drawing/2014/main" id="{500F3AF3-BFE5-DA7D-C5F7-2729AE2FE60E}"/>
              </a:ext>
            </a:extLst>
          </p:cNvPr>
          <p:cNvSpPr txBox="1"/>
          <p:nvPr/>
        </p:nvSpPr>
        <p:spPr>
          <a:xfrm>
            <a:off x="1070579" y="2092909"/>
            <a:ext cx="670294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</a:t>
            </a:r>
            <a:endParaRPr lang="nl-BE" dirty="0"/>
          </a:p>
        </p:txBody>
      </p:sp>
      <p:grpSp>
        <p:nvGrpSpPr>
          <p:cNvPr id="152" name="Groep 151">
            <a:extLst>
              <a:ext uri="{FF2B5EF4-FFF2-40B4-BE49-F238E27FC236}">
                <a16:creationId xmlns:a16="http://schemas.microsoft.com/office/drawing/2014/main" id="{1F5839B5-AB1C-7DFA-6834-905825198D38}"/>
              </a:ext>
            </a:extLst>
          </p:cNvPr>
          <p:cNvGrpSpPr/>
          <p:nvPr/>
        </p:nvGrpSpPr>
        <p:grpSpPr>
          <a:xfrm>
            <a:off x="7708460" y="84990"/>
            <a:ext cx="4434840" cy="4233672"/>
            <a:chOff x="-4251215" y="1678867"/>
            <a:chExt cx="4434840" cy="4233672"/>
          </a:xfrm>
        </p:grpSpPr>
        <p:sp>
          <p:nvSpPr>
            <p:cNvPr id="122" name="Shape 2">
              <a:extLst>
                <a:ext uri="{FF2B5EF4-FFF2-40B4-BE49-F238E27FC236}">
                  <a16:creationId xmlns:a16="http://schemas.microsoft.com/office/drawing/2014/main" id="{9D307300-A9CB-B1B3-F3E9-39497456BE70}"/>
                </a:ext>
              </a:extLst>
            </p:cNvPr>
            <p:cNvSpPr/>
            <p:nvPr/>
          </p:nvSpPr>
          <p:spPr>
            <a:xfrm>
              <a:off x="-4251215" y="1678867"/>
              <a:ext cx="2011680" cy="502920"/>
            </a:xfrm>
            <a:prstGeom prst="rect">
              <a:avLst/>
            </a:prstGeom>
            <a:solidFill>
              <a:srgbClr val="0C2238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23" name="Text 3">
              <a:extLst>
                <a:ext uri="{FF2B5EF4-FFF2-40B4-BE49-F238E27FC236}">
                  <a16:creationId xmlns:a16="http://schemas.microsoft.com/office/drawing/2014/main" id="{EB1F0E56-3D2E-A63F-2657-BCF63B854B5F}"/>
                </a:ext>
              </a:extLst>
            </p:cNvPr>
            <p:cNvSpPr/>
            <p:nvPr/>
          </p:nvSpPr>
          <p:spPr>
            <a:xfrm>
              <a:off x="-4178063" y="1806883"/>
              <a:ext cx="186537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Familie</a:t>
              </a:r>
              <a:endParaRPr lang="en-US" sz="930" dirty="0"/>
            </a:p>
          </p:txBody>
        </p:sp>
        <p:sp>
          <p:nvSpPr>
            <p:cNvPr id="124" name="Shape 4">
              <a:extLst>
                <a:ext uri="{FF2B5EF4-FFF2-40B4-BE49-F238E27FC236}">
                  <a16:creationId xmlns:a16="http://schemas.microsoft.com/office/drawing/2014/main" id="{613F499B-0DAC-14EE-67FA-750EC55BFDCF}"/>
                </a:ext>
              </a:extLst>
            </p:cNvPr>
            <p:cNvSpPr/>
            <p:nvPr/>
          </p:nvSpPr>
          <p:spPr>
            <a:xfrm>
              <a:off x="-2239535" y="1678867"/>
              <a:ext cx="2423160" cy="502920"/>
            </a:xfrm>
            <a:prstGeom prst="rect">
              <a:avLst/>
            </a:prstGeom>
            <a:solidFill>
              <a:srgbClr val="0C2238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25" name="Text 5">
              <a:extLst>
                <a:ext uri="{FF2B5EF4-FFF2-40B4-BE49-F238E27FC236}">
                  <a16:creationId xmlns:a16="http://schemas.microsoft.com/office/drawing/2014/main" id="{6437D33C-503D-94D9-D8CC-453F321E58DF}"/>
                </a:ext>
              </a:extLst>
            </p:cNvPr>
            <p:cNvSpPr/>
            <p:nvPr/>
          </p:nvSpPr>
          <p:spPr>
            <a:xfrm>
              <a:off x="-2166383" y="1806883"/>
              <a:ext cx="2276856" cy="20116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3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Sterke zone</a:t>
              </a:r>
              <a:endParaRPr lang="en-US" sz="930" dirty="0"/>
            </a:p>
          </p:txBody>
        </p:sp>
        <p:sp>
          <p:nvSpPr>
            <p:cNvPr id="126" name="Shape 12">
              <a:extLst>
                <a:ext uri="{FF2B5EF4-FFF2-40B4-BE49-F238E27FC236}">
                  <a16:creationId xmlns:a16="http://schemas.microsoft.com/office/drawing/2014/main" id="{20B0BEF2-9282-33BC-F483-5E97B6D42351}"/>
                </a:ext>
              </a:extLst>
            </p:cNvPr>
            <p:cNvSpPr/>
            <p:nvPr/>
          </p:nvSpPr>
          <p:spPr>
            <a:xfrm>
              <a:off x="-4251215" y="2181787"/>
              <a:ext cx="2011680" cy="621792"/>
            </a:xfrm>
            <a:prstGeom prst="rect">
              <a:avLst/>
            </a:prstGeom>
            <a:solidFill>
              <a:srgbClr val="F7F9FA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27" name="Text 13">
              <a:extLst>
                <a:ext uri="{FF2B5EF4-FFF2-40B4-BE49-F238E27FC236}">
                  <a16:creationId xmlns:a16="http://schemas.microsoft.com/office/drawing/2014/main" id="{55A80B89-79A4-4BE8-A75D-D6395CE6F99D}"/>
                </a:ext>
              </a:extLst>
            </p:cNvPr>
            <p:cNvSpPr/>
            <p:nvPr/>
          </p:nvSpPr>
          <p:spPr>
            <a:xfrm>
              <a:off x="-4178063" y="2273227"/>
              <a:ext cx="18653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3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R717 · NH₃</a:t>
              </a:r>
              <a:endParaRPr lang="en-US" sz="1030" dirty="0"/>
            </a:p>
          </p:txBody>
        </p:sp>
        <p:sp>
          <p:nvSpPr>
            <p:cNvPr id="128" name="Shape 14">
              <a:extLst>
                <a:ext uri="{FF2B5EF4-FFF2-40B4-BE49-F238E27FC236}">
                  <a16:creationId xmlns:a16="http://schemas.microsoft.com/office/drawing/2014/main" id="{4EF6CA41-84EB-E7BA-FC7F-427EE64EC6F3}"/>
                </a:ext>
              </a:extLst>
            </p:cNvPr>
            <p:cNvSpPr/>
            <p:nvPr/>
          </p:nvSpPr>
          <p:spPr>
            <a:xfrm>
              <a:off x="-2239535" y="2181787"/>
              <a:ext cx="2423160" cy="621792"/>
            </a:xfrm>
            <a:prstGeom prst="rect">
              <a:avLst/>
            </a:prstGeom>
            <a:solidFill>
              <a:srgbClr val="F7F9FA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29" name="Text 15">
              <a:extLst>
                <a:ext uri="{FF2B5EF4-FFF2-40B4-BE49-F238E27FC236}">
                  <a16:creationId xmlns:a16="http://schemas.microsoft.com/office/drawing/2014/main" id="{DBC95D04-4A30-FD3F-675B-F8231DF58468}"/>
                </a:ext>
              </a:extLst>
            </p:cNvPr>
            <p:cNvSpPr/>
            <p:nvPr/>
          </p:nvSpPr>
          <p:spPr>
            <a:xfrm>
              <a:off x="-2166383" y="2273227"/>
              <a:ext cx="227685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6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grote centrale systemen</a:t>
              </a:r>
              <a:endParaRPr lang="en-US" sz="960" dirty="0"/>
            </a:p>
          </p:txBody>
        </p:sp>
        <p:sp>
          <p:nvSpPr>
            <p:cNvPr id="130" name="Shape 22">
              <a:extLst>
                <a:ext uri="{FF2B5EF4-FFF2-40B4-BE49-F238E27FC236}">
                  <a16:creationId xmlns:a16="http://schemas.microsoft.com/office/drawing/2014/main" id="{386616F8-A826-6CC0-2D99-8BED31E8A54B}"/>
                </a:ext>
              </a:extLst>
            </p:cNvPr>
            <p:cNvSpPr/>
            <p:nvPr/>
          </p:nvSpPr>
          <p:spPr>
            <a:xfrm>
              <a:off x="-4251215" y="2803579"/>
              <a:ext cx="2011680" cy="62179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31" name="Text 23">
              <a:extLst>
                <a:ext uri="{FF2B5EF4-FFF2-40B4-BE49-F238E27FC236}">
                  <a16:creationId xmlns:a16="http://schemas.microsoft.com/office/drawing/2014/main" id="{BB114D69-C364-46B1-D1B5-128AE4CB634E}"/>
                </a:ext>
              </a:extLst>
            </p:cNvPr>
            <p:cNvSpPr/>
            <p:nvPr/>
          </p:nvSpPr>
          <p:spPr>
            <a:xfrm>
              <a:off x="-4178063" y="2895019"/>
              <a:ext cx="18653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3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R744 · CO₂</a:t>
              </a:r>
              <a:endParaRPr lang="en-US" sz="1030" dirty="0"/>
            </a:p>
          </p:txBody>
        </p:sp>
        <p:sp>
          <p:nvSpPr>
            <p:cNvPr id="132" name="Shape 24">
              <a:extLst>
                <a:ext uri="{FF2B5EF4-FFF2-40B4-BE49-F238E27FC236}">
                  <a16:creationId xmlns:a16="http://schemas.microsoft.com/office/drawing/2014/main" id="{77BD5348-2260-BAE3-B0CD-50239C4D9040}"/>
                </a:ext>
              </a:extLst>
            </p:cNvPr>
            <p:cNvSpPr/>
            <p:nvPr/>
          </p:nvSpPr>
          <p:spPr>
            <a:xfrm>
              <a:off x="-2239535" y="2803579"/>
              <a:ext cx="2423160" cy="62179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33" name="Text 25">
              <a:extLst>
                <a:ext uri="{FF2B5EF4-FFF2-40B4-BE49-F238E27FC236}">
                  <a16:creationId xmlns:a16="http://schemas.microsoft.com/office/drawing/2014/main" id="{BEE9E0B5-7AE4-F11A-023C-9D2E43F2820A}"/>
                </a:ext>
              </a:extLst>
            </p:cNvPr>
            <p:cNvSpPr/>
            <p:nvPr/>
          </p:nvSpPr>
          <p:spPr>
            <a:xfrm>
              <a:off x="-2166383" y="2895019"/>
              <a:ext cx="227685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6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hot water · high lift · recovery</a:t>
              </a:r>
              <a:endParaRPr lang="en-US" sz="960" dirty="0"/>
            </a:p>
          </p:txBody>
        </p:sp>
        <p:sp>
          <p:nvSpPr>
            <p:cNvPr id="134" name="Shape 32">
              <a:extLst>
                <a:ext uri="{FF2B5EF4-FFF2-40B4-BE49-F238E27FC236}">
                  <a16:creationId xmlns:a16="http://schemas.microsoft.com/office/drawing/2014/main" id="{57D75F93-8717-D325-2D29-BDF5F9B48627}"/>
                </a:ext>
              </a:extLst>
            </p:cNvPr>
            <p:cNvSpPr/>
            <p:nvPr/>
          </p:nvSpPr>
          <p:spPr>
            <a:xfrm>
              <a:off x="-4251215" y="3425371"/>
              <a:ext cx="2011680" cy="621792"/>
            </a:xfrm>
            <a:prstGeom prst="rect">
              <a:avLst/>
            </a:prstGeom>
            <a:solidFill>
              <a:srgbClr val="F7F9FA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35" name="Text 33">
              <a:extLst>
                <a:ext uri="{FF2B5EF4-FFF2-40B4-BE49-F238E27FC236}">
                  <a16:creationId xmlns:a16="http://schemas.microsoft.com/office/drawing/2014/main" id="{7E9E2A9F-6454-BFB1-FBF1-5E370A7823D5}"/>
                </a:ext>
              </a:extLst>
            </p:cNvPr>
            <p:cNvSpPr/>
            <p:nvPr/>
          </p:nvSpPr>
          <p:spPr>
            <a:xfrm>
              <a:off x="-4178063" y="3516811"/>
              <a:ext cx="18653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3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R290 / R600a / R1270</a:t>
              </a:r>
              <a:endParaRPr lang="en-US" sz="1030" dirty="0"/>
            </a:p>
          </p:txBody>
        </p:sp>
        <p:sp>
          <p:nvSpPr>
            <p:cNvPr id="136" name="Shape 34">
              <a:extLst>
                <a:ext uri="{FF2B5EF4-FFF2-40B4-BE49-F238E27FC236}">
                  <a16:creationId xmlns:a16="http://schemas.microsoft.com/office/drawing/2014/main" id="{015A814F-27BE-96F8-27A5-2EFD5D87E2B8}"/>
                </a:ext>
              </a:extLst>
            </p:cNvPr>
            <p:cNvSpPr/>
            <p:nvPr/>
          </p:nvSpPr>
          <p:spPr>
            <a:xfrm>
              <a:off x="-2239535" y="3425371"/>
              <a:ext cx="2423160" cy="621792"/>
            </a:xfrm>
            <a:prstGeom prst="rect">
              <a:avLst/>
            </a:prstGeom>
            <a:solidFill>
              <a:srgbClr val="F7F9FA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37" name="Text 35">
              <a:extLst>
                <a:ext uri="{FF2B5EF4-FFF2-40B4-BE49-F238E27FC236}">
                  <a16:creationId xmlns:a16="http://schemas.microsoft.com/office/drawing/2014/main" id="{88A2AD5F-ECEE-4845-0E62-C08EA18D481F}"/>
                </a:ext>
              </a:extLst>
            </p:cNvPr>
            <p:cNvSpPr/>
            <p:nvPr/>
          </p:nvSpPr>
          <p:spPr>
            <a:xfrm>
              <a:off x="-2166383" y="3516811"/>
              <a:ext cx="227685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6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low charge · packaged · thermodynamisch sterk</a:t>
              </a:r>
              <a:endParaRPr lang="en-US" sz="960" dirty="0"/>
            </a:p>
          </p:txBody>
        </p:sp>
        <p:sp>
          <p:nvSpPr>
            <p:cNvPr id="138" name="Shape 42">
              <a:extLst>
                <a:ext uri="{FF2B5EF4-FFF2-40B4-BE49-F238E27FC236}">
                  <a16:creationId xmlns:a16="http://schemas.microsoft.com/office/drawing/2014/main" id="{4E32ACE9-6144-DD0D-1DDB-9F291997E2E9}"/>
                </a:ext>
              </a:extLst>
            </p:cNvPr>
            <p:cNvSpPr/>
            <p:nvPr/>
          </p:nvSpPr>
          <p:spPr>
            <a:xfrm>
              <a:off x="-4251215" y="4047163"/>
              <a:ext cx="2011680" cy="62179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39" name="Text 43">
              <a:extLst>
                <a:ext uri="{FF2B5EF4-FFF2-40B4-BE49-F238E27FC236}">
                  <a16:creationId xmlns:a16="http://schemas.microsoft.com/office/drawing/2014/main" id="{90C070CD-7217-35C5-8B27-3C8A5C2065AB}"/>
                </a:ext>
              </a:extLst>
            </p:cNvPr>
            <p:cNvSpPr/>
            <p:nvPr/>
          </p:nvSpPr>
          <p:spPr>
            <a:xfrm>
              <a:off x="-4178063" y="4138603"/>
              <a:ext cx="18653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3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HFO / HCFO</a:t>
              </a:r>
              <a:endParaRPr lang="en-US" sz="1030" dirty="0"/>
            </a:p>
          </p:txBody>
        </p:sp>
        <p:sp>
          <p:nvSpPr>
            <p:cNvPr id="140" name="Shape 44">
              <a:extLst>
                <a:ext uri="{FF2B5EF4-FFF2-40B4-BE49-F238E27FC236}">
                  <a16:creationId xmlns:a16="http://schemas.microsoft.com/office/drawing/2014/main" id="{C7B5927B-1238-A1B9-F249-E09735B70403}"/>
                </a:ext>
              </a:extLst>
            </p:cNvPr>
            <p:cNvSpPr/>
            <p:nvPr/>
          </p:nvSpPr>
          <p:spPr>
            <a:xfrm>
              <a:off x="-2239535" y="4047163"/>
              <a:ext cx="2423160" cy="62179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41" name="Text 45">
              <a:extLst>
                <a:ext uri="{FF2B5EF4-FFF2-40B4-BE49-F238E27FC236}">
                  <a16:creationId xmlns:a16="http://schemas.microsoft.com/office/drawing/2014/main" id="{E32DAD58-5823-4F54-AB8E-2C3DAE3FB5BB}"/>
                </a:ext>
              </a:extLst>
            </p:cNvPr>
            <p:cNvSpPr/>
            <p:nvPr/>
          </p:nvSpPr>
          <p:spPr>
            <a:xfrm>
              <a:off x="-2166383" y="4138603"/>
              <a:ext cx="227685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6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centrifugal · low pressure · HTHP</a:t>
              </a:r>
              <a:endParaRPr lang="en-US" sz="960" dirty="0"/>
            </a:p>
          </p:txBody>
        </p:sp>
        <p:sp>
          <p:nvSpPr>
            <p:cNvPr id="142" name="Shape 52">
              <a:extLst>
                <a:ext uri="{FF2B5EF4-FFF2-40B4-BE49-F238E27FC236}">
                  <a16:creationId xmlns:a16="http://schemas.microsoft.com/office/drawing/2014/main" id="{BDACFEB2-5501-EC12-E6EB-CBEBFCE0E940}"/>
                </a:ext>
              </a:extLst>
            </p:cNvPr>
            <p:cNvSpPr/>
            <p:nvPr/>
          </p:nvSpPr>
          <p:spPr>
            <a:xfrm>
              <a:off x="-4251215" y="4668955"/>
              <a:ext cx="2011680" cy="621792"/>
            </a:xfrm>
            <a:prstGeom prst="rect">
              <a:avLst/>
            </a:prstGeom>
            <a:solidFill>
              <a:srgbClr val="F7F9FA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43" name="Text 53">
              <a:extLst>
                <a:ext uri="{FF2B5EF4-FFF2-40B4-BE49-F238E27FC236}">
                  <a16:creationId xmlns:a16="http://schemas.microsoft.com/office/drawing/2014/main" id="{CA4148AB-701B-CD82-A8EF-C5CB07823B74}"/>
                </a:ext>
              </a:extLst>
            </p:cNvPr>
            <p:cNvSpPr/>
            <p:nvPr/>
          </p:nvSpPr>
          <p:spPr>
            <a:xfrm>
              <a:off x="-4178063" y="4760395"/>
              <a:ext cx="18653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3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HFC/HFO blends + R32</a:t>
              </a:r>
              <a:endParaRPr lang="en-US" sz="1030" dirty="0"/>
            </a:p>
          </p:txBody>
        </p:sp>
        <p:sp>
          <p:nvSpPr>
            <p:cNvPr id="144" name="Shape 54">
              <a:extLst>
                <a:ext uri="{FF2B5EF4-FFF2-40B4-BE49-F238E27FC236}">
                  <a16:creationId xmlns:a16="http://schemas.microsoft.com/office/drawing/2014/main" id="{27DC6174-8322-3448-13E9-724ECF827D62}"/>
                </a:ext>
              </a:extLst>
            </p:cNvPr>
            <p:cNvSpPr/>
            <p:nvPr/>
          </p:nvSpPr>
          <p:spPr>
            <a:xfrm>
              <a:off x="-2239535" y="4668955"/>
              <a:ext cx="2423160" cy="621792"/>
            </a:xfrm>
            <a:prstGeom prst="rect">
              <a:avLst/>
            </a:prstGeom>
            <a:solidFill>
              <a:srgbClr val="F7F9FA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45" name="Text 55">
              <a:extLst>
                <a:ext uri="{FF2B5EF4-FFF2-40B4-BE49-F238E27FC236}">
                  <a16:creationId xmlns:a16="http://schemas.microsoft.com/office/drawing/2014/main" id="{54C63A0C-C71A-6125-383C-5C565E024899}"/>
                </a:ext>
              </a:extLst>
            </p:cNvPr>
            <p:cNvSpPr/>
            <p:nvPr/>
          </p:nvSpPr>
          <p:spPr>
            <a:xfrm>
              <a:off x="-2166383" y="4760395"/>
              <a:ext cx="227685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6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retrofit · transition</a:t>
              </a:r>
              <a:endParaRPr lang="en-US" sz="960" dirty="0"/>
            </a:p>
          </p:txBody>
        </p:sp>
        <p:sp>
          <p:nvSpPr>
            <p:cNvPr id="146" name="Shape 62">
              <a:extLst>
                <a:ext uri="{FF2B5EF4-FFF2-40B4-BE49-F238E27FC236}">
                  <a16:creationId xmlns:a16="http://schemas.microsoft.com/office/drawing/2014/main" id="{A5EC0D09-ACA1-21A9-4CE9-D8E0D6027CFC}"/>
                </a:ext>
              </a:extLst>
            </p:cNvPr>
            <p:cNvSpPr/>
            <p:nvPr/>
          </p:nvSpPr>
          <p:spPr>
            <a:xfrm>
              <a:off x="-4251215" y="5290747"/>
              <a:ext cx="2011680" cy="62179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47" name="Text 63">
              <a:extLst>
                <a:ext uri="{FF2B5EF4-FFF2-40B4-BE49-F238E27FC236}">
                  <a16:creationId xmlns:a16="http://schemas.microsoft.com/office/drawing/2014/main" id="{603D0FD9-B3B4-0928-EE72-A238227E1CF0}"/>
                </a:ext>
              </a:extLst>
            </p:cNvPr>
            <p:cNvSpPr/>
            <p:nvPr/>
          </p:nvSpPr>
          <p:spPr>
            <a:xfrm>
              <a:off x="-4178063" y="5382187"/>
              <a:ext cx="186537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03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R718 · water/steam</a:t>
              </a:r>
              <a:endParaRPr lang="en-US" sz="1030" dirty="0"/>
            </a:p>
          </p:txBody>
        </p:sp>
        <p:sp>
          <p:nvSpPr>
            <p:cNvPr id="148" name="Shape 64">
              <a:extLst>
                <a:ext uri="{FF2B5EF4-FFF2-40B4-BE49-F238E27FC236}">
                  <a16:creationId xmlns:a16="http://schemas.microsoft.com/office/drawing/2014/main" id="{4A94F127-5004-A1FC-ED10-621E6DDDACB9}"/>
                </a:ext>
              </a:extLst>
            </p:cNvPr>
            <p:cNvSpPr/>
            <p:nvPr/>
          </p:nvSpPr>
          <p:spPr>
            <a:xfrm>
              <a:off x="-2239535" y="5290747"/>
              <a:ext cx="2423160" cy="621792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1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49" name="Text 65">
              <a:extLst>
                <a:ext uri="{FF2B5EF4-FFF2-40B4-BE49-F238E27FC236}">
                  <a16:creationId xmlns:a16="http://schemas.microsoft.com/office/drawing/2014/main" id="{954B8EFC-524E-1D8F-C109-58CE17F462B3}"/>
                </a:ext>
              </a:extLst>
            </p:cNvPr>
            <p:cNvSpPr/>
            <p:nvPr/>
          </p:nvSpPr>
          <p:spPr>
            <a:xfrm>
              <a:off x="-2166383" y="5382187"/>
              <a:ext cx="2276856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960" dirty="0">
                  <a:solidFill>
                    <a:srgbClr val="5E6974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MVR · high-T · process vapour</a:t>
              </a:r>
              <a:endParaRPr lang="en-US" sz="960" dirty="0"/>
            </a:p>
          </p:txBody>
        </p:sp>
      </p:grpSp>
      <p:sp>
        <p:nvSpPr>
          <p:cNvPr id="153" name="Rechthoek 152">
            <a:extLst>
              <a:ext uri="{FF2B5EF4-FFF2-40B4-BE49-F238E27FC236}">
                <a16:creationId xmlns:a16="http://schemas.microsoft.com/office/drawing/2014/main" id="{9F0949CD-B340-D9E0-ED29-67EEA582E167}"/>
              </a:ext>
            </a:extLst>
          </p:cNvPr>
          <p:cNvSpPr/>
          <p:nvPr/>
        </p:nvSpPr>
        <p:spPr>
          <a:xfrm>
            <a:off x="426788" y="39919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289A12D3-53D7-A0BA-FB68-18344464BEDB}"/>
              </a:ext>
            </a:extLst>
          </p:cNvPr>
          <p:cNvSpPr/>
          <p:nvPr/>
        </p:nvSpPr>
        <p:spPr>
          <a:xfrm>
            <a:off x="426788" y="468904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55" name="Rechthoek 154">
            <a:extLst>
              <a:ext uri="{FF2B5EF4-FFF2-40B4-BE49-F238E27FC236}">
                <a16:creationId xmlns:a16="http://schemas.microsoft.com/office/drawing/2014/main" id="{CAFD1EF8-BF03-CD00-0C38-47E15F77592B}"/>
              </a:ext>
            </a:extLst>
          </p:cNvPr>
          <p:cNvSpPr/>
          <p:nvPr/>
        </p:nvSpPr>
        <p:spPr>
          <a:xfrm>
            <a:off x="426788" y="538616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6" name="Tekstvak 155">
            <a:extLst>
              <a:ext uri="{FF2B5EF4-FFF2-40B4-BE49-F238E27FC236}">
                <a16:creationId xmlns:a16="http://schemas.microsoft.com/office/drawing/2014/main" id="{3C62069F-533A-21BD-C046-EE99487F8553}"/>
              </a:ext>
            </a:extLst>
          </p:cNvPr>
          <p:cNvSpPr txBox="1"/>
          <p:nvPr/>
        </p:nvSpPr>
        <p:spPr>
          <a:xfrm>
            <a:off x="1070579" y="4189393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assen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definiëren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</a:t>
            </a:r>
            <a:endParaRPr lang="nl-BE" dirty="0"/>
          </a:p>
        </p:txBody>
      </p:sp>
      <p:sp>
        <p:nvSpPr>
          <p:cNvPr id="157" name="Tekstvak 156">
            <a:extLst>
              <a:ext uri="{FF2B5EF4-FFF2-40B4-BE49-F238E27FC236}">
                <a16:creationId xmlns:a16="http://schemas.microsoft.com/office/drawing/2014/main" id="{752BB747-15E9-BC73-9E57-AA46195E1D00}"/>
              </a:ext>
            </a:extLst>
          </p:cNvPr>
          <p:cNvSpPr txBox="1"/>
          <p:nvPr/>
        </p:nvSpPr>
        <p:spPr>
          <a:xfrm>
            <a:off x="1070579" y="4888221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toepassing</a:t>
            </a:r>
            <a:endParaRPr lang="nl-BE" dirty="0"/>
          </a:p>
        </p:txBody>
      </p:sp>
      <p:sp>
        <p:nvSpPr>
          <p:cNvPr id="158" name="Tekstvak 157">
            <a:extLst>
              <a:ext uri="{FF2B5EF4-FFF2-40B4-BE49-F238E27FC236}">
                <a16:creationId xmlns:a16="http://schemas.microsoft.com/office/drawing/2014/main" id="{3AB982EC-5B98-34D3-9C62-5302AAD71FC5}"/>
              </a:ext>
            </a:extLst>
          </p:cNvPr>
          <p:cNvSpPr txBox="1"/>
          <p:nvPr/>
        </p:nvSpPr>
        <p:spPr>
          <a:xfrm>
            <a:off x="1070579" y="5587049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doel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0 GWP in 2050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12675068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D7B837-5CFF-56B9-A83F-4B884D721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0360B39-33D3-7DBF-D350-C498812417C2}"/>
              </a:ext>
            </a:extLst>
          </p:cNvPr>
          <p:cNvSpPr/>
          <p:nvPr/>
        </p:nvSpPr>
        <p:spPr>
          <a:xfrm>
            <a:off x="97536" y="-88194"/>
            <a:ext cx="20193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Kerncijfers</a:t>
            </a:r>
            <a:endParaRPr lang="en-US" sz="265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61626669-87C4-4A20-88E1-4A17DB85699F}"/>
              </a:ext>
            </a:extLst>
          </p:cNvPr>
          <p:cNvSpPr/>
          <p:nvPr/>
        </p:nvSpPr>
        <p:spPr>
          <a:xfrm>
            <a:off x="472508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2D5E1CF8-131F-2714-0926-8B099BD00727}"/>
              </a:ext>
            </a:extLst>
          </p:cNvPr>
          <p:cNvSpPr/>
          <p:nvPr/>
        </p:nvSpPr>
        <p:spPr>
          <a:xfrm>
            <a:off x="2295212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08DCF5E8-4E5B-91A8-0F26-7BA5ABDB7C77}"/>
              </a:ext>
            </a:extLst>
          </p:cNvPr>
          <p:cNvSpPr/>
          <p:nvPr/>
        </p:nvSpPr>
        <p:spPr>
          <a:xfrm>
            <a:off x="4117916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614AF30C-C749-C012-D93B-39070003E003}"/>
              </a:ext>
            </a:extLst>
          </p:cNvPr>
          <p:cNvSpPr/>
          <p:nvPr/>
        </p:nvSpPr>
        <p:spPr>
          <a:xfrm>
            <a:off x="5940620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D5543300-6F58-D580-BC4F-9160676E981C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A7616907-FA62-4E5B-0F16-DE1FC5704C39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DC754CD8-0009-2C85-12FF-B6BDD2FE80C0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61C9A55E-82AC-6CC2-195A-D3685F97DA6D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5.02c</a:t>
            </a:r>
            <a:endParaRPr lang="en-US" sz="700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3AF5FBEB-B2C2-0BAC-2DA1-15980030F405}"/>
              </a:ext>
            </a:extLst>
          </p:cNvPr>
          <p:cNvSpPr/>
          <p:nvPr/>
        </p:nvSpPr>
        <p:spPr>
          <a:xfrm>
            <a:off x="426788" y="12034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67CC2DF6-6C8C-8BA1-9D3B-650FECCB52E0}"/>
              </a:ext>
            </a:extLst>
          </p:cNvPr>
          <p:cNvSpPr txBox="1"/>
          <p:nvPr/>
        </p:nvSpPr>
        <p:spPr>
          <a:xfrm>
            <a:off x="1070579" y="1394081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vóór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het R-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nummer</a:t>
            </a:r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B6B83B78-F5EE-E453-E893-D19E6BDDD0A9}"/>
              </a:ext>
            </a:extLst>
          </p:cNvPr>
          <p:cNvSpPr/>
          <p:nvPr/>
        </p:nvSpPr>
        <p:spPr>
          <a:xfrm>
            <a:off x="426788" y="25976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5</a:t>
            </a:r>
            <a:endParaRPr lang="nl-NL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B427B4D3-6DC6-EB52-4BDB-6C22FB3CB762}"/>
              </a:ext>
            </a:extLst>
          </p:cNvPr>
          <p:cNvSpPr txBox="1"/>
          <p:nvPr/>
        </p:nvSpPr>
        <p:spPr>
          <a:xfrm>
            <a:off x="1070579" y="2791737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regelgevende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lagen</a:t>
            </a:r>
            <a:endParaRPr lang="nl-BE" dirty="0"/>
          </a:p>
        </p:txBody>
      </p:sp>
      <p:grpSp>
        <p:nvGrpSpPr>
          <p:cNvPr id="150" name="Groep 149">
            <a:extLst>
              <a:ext uri="{FF2B5EF4-FFF2-40B4-BE49-F238E27FC236}">
                <a16:creationId xmlns:a16="http://schemas.microsoft.com/office/drawing/2014/main" id="{11F67DCA-5A88-BD2F-9BC1-DDCEE7736D90}"/>
              </a:ext>
            </a:extLst>
          </p:cNvPr>
          <p:cNvGrpSpPr/>
          <p:nvPr/>
        </p:nvGrpSpPr>
        <p:grpSpPr>
          <a:xfrm>
            <a:off x="7855882" y="160835"/>
            <a:ext cx="4257930" cy="3931920"/>
            <a:chOff x="7967008" y="2410787"/>
            <a:chExt cx="4257930" cy="3931920"/>
          </a:xfrm>
        </p:grpSpPr>
        <p:sp>
          <p:nvSpPr>
            <p:cNvPr id="85" name="Shape 3">
              <a:extLst>
                <a:ext uri="{FF2B5EF4-FFF2-40B4-BE49-F238E27FC236}">
                  <a16:creationId xmlns:a16="http://schemas.microsoft.com/office/drawing/2014/main" id="{B8102C37-ED63-4FE6-3A6C-E969FFF9EB21}"/>
                </a:ext>
              </a:extLst>
            </p:cNvPr>
            <p:cNvSpPr/>
            <p:nvPr/>
          </p:nvSpPr>
          <p:spPr>
            <a:xfrm>
              <a:off x="7967008" y="2410787"/>
              <a:ext cx="1508760" cy="640080"/>
            </a:xfrm>
            <a:prstGeom prst="rect">
              <a:avLst/>
            </a:prstGeom>
            <a:solidFill>
              <a:srgbClr val="6B5AA6"/>
            </a:solidFill>
            <a:ln w="12700">
              <a:solidFill>
                <a:srgbClr val="6B5AA6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86" name="Text 4">
              <a:extLst>
                <a:ext uri="{FF2B5EF4-FFF2-40B4-BE49-F238E27FC236}">
                  <a16:creationId xmlns:a16="http://schemas.microsoft.com/office/drawing/2014/main" id="{D251B72C-B25B-EC33-6D50-214B0F6D7574}"/>
                </a:ext>
              </a:extLst>
            </p:cNvPr>
            <p:cNvSpPr/>
            <p:nvPr/>
          </p:nvSpPr>
          <p:spPr>
            <a:xfrm>
              <a:off x="8058448" y="2557091"/>
              <a:ext cx="132588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CHEMIE</a:t>
              </a:r>
              <a:endParaRPr lang="en-US" sz="1050" dirty="0"/>
            </a:p>
          </p:txBody>
        </p:sp>
        <p:sp>
          <p:nvSpPr>
            <p:cNvPr id="87" name="Text 5">
              <a:extLst>
                <a:ext uri="{FF2B5EF4-FFF2-40B4-BE49-F238E27FC236}">
                  <a16:creationId xmlns:a16="http://schemas.microsoft.com/office/drawing/2014/main" id="{E0AA370B-5233-A631-58FB-F41F463F291B}"/>
                </a:ext>
              </a:extLst>
            </p:cNvPr>
            <p:cNvSpPr/>
            <p:nvPr/>
          </p:nvSpPr>
          <p:spPr>
            <a:xfrm>
              <a:off x="9704368" y="2529659"/>
              <a:ext cx="1914283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2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REACH / PFAS</a:t>
              </a:r>
              <a:endParaRPr lang="en-US" sz="1250" dirty="0"/>
            </a:p>
          </p:txBody>
        </p:sp>
        <p:sp>
          <p:nvSpPr>
            <p:cNvPr id="88" name="Shape 8">
              <a:extLst>
                <a:ext uri="{FF2B5EF4-FFF2-40B4-BE49-F238E27FC236}">
                  <a16:creationId xmlns:a16="http://schemas.microsoft.com/office/drawing/2014/main" id="{DB01D983-2D63-E30C-83B4-3714B3524CDC}"/>
                </a:ext>
              </a:extLst>
            </p:cNvPr>
            <p:cNvSpPr/>
            <p:nvPr/>
          </p:nvSpPr>
          <p:spPr>
            <a:xfrm>
              <a:off x="7967008" y="3233747"/>
              <a:ext cx="1508760" cy="640080"/>
            </a:xfrm>
            <a:prstGeom prst="rect">
              <a:avLst/>
            </a:prstGeom>
            <a:solidFill>
              <a:srgbClr val="1D78A5"/>
            </a:solidFill>
            <a:ln w="12700">
              <a:solidFill>
                <a:srgbClr val="1D78A5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89" name="Text 9">
              <a:extLst>
                <a:ext uri="{FF2B5EF4-FFF2-40B4-BE49-F238E27FC236}">
                  <a16:creationId xmlns:a16="http://schemas.microsoft.com/office/drawing/2014/main" id="{AE0C6E6C-D3A2-A9A4-60BB-DC40248790F9}"/>
                </a:ext>
              </a:extLst>
            </p:cNvPr>
            <p:cNvSpPr/>
            <p:nvPr/>
          </p:nvSpPr>
          <p:spPr>
            <a:xfrm>
              <a:off x="8058448" y="3380051"/>
              <a:ext cx="132588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KLIMAAT</a:t>
              </a:r>
              <a:endParaRPr lang="en-US" sz="1050" dirty="0"/>
            </a:p>
          </p:txBody>
        </p:sp>
        <p:sp>
          <p:nvSpPr>
            <p:cNvPr id="90" name="Text 10">
              <a:extLst>
                <a:ext uri="{FF2B5EF4-FFF2-40B4-BE49-F238E27FC236}">
                  <a16:creationId xmlns:a16="http://schemas.microsoft.com/office/drawing/2014/main" id="{374F98D0-14B2-FCC1-B6FD-429509E154C1}"/>
                </a:ext>
              </a:extLst>
            </p:cNvPr>
            <p:cNvSpPr/>
            <p:nvPr/>
          </p:nvSpPr>
          <p:spPr>
            <a:xfrm>
              <a:off x="9704368" y="3352619"/>
              <a:ext cx="130402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2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F-gas 2024/573</a:t>
              </a:r>
              <a:endParaRPr lang="en-US" sz="1250" dirty="0"/>
            </a:p>
          </p:txBody>
        </p:sp>
        <p:sp>
          <p:nvSpPr>
            <p:cNvPr id="91" name="Shape 13">
              <a:extLst>
                <a:ext uri="{FF2B5EF4-FFF2-40B4-BE49-F238E27FC236}">
                  <a16:creationId xmlns:a16="http://schemas.microsoft.com/office/drawing/2014/main" id="{5A62707C-311E-A260-8732-A3B56E1F21E5}"/>
                </a:ext>
              </a:extLst>
            </p:cNvPr>
            <p:cNvSpPr/>
            <p:nvPr/>
          </p:nvSpPr>
          <p:spPr>
            <a:xfrm>
              <a:off x="7967008" y="4056707"/>
              <a:ext cx="1508760" cy="640080"/>
            </a:xfrm>
            <a:prstGeom prst="rect">
              <a:avLst/>
            </a:prstGeom>
            <a:solidFill>
              <a:srgbClr val="EE8A25"/>
            </a:solidFill>
            <a:ln w="12700">
              <a:solidFill>
                <a:srgbClr val="EE8A25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92" name="Text 14">
              <a:extLst>
                <a:ext uri="{FF2B5EF4-FFF2-40B4-BE49-F238E27FC236}">
                  <a16:creationId xmlns:a16="http://schemas.microsoft.com/office/drawing/2014/main" id="{DE8A9003-3D80-36EA-D1F9-BA40D9E30D96}"/>
                </a:ext>
              </a:extLst>
            </p:cNvPr>
            <p:cNvSpPr/>
            <p:nvPr/>
          </p:nvSpPr>
          <p:spPr>
            <a:xfrm>
              <a:off x="8058448" y="4203011"/>
              <a:ext cx="132588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VEILIGHEID</a:t>
              </a:r>
              <a:endParaRPr lang="en-US" sz="1050" dirty="0"/>
            </a:p>
          </p:txBody>
        </p:sp>
        <p:sp>
          <p:nvSpPr>
            <p:cNvPr id="93" name="Text 15">
              <a:extLst>
                <a:ext uri="{FF2B5EF4-FFF2-40B4-BE49-F238E27FC236}">
                  <a16:creationId xmlns:a16="http://schemas.microsoft.com/office/drawing/2014/main" id="{171073FD-4EB5-638B-CD4A-B045B056E3D0}"/>
                </a:ext>
              </a:extLst>
            </p:cNvPr>
            <p:cNvSpPr/>
            <p:nvPr/>
          </p:nvSpPr>
          <p:spPr>
            <a:xfrm>
              <a:off x="9704368" y="4175579"/>
              <a:ext cx="252057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2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EN 378 · ATEX · nationale regels</a:t>
              </a:r>
              <a:endParaRPr lang="en-US" sz="1250" dirty="0"/>
            </a:p>
          </p:txBody>
        </p:sp>
        <p:sp>
          <p:nvSpPr>
            <p:cNvPr id="94" name="Shape 18">
              <a:extLst>
                <a:ext uri="{FF2B5EF4-FFF2-40B4-BE49-F238E27FC236}">
                  <a16:creationId xmlns:a16="http://schemas.microsoft.com/office/drawing/2014/main" id="{169F9775-9292-7EB9-5D2B-5A0B9460A40C}"/>
                </a:ext>
              </a:extLst>
            </p:cNvPr>
            <p:cNvSpPr/>
            <p:nvPr/>
          </p:nvSpPr>
          <p:spPr>
            <a:xfrm>
              <a:off x="7967008" y="4879667"/>
              <a:ext cx="1508760" cy="640080"/>
            </a:xfrm>
            <a:prstGeom prst="rect">
              <a:avLst/>
            </a:prstGeom>
            <a:solidFill>
              <a:srgbClr val="C64A45"/>
            </a:solidFill>
            <a:ln w="12700">
              <a:solidFill>
                <a:srgbClr val="C64A45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95" name="Text 19">
              <a:extLst>
                <a:ext uri="{FF2B5EF4-FFF2-40B4-BE49-F238E27FC236}">
                  <a16:creationId xmlns:a16="http://schemas.microsoft.com/office/drawing/2014/main" id="{2CCECEB6-4841-935A-F860-C0A407D12AEE}"/>
                </a:ext>
              </a:extLst>
            </p:cNvPr>
            <p:cNvSpPr/>
            <p:nvPr/>
          </p:nvSpPr>
          <p:spPr>
            <a:xfrm>
              <a:off x="8058448" y="5025971"/>
              <a:ext cx="132588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DRUK</a:t>
              </a:r>
              <a:endParaRPr lang="en-US" sz="1050" dirty="0"/>
            </a:p>
          </p:txBody>
        </p:sp>
        <p:sp>
          <p:nvSpPr>
            <p:cNvPr id="96" name="Text 20">
              <a:extLst>
                <a:ext uri="{FF2B5EF4-FFF2-40B4-BE49-F238E27FC236}">
                  <a16:creationId xmlns:a16="http://schemas.microsoft.com/office/drawing/2014/main" id="{321B4F15-7D87-FCE0-2DF5-C63F5DE7590A}"/>
                </a:ext>
              </a:extLst>
            </p:cNvPr>
            <p:cNvSpPr/>
            <p:nvPr/>
          </p:nvSpPr>
          <p:spPr>
            <a:xfrm>
              <a:off x="9704368" y="4998539"/>
              <a:ext cx="1651424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2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PED / conformiteit</a:t>
              </a:r>
              <a:endParaRPr lang="en-US" sz="1250" dirty="0"/>
            </a:p>
          </p:txBody>
        </p:sp>
        <p:sp>
          <p:nvSpPr>
            <p:cNvPr id="97" name="Shape 23">
              <a:extLst>
                <a:ext uri="{FF2B5EF4-FFF2-40B4-BE49-F238E27FC236}">
                  <a16:creationId xmlns:a16="http://schemas.microsoft.com/office/drawing/2014/main" id="{87814052-CE1C-AAFE-6138-594830D5C4E6}"/>
                </a:ext>
              </a:extLst>
            </p:cNvPr>
            <p:cNvSpPr/>
            <p:nvPr/>
          </p:nvSpPr>
          <p:spPr>
            <a:xfrm>
              <a:off x="7967008" y="5702627"/>
              <a:ext cx="1508760" cy="640080"/>
            </a:xfrm>
            <a:prstGeom prst="rect">
              <a:avLst/>
            </a:prstGeom>
            <a:solidFill>
              <a:srgbClr val="2E8B83"/>
            </a:solidFill>
            <a:ln w="12700">
              <a:solidFill>
                <a:srgbClr val="2E8B83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98" name="Text 24">
              <a:extLst>
                <a:ext uri="{FF2B5EF4-FFF2-40B4-BE49-F238E27FC236}">
                  <a16:creationId xmlns:a16="http://schemas.microsoft.com/office/drawing/2014/main" id="{27B55008-9E99-6B07-FCF2-BD67AAC67E11}"/>
                </a:ext>
              </a:extLst>
            </p:cNvPr>
            <p:cNvSpPr/>
            <p:nvPr/>
          </p:nvSpPr>
          <p:spPr>
            <a:xfrm>
              <a:off x="8058448" y="5912539"/>
              <a:ext cx="132588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050" b="1" dirty="0">
                  <a:solidFill>
                    <a:srgbClr val="FFFFFF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COMPETENTIE</a:t>
              </a:r>
              <a:endParaRPr lang="en-US" sz="1050" dirty="0"/>
            </a:p>
          </p:txBody>
        </p:sp>
        <p:sp>
          <p:nvSpPr>
            <p:cNvPr id="99" name="Text 25">
              <a:extLst>
                <a:ext uri="{FF2B5EF4-FFF2-40B4-BE49-F238E27FC236}">
                  <a16:creationId xmlns:a16="http://schemas.microsoft.com/office/drawing/2014/main" id="{DE08377C-C0BF-9692-AD18-942FC2D11B83}"/>
                </a:ext>
              </a:extLst>
            </p:cNvPr>
            <p:cNvSpPr/>
            <p:nvPr/>
          </p:nvSpPr>
          <p:spPr>
            <a:xfrm>
              <a:off x="9704368" y="5885107"/>
              <a:ext cx="1971930" cy="256032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2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2024/2215 + nationaal</a:t>
              </a:r>
              <a:endParaRPr lang="en-US" sz="1250" dirty="0"/>
            </a:p>
          </p:txBody>
        </p:sp>
      </p:grpSp>
      <p:sp>
        <p:nvSpPr>
          <p:cNvPr id="100" name="Rechthoek 99">
            <a:extLst>
              <a:ext uri="{FF2B5EF4-FFF2-40B4-BE49-F238E27FC236}">
                <a16:creationId xmlns:a16="http://schemas.microsoft.com/office/drawing/2014/main" id="{292BA95A-5A22-DB2D-C0F0-EDF8ECF90EC5}"/>
              </a:ext>
            </a:extLst>
          </p:cNvPr>
          <p:cNvSpPr/>
          <p:nvPr/>
        </p:nvSpPr>
        <p:spPr>
          <a:xfrm>
            <a:off x="426788" y="329481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02" name="Tekstvak 101">
            <a:extLst>
              <a:ext uri="{FF2B5EF4-FFF2-40B4-BE49-F238E27FC236}">
                <a16:creationId xmlns:a16="http://schemas.microsoft.com/office/drawing/2014/main" id="{41172A12-E16D-ADA7-5D8E-27976900DCCA}"/>
              </a:ext>
            </a:extLst>
          </p:cNvPr>
          <p:cNvSpPr txBox="1"/>
          <p:nvPr/>
        </p:nvSpPr>
        <p:spPr>
          <a:xfrm>
            <a:off x="1070578" y="3490565"/>
            <a:ext cx="7224335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limieten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shortlist</a:t>
            </a:r>
            <a:endParaRPr lang="nl-BE" sz="2800" dirty="0"/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324A6E2C-D03A-FAD8-BCE6-2EF8055A4CFC}"/>
              </a:ext>
            </a:extLst>
          </p:cNvPr>
          <p:cNvSpPr/>
          <p:nvPr/>
        </p:nvSpPr>
        <p:spPr>
          <a:xfrm>
            <a:off x="426788" y="190058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21" name="Tekstvak 120">
            <a:extLst>
              <a:ext uri="{FF2B5EF4-FFF2-40B4-BE49-F238E27FC236}">
                <a16:creationId xmlns:a16="http://schemas.microsoft.com/office/drawing/2014/main" id="{43A95B28-126F-3125-297C-6B7BCA368196}"/>
              </a:ext>
            </a:extLst>
          </p:cNvPr>
          <p:cNvSpPr txBox="1"/>
          <p:nvPr/>
        </p:nvSpPr>
        <p:spPr>
          <a:xfrm>
            <a:off x="1070579" y="2092909"/>
            <a:ext cx="670294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</a:t>
            </a:r>
            <a:endParaRPr lang="nl-BE" dirty="0"/>
          </a:p>
        </p:txBody>
      </p:sp>
      <p:sp>
        <p:nvSpPr>
          <p:cNvPr id="153" name="Rechthoek 152">
            <a:extLst>
              <a:ext uri="{FF2B5EF4-FFF2-40B4-BE49-F238E27FC236}">
                <a16:creationId xmlns:a16="http://schemas.microsoft.com/office/drawing/2014/main" id="{2836D581-809F-CD89-8D96-27AF0C049C6C}"/>
              </a:ext>
            </a:extLst>
          </p:cNvPr>
          <p:cNvSpPr/>
          <p:nvPr/>
        </p:nvSpPr>
        <p:spPr>
          <a:xfrm>
            <a:off x="426788" y="39919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8257D0D8-DC9A-8FA3-EA40-678726290677}"/>
              </a:ext>
            </a:extLst>
          </p:cNvPr>
          <p:cNvSpPr/>
          <p:nvPr/>
        </p:nvSpPr>
        <p:spPr>
          <a:xfrm>
            <a:off x="426788" y="468904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55" name="Rechthoek 154">
            <a:extLst>
              <a:ext uri="{FF2B5EF4-FFF2-40B4-BE49-F238E27FC236}">
                <a16:creationId xmlns:a16="http://schemas.microsoft.com/office/drawing/2014/main" id="{681E3795-7123-00F8-630C-DF9FC39823D4}"/>
              </a:ext>
            </a:extLst>
          </p:cNvPr>
          <p:cNvSpPr/>
          <p:nvPr/>
        </p:nvSpPr>
        <p:spPr>
          <a:xfrm>
            <a:off x="426788" y="538616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6" name="Tekstvak 155">
            <a:extLst>
              <a:ext uri="{FF2B5EF4-FFF2-40B4-BE49-F238E27FC236}">
                <a16:creationId xmlns:a16="http://schemas.microsoft.com/office/drawing/2014/main" id="{DD71431A-FF84-F5D1-BE80-7609A2D8A1FB}"/>
              </a:ext>
            </a:extLst>
          </p:cNvPr>
          <p:cNvSpPr txBox="1"/>
          <p:nvPr/>
        </p:nvSpPr>
        <p:spPr>
          <a:xfrm>
            <a:off x="1070579" y="4189393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assen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definiëren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</a:t>
            </a:r>
            <a:endParaRPr lang="nl-BE" dirty="0"/>
          </a:p>
        </p:txBody>
      </p:sp>
      <p:sp>
        <p:nvSpPr>
          <p:cNvPr id="157" name="Tekstvak 156">
            <a:extLst>
              <a:ext uri="{FF2B5EF4-FFF2-40B4-BE49-F238E27FC236}">
                <a16:creationId xmlns:a16="http://schemas.microsoft.com/office/drawing/2014/main" id="{D784BA14-7EF0-85C4-D7D2-8D89367ABB7A}"/>
              </a:ext>
            </a:extLst>
          </p:cNvPr>
          <p:cNvSpPr txBox="1"/>
          <p:nvPr/>
        </p:nvSpPr>
        <p:spPr>
          <a:xfrm>
            <a:off x="1070579" y="4888221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toepassing</a:t>
            </a:r>
            <a:endParaRPr lang="nl-BE" dirty="0"/>
          </a:p>
        </p:txBody>
      </p:sp>
      <p:sp>
        <p:nvSpPr>
          <p:cNvPr id="158" name="Tekstvak 157">
            <a:extLst>
              <a:ext uri="{FF2B5EF4-FFF2-40B4-BE49-F238E27FC236}">
                <a16:creationId xmlns:a16="http://schemas.microsoft.com/office/drawing/2014/main" id="{1BB9FB37-BF0A-EE3A-F0DD-A61EDEDE6F6A}"/>
              </a:ext>
            </a:extLst>
          </p:cNvPr>
          <p:cNvSpPr txBox="1"/>
          <p:nvPr/>
        </p:nvSpPr>
        <p:spPr>
          <a:xfrm>
            <a:off x="1070579" y="5587049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doel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0 GWP in 2050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200206871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80355E-1F8F-FD04-6B9C-7BB5B300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BC41C306-84BD-EF87-75F1-E9C89CB30FD9}"/>
              </a:ext>
            </a:extLst>
          </p:cNvPr>
          <p:cNvSpPr/>
          <p:nvPr/>
        </p:nvSpPr>
        <p:spPr>
          <a:xfrm>
            <a:off x="97536" y="-88194"/>
            <a:ext cx="20193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Kerncijfers</a:t>
            </a:r>
            <a:endParaRPr lang="en-US" sz="265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CCDD03E0-6F98-3574-BB5F-2F67D3CBD27B}"/>
              </a:ext>
            </a:extLst>
          </p:cNvPr>
          <p:cNvSpPr/>
          <p:nvPr/>
        </p:nvSpPr>
        <p:spPr>
          <a:xfrm>
            <a:off x="472508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DA1451DB-0FA4-8CE4-0E32-C2221F1F0BE9}"/>
              </a:ext>
            </a:extLst>
          </p:cNvPr>
          <p:cNvSpPr/>
          <p:nvPr/>
        </p:nvSpPr>
        <p:spPr>
          <a:xfrm>
            <a:off x="2295212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5F3D5389-E88D-FA63-107E-D14C777C84B5}"/>
              </a:ext>
            </a:extLst>
          </p:cNvPr>
          <p:cNvSpPr/>
          <p:nvPr/>
        </p:nvSpPr>
        <p:spPr>
          <a:xfrm>
            <a:off x="4117916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96638DE1-A3B5-7F97-5CCA-6B7ECE5140F7}"/>
              </a:ext>
            </a:extLst>
          </p:cNvPr>
          <p:cNvSpPr/>
          <p:nvPr/>
        </p:nvSpPr>
        <p:spPr>
          <a:xfrm>
            <a:off x="5940620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3CE0E4E9-AE5C-A45B-8340-98326ED4C0B9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57BAE84A-104E-614B-24A1-F87758384376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D6AFB8A0-38A9-08A7-1094-B4E53039B7DA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0CE18F3D-35CA-863A-DA0D-AA9E5C241439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5.02d</a:t>
            </a:r>
            <a:endParaRPr lang="en-US" sz="700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199FDBDF-E021-20AC-9602-205959357199}"/>
              </a:ext>
            </a:extLst>
          </p:cNvPr>
          <p:cNvSpPr/>
          <p:nvPr/>
        </p:nvSpPr>
        <p:spPr>
          <a:xfrm>
            <a:off x="426788" y="12034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7C2937B2-AD4C-D9A3-DC39-FE78F4CC3394}"/>
              </a:ext>
            </a:extLst>
          </p:cNvPr>
          <p:cNvSpPr txBox="1"/>
          <p:nvPr/>
        </p:nvSpPr>
        <p:spPr>
          <a:xfrm>
            <a:off x="1070579" y="1394081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vóór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het R-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nummer</a:t>
            </a:r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AF3E3875-2EE3-66CD-3D67-B78F4AF6DCA8}"/>
              </a:ext>
            </a:extLst>
          </p:cNvPr>
          <p:cNvSpPr/>
          <p:nvPr/>
        </p:nvSpPr>
        <p:spPr>
          <a:xfrm>
            <a:off x="426788" y="25976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CFA30E4D-B3B0-B5EA-CCDD-A9E781425F8A}"/>
              </a:ext>
            </a:extLst>
          </p:cNvPr>
          <p:cNvSpPr txBox="1"/>
          <p:nvPr/>
        </p:nvSpPr>
        <p:spPr>
          <a:xfrm>
            <a:off x="1070579" y="2791737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regelgevende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lagen</a:t>
            </a:r>
            <a:endParaRPr lang="nl-BE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D6860022-728D-4061-2ED5-2093EC1885E3}"/>
              </a:ext>
            </a:extLst>
          </p:cNvPr>
          <p:cNvSpPr/>
          <p:nvPr/>
        </p:nvSpPr>
        <p:spPr>
          <a:xfrm>
            <a:off x="426788" y="329481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4</a:t>
            </a:r>
          </a:p>
        </p:txBody>
      </p:sp>
      <p:sp>
        <p:nvSpPr>
          <p:cNvPr id="102" name="Tekstvak 101">
            <a:extLst>
              <a:ext uri="{FF2B5EF4-FFF2-40B4-BE49-F238E27FC236}">
                <a16:creationId xmlns:a16="http://schemas.microsoft.com/office/drawing/2014/main" id="{78DF7BA4-92F1-2449-4274-63C2B8FFEB6C}"/>
              </a:ext>
            </a:extLst>
          </p:cNvPr>
          <p:cNvSpPr txBox="1"/>
          <p:nvPr/>
        </p:nvSpPr>
        <p:spPr>
          <a:xfrm>
            <a:off x="1070579" y="3490565"/>
            <a:ext cx="68619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limieten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shortlist</a:t>
            </a:r>
            <a:endParaRPr lang="nl-BE" dirty="0"/>
          </a:p>
        </p:txBody>
      </p:sp>
      <p:grpSp>
        <p:nvGrpSpPr>
          <p:cNvPr id="151" name="Groep 150">
            <a:extLst>
              <a:ext uri="{FF2B5EF4-FFF2-40B4-BE49-F238E27FC236}">
                <a16:creationId xmlns:a16="http://schemas.microsoft.com/office/drawing/2014/main" id="{F0033C37-6DE6-768A-627B-1699AFCEB736}"/>
              </a:ext>
            </a:extLst>
          </p:cNvPr>
          <p:cNvGrpSpPr/>
          <p:nvPr/>
        </p:nvGrpSpPr>
        <p:grpSpPr>
          <a:xfrm>
            <a:off x="7658233" y="124988"/>
            <a:ext cx="4621299" cy="3158261"/>
            <a:chOff x="1046191" y="6005500"/>
            <a:chExt cx="4621299" cy="3158261"/>
          </a:xfrm>
        </p:grpSpPr>
        <p:sp>
          <p:nvSpPr>
            <p:cNvPr id="103" name="Shape 3">
              <a:extLst>
                <a:ext uri="{FF2B5EF4-FFF2-40B4-BE49-F238E27FC236}">
                  <a16:creationId xmlns:a16="http://schemas.microsoft.com/office/drawing/2014/main" id="{650D57E6-56CC-E6FD-1579-0B6831DAA553}"/>
                </a:ext>
              </a:extLst>
            </p:cNvPr>
            <p:cNvSpPr/>
            <p:nvPr/>
          </p:nvSpPr>
          <p:spPr>
            <a:xfrm>
              <a:off x="1046191" y="6005500"/>
              <a:ext cx="73152" cy="749808"/>
            </a:xfrm>
            <a:prstGeom prst="rect">
              <a:avLst/>
            </a:prstGeom>
            <a:solidFill>
              <a:srgbClr val="6B5AA6"/>
            </a:solidFill>
            <a:ln w="12700">
              <a:solidFill>
                <a:srgbClr val="6B5AA6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04" name="Text 4">
              <a:extLst>
                <a:ext uri="{FF2B5EF4-FFF2-40B4-BE49-F238E27FC236}">
                  <a16:creationId xmlns:a16="http://schemas.microsoft.com/office/drawing/2014/main" id="{C5856E7D-82B5-70B3-396C-750530FBA14F}"/>
                </a:ext>
              </a:extLst>
            </p:cNvPr>
            <p:cNvSpPr/>
            <p:nvPr/>
          </p:nvSpPr>
          <p:spPr>
            <a:xfrm>
              <a:off x="1320511" y="6170092"/>
              <a:ext cx="1382071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CHILLER &gt;12 kW</a:t>
              </a:r>
              <a:endParaRPr lang="en-US" sz="1150" dirty="0"/>
            </a:p>
          </p:txBody>
        </p:sp>
        <p:sp>
          <p:nvSpPr>
            <p:cNvPr id="105" name="Text 5">
              <a:extLst>
                <a:ext uri="{FF2B5EF4-FFF2-40B4-BE49-F238E27FC236}">
                  <a16:creationId xmlns:a16="http://schemas.microsoft.com/office/drawing/2014/main" id="{A64518CB-B4CF-19D5-EEF7-6E1381DF792C}"/>
                </a:ext>
              </a:extLst>
            </p:cNvPr>
            <p:cNvSpPr/>
            <p:nvPr/>
          </p:nvSpPr>
          <p:spPr>
            <a:xfrm>
              <a:off x="3478893" y="6170092"/>
              <a:ext cx="123444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6B5AA6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2027</a:t>
              </a:r>
              <a:endParaRPr lang="en-US" sz="1300" dirty="0"/>
            </a:p>
          </p:txBody>
        </p:sp>
        <p:sp>
          <p:nvSpPr>
            <p:cNvPr id="106" name="Text 6">
              <a:extLst>
                <a:ext uri="{FF2B5EF4-FFF2-40B4-BE49-F238E27FC236}">
                  <a16:creationId xmlns:a16="http://schemas.microsoft.com/office/drawing/2014/main" id="{A662E369-E5DB-5981-773B-2B35AE812598}"/>
                </a:ext>
              </a:extLst>
            </p:cNvPr>
            <p:cNvSpPr/>
            <p:nvPr/>
          </p:nvSpPr>
          <p:spPr>
            <a:xfrm>
              <a:off x="4113010" y="6170092"/>
              <a:ext cx="155448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GWP &lt; 750</a:t>
              </a:r>
              <a:endParaRPr lang="en-US" sz="1300" dirty="0"/>
            </a:p>
          </p:txBody>
        </p:sp>
        <p:sp>
          <p:nvSpPr>
            <p:cNvPr id="107" name="Shape 9">
              <a:extLst>
                <a:ext uri="{FF2B5EF4-FFF2-40B4-BE49-F238E27FC236}">
                  <a16:creationId xmlns:a16="http://schemas.microsoft.com/office/drawing/2014/main" id="{D3D1182B-5DAA-A379-5B3A-0EC8CA8E33A6}"/>
                </a:ext>
              </a:extLst>
            </p:cNvPr>
            <p:cNvSpPr/>
            <p:nvPr/>
          </p:nvSpPr>
          <p:spPr>
            <a:xfrm>
              <a:off x="1046191" y="6810968"/>
              <a:ext cx="73152" cy="749808"/>
            </a:xfrm>
            <a:prstGeom prst="rect">
              <a:avLst/>
            </a:prstGeom>
            <a:solidFill>
              <a:srgbClr val="2E8B83"/>
            </a:solidFill>
            <a:ln w="12700">
              <a:solidFill>
                <a:srgbClr val="2E8B83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08" name="Text 10">
              <a:extLst>
                <a:ext uri="{FF2B5EF4-FFF2-40B4-BE49-F238E27FC236}">
                  <a16:creationId xmlns:a16="http://schemas.microsoft.com/office/drawing/2014/main" id="{0614F5DB-5CB5-2E54-3AAA-CF20B6447D86}"/>
                </a:ext>
              </a:extLst>
            </p:cNvPr>
            <p:cNvSpPr/>
            <p:nvPr/>
          </p:nvSpPr>
          <p:spPr>
            <a:xfrm>
              <a:off x="1320511" y="6955513"/>
              <a:ext cx="2519107" cy="41484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MONOBLOCK / SELF-CONTAINED &gt;12–50 kW</a:t>
              </a:r>
              <a:endParaRPr lang="en-US" sz="1150" dirty="0"/>
            </a:p>
          </p:txBody>
        </p:sp>
        <p:sp>
          <p:nvSpPr>
            <p:cNvPr id="109" name="Text 11">
              <a:extLst>
                <a:ext uri="{FF2B5EF4-FFF2-40B4-BE49-F238E27FC236}">
                  <a16:creationId xmlns:a16="http://schemas.microsoft.com/office/drawing/2014/main" id="{958D62AD-33AA-5B80-254B-280A91EDF29A}"/>
                </a:ext>
              </a:extLst>
            </p:cNvPr>
            <p:cNvSpPr/>
            <p:nvPr/>
          </p:nvSpPr>
          <p:spPr>
            <a:xfrm>
              <a:off x="3478893" y="6975560"/>
              <a:ext cx="123444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2E8B83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2027</a:t>
              </a:r>
              <a:endParaRPr lang="en-US" sz="1300" dirty="0"/>
            </a:p>
          </p:txBody>
        </p:sp>
        <p:sp>
          <p:nvSpPr>
            <p:cNvPr id="110" name="Text 12">
              <a:extLst>
                <a:ext uri="{FF2B5EF4-FFF2-40B4-BE49-F238E27FC236}">
                  <a16:creationId xmlns:a16="http://schemas.microsoft.com/office/drawing/2014/main" id="{2B629565-FD3F-2D0D-11A8-0402B631EE70}"/>
                </a:ext>
              </a:extLst>
            </p:cNvPr>
            <p:cNvSpPr/>
            <p:nvPr/>
          </p:nvSpPr>
          <p:spPr>
            <a:xfrm>
              <a:off x="4113010" y="6975560"/>
              <a:ext cx="155448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GWP &lt; 150</a:t>
              </a:r>
              <a:endParaRPr lang="en-US" sz="1300" dirty="0"/>
            </a:p>
          </p:txBody>
        </p:sp>
        <p:sp>
          <p:nvSpPr>
            <p:cNvPr id="111" name="Shape 15">
              <a:extLst>
                <a:ext uri="{FF2B5EF4-FFF2-40B4-BE49-F238E27FC236}">
                  <a16:creationId xmlns:a16="http://schemas.microsoft.com/office/drawing/2014/main" id="{BD0A4FBD-06CD-7B5D-55AE-CC3BCD7B249A}"/>
                </a:ext>
              </a:extLst>
            </p:cNvPr>
            <p:cNvSpPr/>
            <p:nvPr/>
          </p:nvSpPr>
          <p:spPr>
            <a:xfrm>
              <a:off x="1046191" y="7608484"/>
              <a:ext cx="73152" cy="749808"/>
            </a:xfrm>
            <a:prstGeom prst="rect">
              <a:avLst/>
            </a:prstGeom>
            <a:solidFill>
              <a:srgbClr val="1D78A5"/>
            </a:solidFill>
            <a:ln w="12700">
              <a:solidFill>
                <a:srgbClr val="1D78A5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12" name="Text 16">
              <a:extLst>
                <a:ext uri="{FF2B5EF4-FFF2-40B4-BE49-F238E27FC236}">
                  <a16:creationId xmlns:a16="http://schemas.microsoft.com/office/drawing/2014/main" id="{7554B875-2EA9-6E15-6A6D-7FF70EEA852F}"/>
                </a:ext>
              </a:extLst>
            </p:cNvPr>
            <p:cNvSpPr/>
            <p:nvPr/>
          </p:nvSpPr>
          <p:spPr>
            <a:xfrm>
              <a:off x="1320511" y="7773076"/>
              <a:ext cx="2519107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OTHER SELF-CONTAINED &gt;12 kW</a:t>
              </a:r>
              <a:endParaRPr lang="en-US" sz="1150" dirty="0"/>
            </a:p>
          </p:txBody>
        </p:sp>
        <p:sp>
          <p:nvSpPr>
            <p:cNvPr id="113" name="Text 17">
              <a:extLst>
                <a:ext uri="{FF2B5EF4-FFF2-40B4-BE49-F238E27FC236}">
                  <a16:creationId xmlns:a16="http://schemas.microsoft.com/office/drawing/2014/main" id="{9DBADFCF-A258-1332-C915-A95FA3374102}"/>
                </a:ext>
              </a:extLst>
            </p:cNvPr>
            <p:cNvSpPr/>
            <p:nvPr/>
          </p:nvSpPr>
          <p:spPr>
            <a:xfrm>
              <a:off x="3478893" y="7773076"/>
              <a:ext cx="123444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1D78A5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2030</a:t>
              </a:r>
              <a:endParaRPr lang="en-US" sz="1300" dirty="0"/>
            </a:p>
          </p:txBody>
        </p:sp>
        <p:sp>
          <p:nvSpPr>
            <p:cNvPr id="114" name="Text 18">
              <a:extLst>
                <a:ext uri="{FF2B5EF4-FFF2-40B4-BE49-F238E27FC236}">
                  <a16:creationId xmlns:a16="http://schemas.microsoft.com/office/drawing/2014/main" id="{AB56C745-D040-1BC9-5CF7-F8FD809B45D6}"/>
                </a:ext>
              </a:extLst>
            </p:cNvPr>
            <p:cNvSpPr/>
            <p:nvPr/>
          </p:nvSpPr>
          <p:spPr>
            <a:xfrm>
              <a:off x="4113010" y="7773076"/>
              <a:ext cx="155448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GWP &lt; 150</a:t>
              </a:r>
              <a:endParaRPr lang="en-US" sz="1300" dirty="0"/>
            </a:p>
          </p:txBody>
        </p:sp>
        <p:sp>
          <p:nvSpPr>
            <p:cNvPr id="115" name="Shape 21">
              <a:extLst>
                <a:ext uri="{FF2B5EF4-FFF2-40B4-BE49-F238E27FC236}">
                  <a16:creationId xmlns:a16="http://schemas.microsoft.com/office/drawing/2014/main" id="{91B3C032-43FF-8861-E0B2-487BACD9FC5A}"/>
                </a:ext>
              </a:extLst>
            </p:cNvPr>
            <p:cNvSpPr/>
            <p:nvPr/>
          </p:nvSpPr>
          <p:spPr>
            <a:xfrm>
              <a:off x="1046191" y="8413953"/>
              <a:ext cx="73152" cy="749808"/>
            </a:xfrm>
            <a:prstGeom prst="rect">
              <a:avLst/>
            </a:prstGeom>
            <a:solidFill>
              <a:srgbClr val="EE8A25"/>
            </a:solidFill>
            <a:ln w="12700">
              <a:solidFill>
                <a:srgbClr val="EE8A25"/>
              </a:solidFill>
              <a:prstDash val="solid"/>
            </a:ln>
          </p:spPr>
          <p:txBody>
            <a:bodyPr/>
            <a:lstStyle/>
            <a:p>
              <a:endParaRPr lang="nl-BE"/>
            </a:p>
          </p:txBody>
        </p:sp>
        <p:sp>
          <p:nvSpPr>
            <p:cNvPr id="116" name="Text 22">
              <a:extLst>
                <a:ext uri="{FF2B5EF4-FFF2-40B4-BE49-F238E27FC236}">
                  <a16:creationId xmlns:a16="http://schemas.microsoft.com/office/drawing/2014/main" id="{5410B88B-A4C4-D978-7D8B-5705E80E6127}"/>
                </a:ext>
              </a:extLst>
            </p:cNvPr>
            <p:cNvSpPr/>
            <p:nvPr/>
          </p:nvSpPr>
          <p:spPr>
            <a:xfrm>
              <a:off x="1320511" y="8578545"/>
              <a:ext cx="125399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1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SPLIT &gt;12 kW</a:t>
              </a:r>
              <a:endParaRPr lang="en-US" sz="1150" dirty="0"/>
            </a:p>
          </p:txBody>
        </p:sp>
        <p:sp>
          <p:nvSpPr>
            <p:cNvPr id="117" name="Text 23">
              <a:extLst>
                <a:ext uri="{FF2B5EF4-FFF2-40B4-BE49-F238E27FC236}">
                  <a16:creationId xmlns:a16="http://schemas.microsoft.com/office/drawing/2014/main" id="{67835A72-3D69-5FA5-799F-FEB887BA1276}"/>
                </a:ext>
              </a:extLst>
            </p:cNvPr>
            <p:cNvSpPr/>
            <p:nvPr/>
          </p:nvSpPr>
          <p:spPr>
            <a:xfrm>
              <a:off x="3089279" y="8578545"/>
              <a:ext cx="123444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EE8A25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2029 → 2033</a:t>
              </a:r>
              <a:endParaRPr lang="en-US" sz="1300" dirty="0"/>
            </a:p>
          </p:txBody>
        </p:sp>
        <p:sp>
          <p:nvSpPr>
            <p:cNvPr id="118" name="Text 24">
              <a:extLst>
                <a:ext uri="{FF2B5EF4-FFF2-40B4-BE49-F238E27FC236}">
                  <a16:creationId xmlns:a16="http://schemas.microsoft.com/office/drawing/2014/main" id="{DBB1164F-7EDB-16DD-518C-EFE7CBFFADA6}"/>
                </a:ext>
              </a:extLst>
            </p:cNvPr>
            <p:cNvSpPr/>
            <p:nvPr/>
          </p:nvSpPr>
          <p:spPr>
            <a:xfrm>
              <a:off x="4113010" y="8578545"/>
              <a:ext cx="1554480" cy="31089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&lt;750 → &lt;150</a:t>
              </a:r>
              <a:endParaRPr lang="en-US" sz="1300" dirty="0"/>
            </a:p>
          </p:txBody>
        </p:sp>
      </p:grpSp>
      <p:sp>
        <p:nvSpPr>
          <p:cNvPr id="119" name="Rechthoek 118">
            <a:extLst>
              <a:ext uri="{FF2B5EF4-FFF2-40B4-BE49-F238E27FC236}">
                <a16:creationId xmlns:a16="http://schemas.microsoft.com/office/drawing/2014/main" id="{15FFC591-97C7-24B9-0347-F851936B21AA}"/>
              </a:ext>
            </a:extLst>
          </p:cNvPr>
          <p:cNvSpPr/>
          <p:nvPr/>
        </p:nvSpPr>
        <p:spPr>
          <a:xfrm>
            <a:off x="426788" y="190058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21" name="Tekstvak 120">
            <a:extLst>
              <a:ext uri="{FF2B5EF4-FFF2-40B4-BE49-F238E27FC236}">
                <a16:creationId xmlns:a16="http://schemas.microsoft.com/office/drawing/2014/main" id="{B9869D4E-1925-61B1-53FA-68E4DBD832C0}"/>
              </a:ext>
            </a:extLst>
          </p:cNvPr>
          <p:cNvSpPr txBox="1"/>
          <p:nvPr/>
        </p:nvSpPr>
        <p:spPr>
          <a:xfrm>
            <a:off x="1070579" y="2092909"/>
            <a:ext cx="670294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</a:t>
            </a:r>
            <a:endParaRPr lang="nl-BE" dirty="0"/>
          </a:p>
        </p:txBody>
      </p:sp>
      <p:sp>
        <p:nvSpPr>
          <p:cNvPr id="153" name="Rechthoek 152">
            <a:extLst>
              <a:ext uri="{FF2B5EF4-FFF2-40B4-BE49-F238E27FC236}">
                <a16:creationId xmlns:a16="http://schemas.microsoft.com/office/drawing/2014/main" id="{45AE69BE-D289-C2AC-D583-F0BC4BCB36FF}"/>
              </a:ext>
            </a:extLst>
          </p:cNvPr>
          <p:cNvSpPr/>
          <p:nvPr/>
        </p:nvSpPr>
        <p:spPr>
          <a:xfrm>
            <a:off x="426788" y="39919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55850D69-E1A7-8C58-1708-FA14F8D609B0}"/>
              </a:ext>
            </a:extLst>
          </p:cNvPr>
          <p:cNvSpPr/>
          <p:nvPr/>
        </p:nvSpPr>
        <p:spPr>
          <a:xfrm>
            <a:off x="426788" y="468904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55" name="Rechthoek 154">
            <a:extLst>
              <a:ext uri="{FF2B5EF4-FFF2-40B4-BE49-F238E27FC236}">
                <a16:creationId xmlns:a16="http://schemas.microsoft.com/office/drawing/2014/main" id="{26F489E0-4D02-50F4-F9A8-6F9F3E88C7D8}"/>
              </a:ext>
            </a:extLst>
          </p:cNvPr>
          <p:cNvSpPr/>
          <p:nvPr/>
        </p:nvSpPr>
        <p:spPr>
          <a:xfrm>
            <a:off x="426788" y="538616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6" name="Tekstvak 155">
            <a:extLst>
              <a:ext uri="{FF2B5EF4-FFF2-40B4-BE49-F238E27FC236}">
                <a16:creationId xmlns:a16="http://schemas.microsoft.com/office/drawing/2014/main" id="{2816A3CF-E9E3-C8E2-767C-C07E1588AF54}"/>
              </a:ext>
            </a:extLst>
          </p:cNvPr>
          <p:cNvSpPr txBox="1"/>
          <p:nvPr/>
        </p:nvSpPr>
        <p:spPr>
          <a:xfrm>
            <a:off x="1070579" y="4189393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assen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definiëren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</a:t>
            </a:r>
            <a:endParaRPr lang="nl-BE" dirty="0"/>
          </a:p>
        </p:txBody>
      </p:sp>
      <p:sp>
        <p:nvSpPr>
          <p:cNvPr id="157" name="Tekstvak 156">
            <a:extLst>
              <a:ext uri="{FF2B5EF4-FFF2-40B4-BE49-F238E27FC236}">
                <a16:creationId xmlns:a16="http://schemas.microsoft.com/office/drawing/2014/main" id="{EFD551C0-E08F-CEA2-1E46-03FAADF5C7CB}"/>
              </a:ext>
            </a:extLst>
          </p:cNvPr>
          <p:cNvSpPr txBox="1"/>
          <p:nvPr/>
        </p:nvSpPr>
        <p:spPr>
          <a:xfrm>
            <a:off x="1070579" y="4888221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toepassing</a:t>
            </a:r>
            <a:endParaRPr lang="nl-BE" dirty="0"/>
          </a:p>
        </p:txBody>
      </p:sp>
      <p:sp>
        <p:nvSpPr>
          <p:cNvPr id="158" name="Tekstvak 157">
            <a:extLst>
              <a:ext uri="{FF2B5EF4-FFF2-40B4-BE49-F238E27FC236}">
                <a16:creationId xmlns:a16="http://schemas.microsoft.com/office/drawing/2014/main" id="{2C9D96DD-A43A-488A-7F50-6405C3ED394D}"/>
              </a:ext>
            </a:extLst>
          </p:cNvPr>
          <p:cNvSpPr txBox="1"/>
          <p:nvPr/>
        </p:nvSpPr>
        <p:spPr>
          <a:xfrm>
            <a:off x="1070579" y="5587049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doel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0 GWP in 2050</a:t>
            </a:r>
            <a:endParaRPr lang="nl-BE" sz="2800" dirty="0"/>
          </a:p>
        </p:txBody>
      </p:sp>
    </p:spTree>
    <p:extLst>
      <p:ext uri="{BB962C8B-B14F-4D97-AF65-F5344CB8AC3E}">
        <p14:creationId xmlns:p14="http://schemas.microsoft.com/office/powerpoint/2010/main" val="18064864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0186FA-9CBC-44A0-E4C3-61DAFBBA7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615690D-1839-1B46-F659-3FB1E17D71AE}"/>
              </a:ext>
            </a:extLst>
          </p:cNvPr>
          <p:cNvSpPr/>
          <p:nvPr/>
        </p:nvSpPr>
        <p:spPr>
          <a:xfrm>
            <a:off x="97536" y="-88194"/>
            <a:ext cx="20193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Kerncijfers</a:t>
            </a:r>
            <a:endParaRPr lang="en-US" sz="265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BCD085E4-5074-DC46-D46B-343A0EAF89F9}"/>
              </a:ext>
            </a:extLst>
          </p:cNvPr>
          <p:cNvSpPr/>
          <p:nvPr/>
        </p:nvSpPr>
        <p:spPr>
          <a:xfrm>
            <a:off x="472508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15ED3420-F941-3031-9372-9AD1B428C911}"/>
              </a:ext>
            </a:extLst>
          </p:cNvPr>
          <p:cNvSpPr/>
          <p:nvPr/>
        </p:nvSpPr>
        <p:spPr>
          <a:xfrm>
            <a:off x="2295212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9CBBE4E6-A4D8-83A4-1F43-30A3657AD83C}"/>
              </a:ext>
            </a:extLst>
          </p:cNvPr>
          <p:cNvSpPr/>
          <p:nvPr/>
        </p:nvSpPr>
        <p:spPr>
          <a:xfrm>
            <a:off x="4117916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D86BC478-72BA-801D-2DFB-9579746CCEDB}"/>
              </a:ext>
            </a:extLst>
          </p:cNvPr>
          <p:cNvSpPr/>
          <p:nvPr/>
        </p:nvSpPr>
        <p:spPr>
          <a:xfrm>
            <a:off x="5940620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A5BD4EC3-1863-E5A4-1D7F-6B641BA87EEF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96651F99-2728-1BB2-27D1-0D391BA84F46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0E8939DF-E0A3-3982-BD9D-03CC969B62E9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21FE55DA-F780-ED50-6AD5-F0E52C0ACF50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5.02e</a:t>
            </a:r>
            <a:endParaRPr lang="en-US" sz="700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3A3D52DE-F3BC-53C6-BCC6-9B20F934C98B}"/>
              </a:ext>
            </a:extLst>
          </p:cNvPr>
          <p:cNvSpPr/>
          <p:nvPr/>
        </p:nvSpPr>
        <p:spPr>
          <a:xfrm>
            <a:off x="426788" y="12034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04A0BDD6-D26A-D68F-768F-F8BA041D7B98}"/>
              </a:ext>
            </a:extLst>
          </p:cNvPr>
          <p:cNvSpPr txBox="1"/>
          <p:nvPr/>
        </p:nvSpPr>
        <p:spPr>
          <a:xfrm>
            <a:off x="1070579" y="1394081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vóór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het R-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nummer</a:t>
            </a:r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5BD79BD8-4103-0664-84A2-0C8585D682DE}"/>
              </a:ext>
            </a:extLst>
          </p:cNvPr>
          <p:cNvSpPr/>
          <p:nvPr/>
        </p:nvSpPr>
        <p:spPr>
          <a:xfrm>
            <a:off x="426788" y="25976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C1E8CF02-132B-5998-439C-4C0BEFFC4C98}"/>
              </a:ext>
            </a:extLst>
          </p:cNvPr>
          <p:cNvSpPr txBox="1"/>
          <p:nvPr/>
        </p:nvSpPr>
        <p:spPr>
          <a:xfrm>
            <a:off x="1070579" y="2791737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regelgevende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lagen</a:t>
            </a:r>
            <a:endParaRPr lang="nl-BE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175636C6-EE98-6D37-01E1-BF2006875C11}"/>
              </a:ext>
            </a:extLst>
          </p:cNvPr>
          <p:cNvSpPr/>
          <p:nvPr/>
        </p:nvSpPr>
        <p:spPr>
          <a:xfrm>
            <a:off x="426788" y="329481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02" name="Tekstvak 101">
            <a:extLst>
              <a:ext uri="{FF2B5EF4-FFF2-40B4-BE49-F238E27FC236}">
                <a16:creationId xmlns:a16="http://schemas.microsoft.com/office/drawing/2014/main" id="{F8F6E479-9395-3E79-8E13-178AC1C2E61B}"/>
              </a:ext>
            </a:extLst>
          </p:cNvPr>
          <p:cNvSpPr txBox="1"/>
          <p:nvPr/>
        </p:nvSpPr>
        <p:spPr>
          <a:xfrm>
            <a:off x="1070579" y="3490565"/>
            <a:ext cx="6880052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limieten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shortlist</a:t>
            </a:r>
            <a:endParaRPr lang="nl-BE" sz="2800" dirty="0"/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EBB7FE66-3850-0698-128B-F3C3B056F123}"/>
              </a:ext>
            </a:extLst>
          </p:cNvPr>
          <p:cNvSpPr/>
          <p:nvPr/>
        </p:nvSpPr>
        <p:spPr>
          <a:xfrm>
            <a:off x="426788" y="190058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21" name="Tekstvak 120">
            <a:extLst>
              <a:ext uri="{FF2B5EF4-FFF2-40B4-BE49-F238E27FC236}">
                <a16:creationId xmlns:a16="http://schemas.microsoft.com/office/drawing/2014/main" id="{1C0D132A-57BA-5C27-9DE9-DB5A7A486C21}"/>
              </a:ext>
            </a:extLst>
          </p:cNvPr>
          <p:cNvSpPr txBox="1"/>
          <p:nvPr/>
        </p:nvSpPr>
        <p:spPr>
          <a:xfrm>
            <a:off x="1070579" y="2092909"/>
            <a:ext cx="670294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</a:t>
            </a:r>
            <a:endParaRPr lang="nl-BE" dirty="0"/>
          </a:p>
        </p:txBody>
      </p:sp>
      <p:sp>
        <p:nvSpPr>
          <p:cNvPr id="153" name="Rechthoek 152">
            <a:extLst>
              <a:ext uri="{FF2B5EF4-FFF2-40B4-BE49-F238E27FC236}">
                <a16:creationId xmlns:a16="http://schemas.microsoft.com/office/drawing/2014/main" id="{D436F269-C849-F741-E2CA-D511E41B1CC4}"/>
              </a:ext>
            </a:extLst>
          </p:cNvPr>
          <p:cNvSpPr/>
          <p:nvPr/>
        </p:nvSpPr>
        <p:spPr>
          <a:xfrm>
            <a:off x="426788" y="39919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3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B1103567-4271-9F83-6D3F-109822808B7B}"/>
              </a:ext>
            </a:extLst>
          </p:cNvPr>
          <p:cNvSpPr/>
          <p:nvPr/>
        </p:nvSpPr>
        <p:spPr>
          <a:xfrm>
            <a:off x="426788" y="468904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55" name="Rechthoek 154">
            <a:extLst>
              <a:ext uri="{FF2B5EF4-FFF2-40B4-BE49-F238E27FC236}">
                <a16:creationId xmlns:a16="http://schemas.microsoft.com/office/drawing/2014/main" id="{7C36D402-7A15-850D-A987-7E00019BB940}"/>
              </a:ext>
            </a:extLst>
          </p:cNvPr>
          <p:cNvSpPr/>
          <p:nvPr/>
        </p:nvSpPr>
        <p:spPr>
          <a:xfrm>
            <a:off x="426788" y="538616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6" name="Tekstvak 155">
            <a:extLst>
              <a:ext uri="{FF2B5EF4-FFF2-40B4-BE49-F238E27FC236}">
                <a16:creationId xmlns:a16="http://schemas.microsoft.com/office/drawing/2014/main" id="{485949D4-1903-BA81-571D-D3D2D039CF5B}"/>
              </a:ext>
            </a:extLst>
          </p:cNvPr>
          <p:cNvSpPr txBox="1"/>
          <p:nvPr/>
        </p:nvSpPr>
        <p:spPr>
          <a:xfrm>
            <a:off x="1070579" y="4189393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assen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definiëren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</a:t>
            </a:r>
            <a:endParaRPr lang="nl-BE" dirty="0"/>
          </a:p>
        </p:txBody>
      </p:sp>
      <p:sp>
        <p:nvSpPr>
          <p:cNvPr id="157" name="Tekstvak 156">
            <a:extLst>
              <a:ext uri="{FF2B5EF4-FFF2-40B4-BE49-F238E27FC236}">
                <a16:creationId xmlns:a16="http://schemas.microsoft.com/office/drawing/2014/main" id="{EE59ABEE-D4E2-A2C4-25FB-FD9D084C891B}"/>
              </a:ext>
            </a:extLst>
          </p:cNvPr>
          <p:cNvSpPr txBox="1"/>
          <p:nvPr/>
        </p:nvSpPr>
        <p:spPr>
          <a:xfrm>
            <a:off x="1070579" y="4888221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toepassing</a:t>
            </a:r>
            <a:endParaRPr lang="nl-BE" dirty="0"/>
          </a:p>
        </p:txBody>
      </p:sp>
      <p:sp>
        <p:nvSpPr>
          <p:cNvPr id="158" name="Tekstvak 157">
            <a:extLst>
              <a:ext uri="{FF2B5EF4-FFF2-40B4-BE49-F238E27FC236}">
                <a16:creationId xmlns:a16="http://schemas.microsoft.com/office/drawing/2014/main" id="{E63642AD-F466-27AA-6AD9-C0AF13034C64}"/>
              </a:ext>
            </a:extLst>
          </p:cNvPr>
          <p:cNvSpPr txBox="1"/>
          <p:nvPr/>
        </p:nvSpPr>
        <p:spPr>
          <a:xfrm>
            <a:off x="1070579" y="5587049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doel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0 GWP in 2050</a:t>
            </a:r>
            <a:endParaRPr lang="nl-BE" sz="2800" dirty="0"/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5D1FD98D-A7A7-AFED-B5F0-39879C6C64D2}"/>
              </a:ext>
            </a:extLst>
          </p:cNvPr>
          <p:cNvGrpSpPr/>
          <p:nvPr/>
        </p:nvGrpSpPr>
        <p:grpSpPr>
          <a:xfrm>
            <a:off x="7658233" y="71616"/>
            <a:ext cx="4412974" cy="3477879"/>
            <a:chOff x="7553739" y="67185"/>
            <a:chExt cx="4412974" cy="3477879"/>
          </a:xfrm>
        </p:grpSpPr>
        <p:pic>
          <p:nvPicPr>
            <p:cNvPr id="4" name="Afbeelding 3">
              <a:extLst>
                <a:ext uri="{FF2B5EF4-FFF2-40B4-BE49-F238E27FC236}">
                  <a16:creationId xmlns:a16="http://schemas.microsoft.com/office/drawing/2014/main" id="{74F7AA0F-D333-C05A-4D56-BA93BF53BB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553739" y="67185"/>
              <a:ext cx="4412974" cy="3477879"/>
            </a:xfrm>
            <a:prstGeom prst="rect">
              <a:avLst/>
            </a:prstGeom>
          </p:spPr>
        </p:pic>
        <p:sp>
          <p:nvSpPr>
            <p:cNvPr id="159" name="Tekstvak 158">
              <a:extLst>
                <a:ext uri="{FF2B5EF4-FFF2-40B4-BE49-F238E27FC236}">
                  <a16:creationId xmlns:a16="http://schemas.microsoft.com/office/drawing/2014/main" id="{87D7E9D0-05B3-BE1F-3FC8-440DAAD51E2D}"/>
                </a:ext>
              </a:extLst>
            </p:cNvPr>
            <p:cNvSpPr txBox="1"/>
            <p:nvPr/>
          </p:nvSpPr>
          <p:spPr>
            <a:xfrm>
              <a:off x="9000959" y="1676112"/>
              <a:ext cx="161262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l-BE" sz="1200" b="1" dirty="0"/>
                <a:t>thermodynamica · veiligheid · regelgeving</a:t>
              </a:r>
              <a:endParaRPr lang="nl-BE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5519619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756D2-AA85-0793-BD15-8A1FCA794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770BF6D-6E1A-5909-2129-33E04294E327}"/>
              </a:ext>
            </a:extLst>
          </p:cNvPr>
          <p:cNvSpPr/>
          <p:nvPr/>
        </p:nvSpPr>
        <p:spPr>
          <a:xfrm>
            <a:off x="97536" y="-88194"/>
            <a:ext cx="20193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Kerncijfers</a:t>
            </a:r>
            <a:endParaRPr lang="en-US" sz="265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717DED92-370B-3E50-9B7E-B3BCFD25D2A1}"/>
              </a:ext>
            </a:extLst>
          </p:cNvPr>
          <p:cNvSpPr/>
          <p:nvPr/>
        </p:nvSpPr>
        <p:spPr>
          <a:xfrm>
            <a:off x="472508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42DDB745-2A05-1E04-1D07-4E0FF4A504CE}"/>
              </a:ext>
            </a:extLst>
          </p:cNvPr>
          <p:cNvSpPr/>
          <p:nvPr/>
        </p:nvSpPr>
        <p:spPr>
          <a:xfrm>
            <a:off x="2295212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B534DF4B-75A1-43F9-355D-8EA44B18AC8C}"/>
              </a:ext>
            </a:extLst>
          </p:cNvPr>
          <p:cNvSpPr/>
          <p:nvPr/>
        </p:nvSpPr>
        <p:spPr>
          <a:xfrm>
            <a:off x="4117916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2A20D5EC-F38A-9388-05EF-66D3398526CE}"/>
              </a:ext>
            </a:extLst>
          </p:cNvPr>
          <p:cNvSpPr/>
          <p:nvPr/>
        </p:nvSpPr>
        <p:spPr>
          <a:xfrm>
            <a:off x="5940620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668DD77D-B753-D8EF-BA8B-5DD0873DFEED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60EA2A9D-41B3-EBAB-9401-84E6304408F2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61F54C88-F5DD-B7FD-3B65-D45DDA5A39B6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99E23D07-E0D5-89B7-3D4C-22AB6E78004D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5.02f</a:t>
            </a:r>
            <a:endParaRPr lang="en-US" sz="700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4D664E32-43F2-CE33-17C8-8A5F3A94314E}"/>
              </a:ext>
            </a:extLst>
          </p:cNvPr>
          <p:cNvSpPr/>
          <p:nvPr/>
        </p:nvSpPr>
        <p:spPr>
          <a:xfrm>
            <a:off x="426788" y="12034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7F87EC25-0AF2-152A-870B-7CA77A1778E7}"/>
              </a:ext>
            </a:extLst>
          </p:cNvPr>
          <p:cNvSpPr txBox="1"/>
          <p:nvPr/>
        </p:nvSpPr>
        <p:spPr>
          <a:xfrm>
            <a:off x="1070579" y="1394081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vóór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het R-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nummer</a:t>
            </a:r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DBED85C4-B723-409C-00E7-9C9992BD79F1}"/>
              </a:ext>
            </a:extLst>
          </p:cNvPr>
          <p:cNvSpPr/>
          <p:nvPr/>
        </p:nvSpPr>
        <p:spPr>
          <a:xfrm>
            <a:off x="426788" y="25976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18A45604-BD97-955A-456E-BC655F38BCCD}"/>
              </a:ext>
            </a:extLst>
          </p:cNvPr>
          <p:cNvSpPr txBox="1"/>
          <p:nvPr/>
        </p:nvSpPr>
        <p:spPr>
          <a:xfrm>
            <a:off x="1070579" y="2791737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regelgevende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lagen</a:t>
            </a:r>
            <a:endParaRPr lang="nl-BE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7EE1998F-01BA-5039-8B7A-9BD89D66CF36}"/>
              </a:ext>
            </a:extLst>
          </p:cNvPr>
          <p:cNvSpPr/>
          <p:nvPr/>
        </p:nvSpPr>
        <p:spPr>
          <a:xfrm>
            <a:off x="426788" y="329481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02" name="Tekstvak 101">
            <a:extLst>
              <a:ext uri="{FF2B5EF4-FFF2-40B4-BE49-F238E27FC236}">
                <a16:creationId xmlns:a16="http://schemas.microsoft.com/office/drawing/2014/main" id="{A42ACC30-E60F-0DF3-F9B6-130E2648C814}"/>
              </a:ext>
            </a:extLst>
          </p:cNvPr>
          <p:cNvSpPr txBox="1"/>
          <p:nvPr/>
        </p:nvSpPr>
        <p:spPr>
          <a:xfrm>
            <a:off x="1070579" y="3490565"/>
            <a:ext cx="7019536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limieten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shortlist</a:t>
            </a:r>
            <a:endParaRPr lang="nl-BE" sz="2800" dirty="0"/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0E3F5B46-3B80-F1E0-0F74-E26E440C9849}"/>
              </a:ext>
            </a:extLst>
          </p:cNvPr>
          <p:cNvSpPr/>
          <p:nvPr/>
        </p:nvSpPr>
        <p:spPr>
          <a:xfrm>
            <a:off x="426788" y="190058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21" name="Tekstvak 120">
            <a:extLst>
              <a:ext uri="{FF2B5EF4-FFF2-40B4-BE49-F238E27FC236}">
                <a16:creationId xmlns:a16="http://schemas.microsoft.com/office/drawing/2014/main" id="{37AFADD8-7A84-8383-7579-AAE60F5787E0}"/>
              </a:ext>
            </a:extLst>
          </p:cNvPr>
          <p:cNvSpPr txBox="1"/>
          <p:nvPr/>
        </p:nvSpPr>
        <p:spPr>
          <a:xfrm>
            <a:off x="1070579" y="2092909"/>
            <a:ext cx="670294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</a:t>
            </a:r>
            <a:endParaRPr lang="nl-BE" dirty="0"/>
          </a:p>
        </p:txBody>
      </p:sp>
      <p:sp>
        <p:nvSpPr>
          <p:cNvPr id="153" name="Rechthoek 152">
            <a:extLst>
              <a:ext uri="{FF2B5EF4-FFF2-40B4-BE49-F238E27FC236}">
                <a16:creationId xmlns:a16="http://schemas.microsoft.com/office/drawing/2014/main" id="{1FCE63EA-7649-8BC9-C67B-89AEE07B8BF2}"/>
              </a:ext>
            </a:extLst>
          </p:cNvPr>
          <p:cNvSpPr/>
          <p:nvPr/>
        </p:nvSpPr>
        <p:spPr>
          <a:xfrm>
            <a:off x="426788" y="39919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643628B5-E939-5823-6731-1F6725CAC885}"/>
              </a:ext>
            </a:extLst>
          </p:cNvPr>
          <p:cNvSpPr/>
          <p:nvPr/>
        </p:nvSpPr>
        <p:spPr>
          <a:xfrm>
            <a:off x="426788" y="468904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</a:t>
            </a:r>
          </a:p>
        </p:txBody>
      </p:sp>
      <p:sp>
        <p:nvSpPr>
          <p:cNvPr id="155" name="Rechthoek 154">
            <a:extLst>
              <a:ext uri="{FF2B5EF4-FFF2-40B4-BE49-F238E27FC236}">
                <a16:creationId xmlns:a16="http://schemas.microsoft.com/office/drawing/2014/main" id="{BDCEDD4F-66BA-70FA-FF96-CAD049BAD7B3}"/>
              </a:ext>
            </a:extLst>
          </p:cNvPr>
          <p:cNvSpPr/>
          <p:nvPr/>
        </p:nvSpPr>
        <p:spPr>
          <a:xfrm>
            <a:off x="426788" y="538616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</a:p>
        </p:txBody>
      </p:sp>
      <p:sp>
        <p:nvSpPr>
          <p:cNvPr id="156" name="Tekstvak 155">
            <a:extLst>
              <a:ext uri="{FF2B5EF4-FFF2-40B4-BE49-F238E27FC236}">
                <a16:creationId xmlns:a16="http://schemas.microsoft.com/office/drawing/2014/main" id="{3AAC1A8E-C8A6-5044-D409-61385960E316}"/>
              </a:ext>
            </a:extLst>
          </p:cNvPr>
          <p:cNvSpPr txBox="1"/>
          <p:nvPr/>
        </p:nvSpPr>
        <p:spPr>
          <a:xfrm>
            <a:off x="1070579" y="4189393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assen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definiëren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</a:t>
            </a:r>
            <a:endParaRPr lang="nl-BE" dirty="0"/>
          </a:p>
        </p:txBody>
      </p:sp>
      <p:sp>
        <p:nvSpPr>
          <p:cNvPr id="157" name="Tekstvak 156">
            <a:extLst>
              <a:ext uri="{FF2B5EF4-FFF2-40B4-BE49-F238E27FC236}">
                <a16:creationId xmlns:a16="http://schemas.microsoft.com/office/drawing/2014/main" id="{868D6FE3-BF90-E365-92B2-DC125D0273EB}"/>
              </a:ext>
            </a:extLst>
          </p:cNvPr>
          <p:cNvSpPr txBox="1"/>
          <p:nvPr/>
        </p:nvSpPr>
        <p:spPr>
          <a:xfrm>
            <a:off x="1070579" y="4888221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toepassing</a:t>
            </a:r>
            <a:endParaRPr lang="nl-BE" dirty="0"/>
          </a:p>
        </p:txBody>
      </p:sp>
      <p:sp>
        <p:nvSpPr>
          <p:cNvPr id="158" name="Tekstvak 157">
            <a:extLst>
              <a:ext uri="{FF2B5EF4-FFF2-40B4-BE49-F238E27FC236}">
                <a16:creationId xmlns:a16="http://schemas.microsoft.com/office/drawing/2014/main" id="{D2435A03-F0E6-DE8B-9C35-B5CF256F34CA}"/>
              </a:ext>
            </a:extLst>
          </p:cNvPr>
          <p:cNvSpPr txBox="1"/>
          <p:nvPr/>
        </p:nvSpPr>
        <p:spPr>
          <a:xfrm>
            <a:off x="1070579" y="5587049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doel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0 GWP in 2050</a:t>
            </a:r>
            <a:endParaRPr lang="nl-BE" sz="2800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FB66552E-CBBB-9EFF-235D-43B11C5D95B2}"/>
              </a:ext>
            </a:extLst>
          </p:cNvPr>
          <p:cNvGrpSpPr/>
          <p:nvPr/>
        </p:nvGrpSpPr>
        <p:grpSpPr>
          <a:xfrm>
            <a:off x="7258066" y="104884"/>
            <a:ext cx="4836398" cy="2719027"/>
            <a:chOff x="7113948" y="875589"/>
            <a:chExt cx="4836398" cy="2719027"/>
          </a:xfrm>
        </p:grpSpPr>
        <p:pic>
          <p:nvPicPr>
            <p:cNvPr id="3" name="Afbeelding 2">
              <a:extLst>
                <a:ext uri="{FF2B5EF4-FFF2-40B4-BE49-F238E27FC236}">
                  <a16:creationId xmlns:a16="http://schemas.microsoft.com/office/drawing/2014/main" id="{873FEF9A-06AA-E107-2401-023E842D9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13948" y="875589"/>
              <a:ext cx="4836398" cy="2719027"/>
            </a:xfrm>
            <a:prstGeom prst="rect">
              <a:avLst/>
            </a:prstGeom>
          </p:spPr>
        </p:pic>
        <p:sp>
          <p:nvSpPr>
            <p:cNvPr id="162" name="Tekstvak 161">
              <a:extLst>
                <a:ext uri="{FF2B5EF4-FFF2-40B4-BE49-F238E27FC236}">
                  <a16:creationId xmlns:a16="http://schemas.microsoft.com/office/drawing/2014/main" id="{B0AA2C80-8825-C13E-6A08-342427041138}"/>
                </a:ext>
              </a:extLst>
            </p:cNvPr>
            <p:cNvSpPr txBox="1"/>
            <p:nvPr/>
          </p:nvSpPr>
          <p:spPr>
            <a:xfrm>
              <a:off x="8449487" y="3020890"/>
              <a:ext cx="2333906" cy="5001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650" b="1" dirty="0">
                  <a:solidFill>
                    <a:srgbClr val="0C2238"/>
                  </a:solidFill>
                  <a:latin typeface="Liberation Sans" pitchFamily="34" charset="0"/>
                  <a:ea typeface="Liberation Sans" pitchFamily="34" charset="-122"/>
                  <a:cs typeface="Liberation Sans" pitchFamily="34" charset="-120"/>
                </a:rPr>
                <a:t>Bron &amp; Sink</a:t>
              </a:r>
              <a:endParaRPr lang="nl-BE" dirty="0"/>
            </a:p>
          </p:txBody>
        </p:sp>
      </p:grpSp>
    </p:spTree>
    <p:extLst>
      <p:ext uri="{BB962C8B-B14F-4D97-AF65-F5344CB8AC3E}">
        <p14:creationId xmlns:p14="http://schemas.microsoft.com/office/powerpoint/2010/main" val="27391572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09F1F-4462-57F0-DCDF-929101568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D64DBCF-C852-E131-7509-3A8FE42FA82E}"/>
              </a:ext>
            </a:extLst>
          </p:cNvPr>
          <p:cNvSpPr/>
          <p:nvPr/>
        </p:nvSpPr>
        <p:spPr>
          <a:xfrm>
            <a:off x="97536" y="-88194"/>
            <a:ext cx="20193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</a:rPr>
              <a:t>Kerncijfers</a:t>
            </a:r>
            <a:endParaRPr lang="en-US" sz="2650" dirty="0"/>
          </a:p>
        </p:txBody>
      </p:sp>
      <p:sp>
        <p:nvSpPr>
          <p:cNvPr id="50" name="Shape 48">
            <a:extLst>
              <a:ext uri="{FF2B5EF4-FFF2-40B4-BE49-F238E27FC236}">
                <a16:creationId xmlns:a16="http://schemas.microsoft.com/office/drawing/2014/main" id="{11D3F2B2-0447-0F0E-01E4-84AD4387D6F7}"/>
              </a:ext>
            </a:extLst>
          </p:cNvPr>
          <p:cNvSpPr/>
          <p:nvPr/>
        </p:nvSpPr>
        <p:spPr>
          <a:xfrm>
            <a:off x="472508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1" name="Shape 49">
            <a:extLst>
              <a:ext uri="{FF2B5EF4-FFF2-40B4-BE49-F238E27FC236}">
                <a16:creationId xmlns:a16="http://schemas.microsoft.com/office/drawing/2014/main" id="{E6042923-CA6D-988A-E08F-DFEDE08CAB08}"/>
              </a:ext>
            </a:extLst>
          </p:cNvPr>
          <p:cNvSpPr/>
          <p:nvPr/>
        </p:nvSpPr>
        <p:spPr>
          <a:xfrm>
            <a:off x="2295212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2" name="Shape 50">
            <a:extLst>
              <a:ext uri="{FF2B5EF4-FFF2-40B4-BE49-F238E27FC236}">
                <a16:creationId xmlns:a16="http://schemas.microsoft.com/office/drawing/2014/main" id="{D846F80F-50F1-8354-7D43-58D38273491D}"/>
              </a:ext>
            </a:extLst>
          </p:cNvPr>
          <p:cNvSpPr/>
          <p:nvPr/>
        </p:nvSpPr>
        <p:spPr>
          <a:xfrm>
            <a:off x="4117916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3" name="Shape 51">
            <a:extLst>
              <a:ext uri="{FF2B5EF4-FFF2-40B4-BE49-F238E27FC236}">
                <a16:creationId xmlns:a16="http://schemas.microsoft.com/office/drawing/2014/main" id="{B5A4C919-04BD-772A-7FDE-E64511F286D8}"/>
              </a:ext>
            </a:extLst>
          </p:cNvPr>
          <p:cNvSpPr/>
          <p:nvPr/>
        </p:nvSpPr>
        <p:spPr>
          <a:xfrm>
            <a:off x="5940620" y="6138870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4" name="Shape 52">
            <a:extLst>
              <a:ext uri="{FF2B5EF4-FFF2-40B4-BE49-F238E27FC236}">
                <a16:creationId xmlns:a16="http://schemas.microsoft.com/office/drawing/2014/main" id="{0356780C-3211-2F8C-0C63-32E23A041F80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5" name="Shape 53">
            <a:extLst>
              <a:ext uri="{FF2B5EF4-FFF2-40B4-BE49-F238E27FC236}">
                <a16:creationId xmlns:a16="http://schemas.microsoft.com/office/drawing/2014/main" id="{3DE97897-8FD7-1B97-384D-6CDFFE3FC378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1D78A5"/>
          </a:solidFill>
          <a:ln w="12700">
            <a:solidFill>
              <a:srgbClr val="1D78A5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6" name="Shape 54">
            <a:extLst>
              <a:ext uri="{FF2B5EF4-FFF2-40B4-BE49-F238E27FC236}">
                <a16:creationId xmlns:a16="http://schemas.microsoft.com/office/drawing/2014/main" id="{A040A42F-F820-4725-2238-F1D945784E39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58" name="Text 56">
            <a:extLst>
              <a:ext uri="{FF2B5EF4-FFF2-40B4-BE49-F238E27FC236}">
                <a16:creationId xmlns:a16="http://schemas.microsoft.com/office/drawing/2014/main" id="{AC28C9A3-9212-524D-19C3-BD97CEA12DC0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93A0AC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5.02g</a:t>
            </a:r>
            <a:endParaRPr lang="en-US" sz="700" dirty="0"/>
          </a:p>
        </p:txBody>
      </p:sp>
      <p:sp>
        <p:nvSpPr>
          <p:cNvPr id="48" name="Rechthoek 47">
            <a:extLst>
              <a:ext uri="{FF2B5EF4-FFF2-40B4-BE49-F238E27FC236}">
                <a16:creationId xmlns:a16="http://schemas.microsoft.com/office/drawing/2014/main" id="{F698C989-8C38-FC63-D11E-62523422E0DD}"/>
              </a:ext>
            </a:extLst>
          </p:cNvPr>
          <p:cNvSpPr/>
          <p:nvPr/>
        </p:nvSpPr>
        <p:spPr>
          <a:xfrm>
            <a:off x="426788" y="120346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</a:t>
            </a:r>
          </a:p>
        </p:txBody>
      </p:sp>
      <p:sp>
        <p:nvSpPr>
          <p:cNvPr id="59" name="Tekstvak 58">
            <a:extLst>
              <a:ext uri="{FF2B5EF4-FFF2-40B4-BE49-F238E27FC236}">
                <a16:creationId xmlns:a16="http://schemas.microsoft.com/office/drawing/2014/main" id="{FFF2788A-7423-7011-154F-3D596BE46003}"/>
              </a:ext>
            </a:extLst>
          </p:cNvPr>
          <p:cNvSpPr txBox="1"/>
          <p:nvPr/>
        </p:nvSpPr>
        <p:spPr>
          <a:xfrm>
            <a:off x="1070579" y="1394081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controles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vóór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het R-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nummer</a:t>
            </a:r>
            <a:endParaRPr lang="nl-BE" dirty="0"/>
          </a:p>
        </p:txBody>
      </p:sp>
      <p:sp>
        <p:nvSpPr>
          <p:cNvPr id="82" name="Rechthoek 81">
            <a:extLst>
              <a:ext uri="{FF2B5EF4-FFF2-40B4-BE49-F238E27FC236}">
                <a16:creationId xmlns:a16="http://schemas.microsoft.com/office/drawing/2014/main" id="{B362D863-D8BD-8B1E-65A3-48268A5B80A0}"/>
              </a:ext>
            </a:extLst>
          </p:cNvPr>
          <p:cNvSpPr/>
          <p:nvPr/>
        </p:nvSpPr>
        <p:spPr>
          <a:xfrm>
            <a:off x="426788" y="2597697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</a:t>
            </a:r>
          </a:p>
        </p:txBody>
      </p:sp>
      <p:sp>
        <p:nvSpPr>
          <p:cNvPr id="84" name="Tekstvak 83">
            <a:extLst>
              <a:ext uri="{FF2B5EF4-FFF2-40B4-BE49-F238E27FC236}">
                <a16:creationId xmlns:a16="http://schemas.microsoft.com/office/drawing/2014/main" id="{F0A4C78C-A8C3-3765-F1E8-DBB07AF55A26}"/>
              </a:ext>
            </a:extLst>
          </p:cNvPr>
          <p:cNvSpPr txBox="1"/>
          <p:nvPr/>
        </p:nvSpPr>
        <p:spPr>
          <a:xfrm>
            <a:off x="1070579" y="2791737"/>
            <a:ext cx="609467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regelgevende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lagen</a:t>
            </a:r>
            <a:endParaRPr lang="nl-BE" dirty="0"/>
          </a:p>
        </p:txBody>
      </p:sp>
      <p:sp>
        <p:nvSpPr>
          <p:cNvPr id="100" name="Rechthoek 99">
            <a:extLst>
              <a:ext uri="{FF2B5EF4-FFF2-40B4-BE49-F238E27FC236}">
                <a16:creationId xmlns:a16="http://schemas.microsoft.com/office/drawing/2014/main" id="{C270CDCD-6276-3001-29A5-B005D45D004A}"/>
              </a:ext>
            </a:extLst>
          </p:cNvPr>
          <p:cNvSpPr/>
          <p:nvPr/>
        </p:nvSpPr>
        <p:spPr>
          <a:xfrm>
            <a:off x="426788" y="3294813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</a:t>
            </a:r>
          </a:p>
        </p:txBody>
      </p:sp>
      <p:sp>
        <p:nvSpPr>
          <p:cNvPr id="102" name="Tekstvak 101">
            <a:extLst>
              <a:ext uri="{FF2B5EF4-FFF2-40B4-BE49-F238E27FC236}">
                <a16:creationId xmlns:a16="http://schemas.microsoft.com/office/drawing/2014/main" id="{6A9BAF83-5ACE-1100-F421-5CD5014CCA1D}"/>
              </a:ext>
            </a:extLst>
          </p:cNvPr>
          <p:cNvSpPr txBox="1"/>
          <p:nvPr/>
        </p:nvSpPr>
        <p:spPr>
          <a:xfrm>
            <a:off x="1070579" y="3490565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regels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industriële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shortlist</a:t>
            </a:r>
            <a:endParaRPr lang="nl-BE" dirty="0"/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9423F8D5-7359-DDB0-AE9E-CF751B0809AB}"/>
              </a:ext>
            </a:extLst>
          </p:cNvPr>
          <p:cNvSpPr/>
          <p:nvPr/>
        </p:nvSpPr>
        <p:spPr>
          <a:xfrm>
            <a:off x="426788" y="190058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6</a:t>
            </a:r>
          </a:p>
        </p:txBody>
      </p:sp>
      <p:sp>
        <p:nvSpPr>
          <p:cNvPr id="121" name="Tekstvak 120">
            <a:extLst>
              <a:ext uri="{FF2B5EF4-FFF2-40B4-BE49-F238E27FC236}">
                <a16:creationId xmlns:a16="http://schemas.microsoft.com/office/drawing/2014/main" id="{F1E703D2-F91A-80A0-6478-E72CF3E8C7F8}"/>
              </a:ext>
            </a:extLst>
          </p:cNvPr>
          <p:cNvSpPr txBox="1"/>
          <p:nvPr/>
        </p:nvSpPr>
        <p:spPr>
          <a:xfrm>
            <a:off x="1070579" y="2092909"/>
            <a:ext cx="6702948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families</a:t>
            </a:r>
            <a:endParaRPr lang="nl-BE" dirty="0"/>
          </a:p>
        </p:txBody>
      </p:sp>
      <p:sp>
        <p:nvSpPr>
          <p:cNvPr id="153" name="Rechthoek 152">
            <a:extLst>
              <a:ext uri="{FF2B5EF4-FFF2-40B4-BE49-F238E27FC236}">
                <a16:creationId xmlns:a16="http://schemas.microsoft.com/office/drawing/2014/main" id="{C34394CB-7AA5-7EB1-B605-B163FFF8D649}"/>
              </a:ext>
            </a:extLst>
          </p:cNvPr>
          <p:cNvSpPr/>
          <p:nvPr/>
        </p:nvSpPr>
        <p:spPr>
          <a:xfrm>
            <a:off x="426788" y="3991929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154" name="Rechthoek 153">
            <a:extLst>
              <a:ext uri="{FF2B5EF4-FFF2-40B4-BE49-F238E27FC236}">
                <a16:creationId xmlns:a16="http://schemas.microsoft.com/office/drawing/2014/main" id="{A89254CA-A7A6-5132-9CA4-2393304A13B0}"/>
              </a:ext>
            </a:extLst>
          </p:cNvPr>
          <p:cNvSpPr/>
          <p:nvPr/>
        </p:nvSpPr>
        <p:spPr>
          <a:xfrm>
            <a:off x="426788" y="4689045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</a:t>
            </a:r>
          </a:p>
        </p:txBody>
      </p:sp>
      <p:sp>
        <p:nvSpPr>
          <p:cNvPr id="155" name="Rechthoek 154">
            <a:extLst>
              <a:ext uri="{FF2B5EF4-FFF2-40B4-BE49-F238E27FC236}">
                <a16:creationId xmlns:a16="http://schemas.microsoft.com/office/drawing/2014/main" id="{9EB737C5-4184-A88E-33D3-EE3F32AEFD3A}"/>
              </a:ext>
            </a:extLst>
          </p:cNvPr>
          <p:cNvSpPr/>
          <p:nvPr/>
        </p:nvSpPr>
        <p:spPr>
          <a:xfrm>
            <a:off x="426788" y="5386161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nl-NL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</a:p>
        </p:txBody>
      </p:sp>
      <p:sp>
        <p:nvSpPr>
          <p:cNvPr id="156" name="Tekstvak 155">
            <a:extLst>
              <a:ext uri="{FF2B5EF4-FFF2-40B4-BE49-F238E27FC236}">
                <a16:creationId xmlns:a16="http://schemas.microsoft.com/office/drawing/2014/main" id="{32C6891D-6AE5-6D0D-DD7E-35101DE667AA}"/>
              </a:ext>
            </a:extLst>
          </p:cNvPr>
          <p:cNvSpPr txBox="1"/>
          <p:nvPr/>
        </p:nvSpPr>
        <p:spPr>
          <a:xfrm>
            <a:off x="1070579" y="4189393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assen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definiëren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keuze</a:t>
            </a:r>
            <a:endParaRPr lang="nl-BE" dirty="0"/>
          </a:p>
        </p:txBody>
      </p:sp>
      <p:sp>
        <p:nvSpPr>
          <p:cNvPr id="157" name="Tekstvak 156">
            <a:extLst>
              <a:ext uri="{FF2B5EF4-FFF2-40B4-BE49-F238E27FC236}">
                <a16:creationId xmlns:a16="http://schemas.microsoft.com/office/drawing/2014/main" id="{37D8543F-FD4F-5034-8FD1-A2FBF357870F}"/>
              </a:ext>
            </a:extLst>
          </p:cNvPr>
          <p:cNvSpPr txBox="1"/>
          <p:nvPr/>
        </p:nvSpPr>
        <p:spPr>
          <a:xfrm>
            <a:off x="1070579" y="4888221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temperaturen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bepalen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 de </a:t>
            </a: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toepassing</a:t>
            </a:r>
            <a:endParaRPr lang="nl-BE" dirty="0"/>
          </a:p>
        </p:txBody>
      </p:sp>
      <p:sp>
        <p:nvSpPr>
          <p:cNvPr id="158" name="Tekstvak 157">
            <a:extLst>
              <a:ext uri="{FF2B5EF4-FFF2-40B4-BE49-F238E27FC236}">
                <a16:creationId xmlns:a16="http://schemas.microsoft.com/office/drawing/2014/main" id="{60F92CDE-541C-9ED6-5DEC-3F87B33862F2}"/>
              </a:ext>
            </a:extLst>
          </p:cNvPr>
          <p:cNvSpPr txBox="1"/>
          <p:nvPr/>
        </p:nvSpPr>
        <p:spPr>
          <a:xfrm>
            <a:off x="1070579" y="5587049"/>
            <a:ext cx="6587654" cy="50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650" b="1" dirty="0" err="1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doel</a:t>
            </a:r>
            <a:r>
              <a:rPr lang="en-US" sz="2650" b="1" dirty="0">
                <a:solidFill>
                  <a:srgbClr val="0C2238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: 0 GWP in 2050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F465AA-6BE8-345B-D4BF-50EA4B399C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259" y="141224"/>
            <a:ext cx="4714523" cy="2650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322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23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9588A5-EA52-C018-EB4F-65D26FD8D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748B5D3-FB7B-4325-A0C0-585A9FDD447E}"/>
              </a:ext>
            </a:extLst>
          </p:cNvPr>
          <p:cNvSpPr/>
          <p:nvPr/>
        </p:nvSpPr>
        <p:spPr>
          <a:xfrm>
            <a:off x="502920" y="91440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46A9C6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??</a:t>
            </a:r>
            <a:endParaRPr lang="en-US" sz="5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9081D8C-C9A6-5E97-5317-4B089953F2B0}"/>
              </a:ext>
            </a:extLst>
          </p:cNvPr>
          <p:cNvSpPr/>
          <p:nvPr/>
        </p:nvSpPr>
        <p:spPr>
          <a:xfrm>
            <a:off x="512064" y="1901952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endParaRPr lang="en-US" sz="3100" dirty="0">
              <a:solidFill>
                <a:srgbClr val="FFFFFF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5C27490-935F-E652-1756-427B94C48700}"/>
              </a:ext>
            </a:extLst>
          </p:cNvPr>
          <p:cNvSpPr/>
          <p:nvPr/>
        </p:nvSpPr>
        <p:spPr>
          <a:xfrm>
            <a:off x="530352" y="2674377"/>
            <a:ext cx="9692640" cy="1828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DCF5062-D83F-61B1-EFE6-D9D8A1837086}"/>
              </a:ext>
            </a:extLst>
          </p:cNvPr>
          <p:cNvSpPr/>
          <p:nvPr/>
        </p:nvSpPr>
        <p:spPr>
          <a:xfrm>
            <a:off x="530352" y="4663440"/>
            <a:ext cx="4663440" cy="0"/>
          </a:xfrm>
          <a:prstGeom prst="line">
            <a:avLst/>
          </a:prstGeom>
          <a:noFill/>
          <a:ln w="12700">
            <a:solidFill>
              <a:srgbClr val="46A9C6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0921989-CB90-5261-2E6D-67D10ED552EE}"/>
              </a:ext>
            </a:extLst>
          </p:cNvPr>
          <p:cNvSpPr/>
          <p:nvPr/>
        </p:nvSpPr>
        <p:spPr>
          <a:xfrm>
            <a:off x="411480" y="6510528"/>
            <a:ext cx="11365992" cy="0"/>
          </a:xfrm>
          <a:prstGeom prst="line">
            <a:avLst/>
          </a:prstGeom>
          <a:noFill/>
          <a:ln w="12700">
            <a:solidFill>
              <a:srgbClr val="E8EDF1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4B7A80B-4CC8-2999-CBB1-B254B05E51A4}"/>
              </a:ext>
            </a:extLst>
          </p:cNvPr>
          <p:cNvSpPr/>
          <p:nvPr/>
        </p:nvSpPr>
        <p:spPr>
          <a:xfrm>
            <a:off x="11201400" y="6537960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endParaRPr lang="en-US" sz="7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EC1AE1B3-B943-2D06-0F88-F2F104AC1CDA}"/>
              </a:ext>
            </a:extLst>
          </p:cNvPr>
          <p:cNvSpPr/>
          <p:nvPr/>
        </p:nvSpPr>
        <p:spPr>
          <a:xfrm>
            <a:off x="50292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98359B8C-89AF-1CB5-3482-85BD34AF1F9E}"/>
              </a:ext>
            </a:extLst>
          </p:cNvPr>
          <p:cNvSpPr/>
          <p:nvPr/>
        </p:nvSpPr>
        <p:spPr>
          <a:xfrm>
            <a:off x="2325624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8C56FE26-EC94-DA28-852F-10329525D204}"/>
              </a:ext>
            </a:extLst>
          </p:cNvPr>
          <p:cNvSpPr/>
          <p:nvPr/>
        </p:nvSpPr>
        <p:spPr>
          <a:xfrm>
            <a:off x="4148328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B487BE06-D922-2A50-E762-90F073F2284E}"/>
              </a:ext>
            </a:extLst>
          </p:cNvPr>
          <p:cNvSpPr/>
          <p:nvPr/>
        </p:nvSpPr>
        <p:spPr>
          <a:xfrm>
            <a:off x="5971032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ADE94E91-7D59-F1BD-C772-C41DDBD1E701}"/>
              </a:ext>
            </a:extLst>
          </p:cNvPr>
          <p:cNvSpPr/>
          <p:nvPr/>
        </p:nvSpPr>
        <p:spPr>
          <a:xfrm>
            <a:off x="7793736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7E24E1DC-9371-F462-6A63-4B301AD76DFC}"/>
              </a:ext>
            </a:extLst>
          </p:cNvPr>
          <p:cNvSpPr/>
          <p:nvPr/>
        </p:nvSpPr>
        <p:spPr>
          <a:xfrm>
            <a:off x="9616440" y="6144768"/>
            <a:ext cx="1767840" cy="64008"/>
          </a:xfrm>
          <a:prstGeom prst="rect">
            <a:avLst/>
          </a:prstGeom>
          <a:solidFill>
            <a:srgbClr val="DDE4E9"/>
          </a:solidFill>
          <a:ln w="12700">
            <a:solidFill>
              <a:srgbClr val="DDE4E9"/>
            </a:solidFill>
            <a:prstDash val="solid"/>
          </a:ln>
        </p:spPr>
        <p:txBody>
          <a:bodyPr/>
          <a:lstStyle/>
          <a:p>
            <a:endParaRPr lang="nl-BE"/>
          </a:p>
        </p:txBody>
      </p:sp>
      <p:sp>
        <p:nvSpPr>
          <p:cNvPr id="8" name="Text 1">
            <a:extLst>
              <a:ext uri="{FF2B5EF4-FFF2-40B4-BE49-F238E27FC236}">
                <a16:creationId xmlns:a16="http://schemas.microsoft.com/office/drawing/2014/main" id="{94FF1444-4007-CF8B-8C31-2C9C8366EAEC}"/>
              </a:ext>
            </a:extLst>
          </p:cNvPr>
          <p:cNvSpPr/>
          <p:nvPr/>
        </p:nvSpPr>
        <p:spPr>
          <a:xfrm>
            <a:off x="530352" y="1915425"/>
            <a:ext cx="10607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 err="1">
                <a:solidFill>
                  <a:srgbClr val="FFFFFF"/>
                </a:solidFill>
                <a:latin typeface="Liberation Sans" pitchFamily="34" charset="0"/>
                <a:ea typeface="Liberation Sans" pitchFamily="34" charset="-122"/>
                <a:cs typeface="Liberation Sans" pitchFamily="34" charset="-120"/>
              </a:rPr>
              <a:t>Vragen</a:t>
            </a:r>
            <a:endParaRPr lang="en-US" sz="3100" dirty="0">
              <a:solidFill>
                <a:srgbClr val="FFFFFF"/>
              </a:solidFill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A598E6C-322B-4E27-2E73-A2A26FD2AE88}"/>
              </a:ext>
            </a:extLst>
          </p:cNvPr>
          <p:cNvSpPr txBox="1"/>
          <p:nvPr/>
        </p:nvSpPr>
        <p:spPr>
          <a:xfrm>
            <a:off x="7861842" y="6535282"/>
            <a:ext cx="39156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l-BE" sz="1000" dirty="0">
                <a:solidFill>
                  <a:srgbClr val="DDE4E9"/>
                </a:solidFill>
              </a:rPr>
              <a:t>Stijn Poortmans – </a:t>
            </a:r>
            <a:r>
              <a:rPr lang="nl-BE" sz="1000" dirty="0">
                <a:solidFill>
                  <a:srgbClr val="DDE4E9"/>
                </a:solidFill>
                <a:hlinkClick r:id="rId3"/>
              </a:rPr>
              <a:t>stijn@crespex.be</a:t>
            </a:r>
            <a:r>
              <a:rPr lang="nl-BE" sz="1000" dirty="0">
                <a:solidFill>
                  <a:srgbClr val="DDE4E9"/>
                </a:solidFill>
              </a:rPr>
              <a:t> – 2026 </a:t>
            </a:r>
          </a:p>
        </p:txBody>
      </p:sp>
    </p:spTree>
    <p:extLst>
      <p:ext uri="{BB962C8B-B14F-4D97-AF65-F5344CB8AC3E}">
        <p14:creationId xmlns:p14="http://schemas.microsoft.com/office/powerpoint/2010/main" val="35960014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Liberation Sans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Liberation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5087</TotalTime>
  <Words>10152</Words>
  <Application>Microsoft Office PowerPoint</Application>
  <PresentationFormat>Breedbeeld</PresentationFormat>
  <Paragraphs>1400</Paragraphs>
  <Slides>55</Slides>
  <Notes>55</Notes>
  <HiddenSlides>10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55</vt:i4>
      </vt:variant>
    </vt:vector>
  </HeadingPairs>
  <TitlesOfParts>
    <vt:vector size="62" baseType="lpstr">
      <vt:lpstr>Aptos</vt:lpstr>
      <vt:lpstr>Arial</vt:lpstr>
      <vt:lpstr>Cambria Math</vt:lpstr>
      <vt:lpstr>Liberation Sans</vt:lpstr>
      <vt:lpstr>Symbol</vt:lpstr>
      <vt:lpstr>Times New Roman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Climagroup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Koudemiddel kiezen? Begin niet bij het koudemiddel.</dc:title>
  <dc:subject>Energik Koelplatform – Masterclass industriële warmtepompen – koudemiddelen</dc:subject>
  <dc:creator>Stijn Poortmans / Climagroup</dc:creator>
  <cp:lastModifiedBy>Stijn Poortmans</cp:lastModifiedBy>
  <cp:revision>5</cp:revision>
  <dcterms:created xsi:type="dcterms:W3CDTF">2026-09-13T08:10:17Z</dcterms:created>
  <dcterms:modified xsi:type="dcterms:W3CDTF">2026-10-01T09:18:54Z</dcterms:modified>
</cp:coreProperties>
</file>