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2"/>
  </p:notesMasterIdLst>
  <p:sldIdLst>
    <p:sldId id="256" r:id="rId2"/>
    <p:sldId id="300" r:id="rId3"/>
    <p:sldId id="302" r:id="rId4"/>
    <p:sldId id="303"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21" r:id="rId21"/>
    <p:sldId id="319" r:id="rId22"/>
    <p:sldId id="322" r:id="rId23"/>
    <p:sldId id="323" r:id="rId24"/>
    <p:sldId id="324" r:id="rId25"/>
    <p:sldId id="325" r:id="rId26"/>
    <p:sldId id="326" r:id="rId27"/>
    <p:sldId id="327" r:id="rId28"/>
    <p:sldId id="328" r:id="rId29"/>
    <p:sldId id="329" r:id="rId30"/>
    <p:sldId id="330" r:id="rId31"/>
    <p:sldId id="331" r:id="rId32"/>
    <p:sldId id="332" r:id="rId33"/>
    <p:sldId id="376" r:id="rId34"/>
    <p:sldId id="333" r:id="rId35"/>
    <p:sldId id="334" r:id="rId36"/>
    <p:sldId id="335" r:id="rId37"/>
    <p:sldId id="337" r:id="rId38"/>
    <p:sldId id="338" r:id="rId39"/>
    <p:sldId id="339" r:id="rId40"/>
    <p:sldId id="340" r:id="rId41"/>
    <p:sldId id="341" r:id="rId42"/>
    <p:sldId id="342" r:id="rId43"/>
    <p:sldId id="343" r:id="rId44"/>
    <p:sldId id="344" r:id="rId45"/>
    <p:sldId id="346" r:id="rId46"/>
    <p:sldId id="347" r:id="rId47"/>
    <p:sldId id="348" r:id="rId48"/>
    <p:sldId id="349" r:id="rId49"/>
    <p:sldId id="351" r:id="rId50"/>
    <p:sldId id="352" r:id="rId51"/>
    <p:sldId id="353" r:id="rId52"/>
    <p:sldId id="354" r:id="rId53"/>
    <p:sldId id="355" r:id="rId54"/>
    <p:sldId id="356" r:id="rId55"/>
    <p:sldId id="357" r:id="rId56"/>
    <p:sldId id="377" r:id="rId57"/>
    <p:sldId id="359" r:id="rId58"/>
    <p:sldId id="378" r:id="rId59"/>
    <p:sldId id="379" r:id="rId60"/>
    <p:sldId id="264" r:id="rId61"/>
  </p:sldIdLst>
  <p:sldSz cx="17338675" cy="9753600"/>
  <p:notesSz cx="6858000" cy="9144000"/>
  <p:defaultText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72" userDrawn="1">
          <p15:clr>
            <a:srgbClr val="A4A3A4"/>
          </p15:clr>
        </p15:guide>
        <p15:guide id="2" pos="54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BEE8"/>
    <a:srgbClr val="1E64C8"/>
    <a:srgbClr val="FFD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63" autoAdjust="0"/>
    <p:restoredTop sz="94694" autoAdjust="0"/>
  </p:normalViewPr>
  <p:slideViewPr>
    <p:cSldViewPr snapToGrid="0" showGuides="1">
      <p:cViewPr varScale="1">
        <p:scale>
          <a:sx n="89" d="100"/>
          <a:sy n="89" d="100"/>
        </p:scale>
        <p:origin x="392" y="192"/>
      </p:cViewPr>
      <p:guideLst>
        <p:guide orient="horz" pos="3072"/>
        <p:guide pos="546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is De Backere" userId="b4a6dc46-c7cf-4d15-9b8a-0a5f1fbdae19" providerId="ADAL" clId="{26AD5FAC-4B0A-5D0B-AE00-140D3F313837}"/>
    <pc:docChg chg="undo custSel addSld delSld modSld sldOrd">
      <pc:chgData name="Louis De Backere" userId="b4a6dc46-c7cf-4d15-9b8a-0a5f1fbdae19" providerId="ADAL" clId="{26AD5FAC-4B0A-5D0B-AE00-140D3F313837}" dt="2026-09-29T12:09:15.805" v="183" actId="478"/>
      <pc:docMkLst>
        <pc:docMk/>
      </pc:docMkLst>
      <pc:sldChg chg="modSp mod">
        <pc:chgData name="Louis De Backere" userId="b4a6dc46-c7cf-4d15-9b8a-0a5f1fbdae19" providerId="ADAL" clId="{26AD5FAC-4B0A-5D0B-AE00-140D3F313837}" dt="2026-09-29T12:03:57.179" v="165" actId="20577"/>
        <pc:sldMkLst>
          <pc:docMk/>
          <pc:sldMk cId="3355618083" sldId="256"/>
        </pc:sldMkLst>
        <pc:spChg chg="mod">
          <ac:chgData name="Louis De Backere" userId="b4a6dc46-c7cf-4d15-9b8a-0a5f1fbdae19" providerId="ADAL" clId="{26AD5FAC-4B0A-5D0B-AE00-140D3F313837}" dt="2026-09-28T11:56:11.003" v="39" actId="20577"/>
          <ac:spMkLst>
            <pc:docMk/>
            <pc:sldMk cId="3355618083" sldId="256"/>
            <ac:spMk id="10" creationId="{00000000-0000-0000-0000-000000000000}"/>
          </ac:spMkLst>
        </pc:spChg>
        <pc:spChg chg="mod">
          <ac:chgData name="Louis De Backere" userId="b4a6dc46-c7cf-4d15-9b8a-0a5f1fbdae19" providerId="ADAL" clId="{26AD5FAC-4B0A-5D0B-AE00-140D3F313837}" dt="2026-09-29T12:03:57.179" v="165" actId="20577"/>
          <ac:spMkLst>
            <pc:docMk/>
            <pc:sldMk cId="3355618083" sldId="256"/>
            <ac:spMk id="11" creationId="{00000000-0000-0000-0000-000000000000}"/>
          </ac:spMkLst>
        </pc:spChg>
      </pc:sldChg>
      <pc:sldChg chg="modSp mod">
        <pc:chgData name="Louis De Backere" userId="b4a6dc46-c7cf-4d15-9b8a-0a5f1fbdae19" providerId="ADAL" clId="{26AD5FAC-4B0A-5D0B-AE00-140D3F313837}" dt="2026-09-28T11:56:19.380" v="40" actId="20577"/>
        <pc:sldMkLst>
          <pc:docMk/>
          <pc:sldMk cId="0" sldId="300"/>
        </pc:sldMkLst>
        <pc:spChg chg="mod">
          <ac:chgData name="Louis De Backere" userId="b4a6dc46-c7cf-4d15-9b8a-0a5f1fbdae19" providerId="ADAL" clId="{26AD5FAC-4B0A-5D0B-AE00-140D3F313837}" dt="2026-09-28T11:56:19.380" v="40" actId="20577"/>
          <ac:spMkLst>
            <pc:docMk/>
            <pc:sldMk cId="0" sldId="300"/>
            <ac:spMk id="3" creationId="{00000000-0000-0000-0000-000000000000}"/>
          </ac:spMkLst>
        </pc:spChg>
      </pc:sldChg>
      <pc:sldChg chg="modSp del mod">
        <pc:chgData name="Louis De Backere" userId="b4a6dc46-c7cf-4d15-9b8a-0a5f1fbdae19" providerId="ADAL" clId="{26AD5FAC-4B0A-5D0B-AE00-140D3F313837}" dt="2026-09-28T12:29:11.875" v="108" actId="2696"/>
        <pc:sldMkLst>
          <pc:docMk/>
          <pc:sldMk cId="0" sldId="301"/>
        </pc:sldMkLst>
        <pc:spChg chg="mod">
          <ac:chgData name="Louis De Backere" userId="b4a6dc46-c7cf-4d15-9b8a-0a5f1fbdae19" providerId="ADAL" clId="{26AD5FAC-4B0A-5D0B-AE00-140D3F313837}" dt="2026-09-28T12:29:00.023" v="107" actId="20577"/>
          <ac:spMkLst>
            <pc:docMk/>
            <pc:sldMk cId="0" sldId="301"/>
            <ac:spMk id="5" creationId="{00000000-0000-0000-0000-000000000000}"/>
          </ac:spMkLst>
        </pc:spChg>
      </pc:sldChg>
      <pc:sldChg chg="modSp mod">
        <pc:chgData name="Louis De Backere" userId="b4a6dc46-c7cf-4d15-9b8a-0a5f1fbdae19" providerId="ADAL" clId="{26AD5FAC-4B0A-5D0B-AE00-140D3F313837}" dt="2026-09-28T11:56:45.785" v="50" actId="20577"/>
        <pc:sldMkLst>
          <pc:docMk/>
          <pc:sldMk cId="0" sldId="302"/>
        </pc:sldMkLst>
        <pc:spChg chg="mod">
          <ac:chgData name="Louis De Backere" userId="b4a6dc46-c7cf-4d15-9b8a-0a5f1fbdae19" providerId="ADAL" clId="{26AD5FAC-4B0A-5D0B-AE00-140D3F313837}" dt="2026-09-28T11:56:45.785" v="50" actId="20577"/>
          <ac:spMkLst>
            <pc:docMk/>
            <pc:sldMk cId="0" sldId="302"/>
            <ac:spMk id="3" creationId="{00000000-0000-0000-0000-000000000000}"/>
          </ac:spMkLst>
        </pc:spChg>
      </pc:sldChg>
      <pc:sldChg chg="addSp modSp mod">
        <pc:chgData name="Louis De Backere" userId="b4a6dc46-c7cf-4d15-9b8a-0a5f1fbdae19" providerId="ADAL" clId="{26AD5FAC-4B0A-5D0B-AE00-140D3F313837}" dt="2026-09-28T11:58:32.450" v="63" actId="1036"/>
        <pc:sldMkLst>
          <pc:docMk/>
          <pc:sldMk cId="0" sldId="314"/>
        </pc:sldMkLst>
        <pc:spChg chg="add mod">
          <ac:chgData name="Louis De Backere" userId="b4a6dc46-c7cf-4d15-9b8a-0a5f1fbdae19" providerId="ADAL" clId="{26AD5FAC-4B0A-5D0B-AE00-140D3F313837}" dt="2026-09-28T11:58:32.450" v="63" actId="1036"/>
          <ac:spMkLst>
            <pc:docMk/>
            <pc:sldMk cId="0" sldId="314"/>
            <ac:spMk id="3" creationId="{EEC578D6-4F44-A425-DDC6-8870521B16CD}"/>
          </ac:spMkLst>
        </pc:spChg>
      </pc:sldChg>
      <pc:sldChg chg="addSp modSp mod">
        <pc:chgData name="Louis De Backere" userId="b4a6dc46-c7cf-4d15-9b8a-0a5f1fbdae19" providerId="ADAL" clId="{26AD5FAC-4B0A-5D0B-AE00-140D3F313837}" dt="2026-09-28T12:00:56.194" v="66" actId="14100"/>
        <pc:sldMkLst>
          <pc:docMk/>
          <pc:sldMk cId="0" sldId="318"/>
        </pc:sldMkLst>
        <pc:spChg chg="add mod">
          <ac:chgData name="Louis De Backere" userId="b4a6dc46-c7cf-4d15-9b8a-0a5f1fbdae19" providerId="ADAL" clId="{26AD5FAC-4B0A-5D0B-AE00-140D3F313837}" dt="2026-09-28T12:00:56.194" v="66" actId="14100"/>
          <ac:spMkLst>
            <pc:docMk/>
            <pc:sldMk cId="0" sldId="318"/>
            <ac:spMk id="3" creationId="{91AD30A6-D124-8C97-A8AB-59A99948F3FF}"/>
          </ac:spMkLst>
        </pc:spChg>
      </pc:sldChg>
      <pc:sldChg chg="modSp mod">
        <pc:chgData name="Louis De Backere" userId="b4a6dc46-c7cf-4d15-9b8a-0a5f1fbdae19" providerId="ADAL" clId="{26AD5FAC-4B0A-5D0B-AE00-140D3F313837}" dt="2026-09-29T11:43:05.133" v="109" actId="20577"/>
        <pc:sldMkLst>
          <pc:docMk/>
          <pc:sldMk cId="0" sldId="319"/>
        </pc:sldMkLst>
        <pc:spChg chg="mod">
          <ac:chgData name="Louis De Backere" userId="b4a6dc46-c7cf-4d15-9b8a-0a5f1fbdae19" providerId="ADAL" clId="{26AD5FAC-4B0A-5D0B-AE00-140D3F313837}" dt="2026-09-29T11:43:05.133" v="109" actId="20577"/>
          <ac:spMkLst>
            <pc:docMk/>
            <pc:sldMk cId="0" sldId="319"/>
            <ac:spMk id="3" creationId="{00000000-0000-0000-0000-000000000000}"/>
          </ac:spMkLst>
        </pc:spChg>
      </pc:sldChg>
      <pc:sldChg chg="del">
        <pc:chgData name="Louis De Backere" userId="b4a6dc46-c7cf-4d15-9b8a-0a5f1fbdae19" providerId="ADAL" clId="{26AD5FAC-4B0A-5D0B-AE00-140D3F313837}" dt="2026-09-28T12:02:29.213" v="73" actId="2696"/>
        <pc:sldMkLst>
          <pc:docMk/>
          <pc:sldMk cId="0" sldId="320"/>
        </pc:sldMkLst>
      </pc:sldChg>
      <pc:sldChg chg="ord">
        <pc:chgData name="Louis De Backere" userId="b4a6dc46-c7cf-4d15-9b8a-0a5f1fbdae19" providerId="ADAL" clId="{26AD5FAC-4B0A-5D0B-AE00-140D3F313837}" dt="2026-09-28T12:03:02.970" v="74" actId="20578"/>
        <pc:sldMkLst>
          <pc:docMk/>
          <pc:sldMk cId="0" sldId="321"/>
        </pc:sldMkLst>
      </pc:sldChg>
      <pc:sldChg chg="del mod modShow">
        <pc:chgData name="Louis De Backere" userId="b4a6dc46-c7cf-4d15-9b8a-0a5f1fbdae19" providerId="ADAL" clId="{26AD5FAC-4B0A-5D0B-AE00-140D3F313837}" dt="2026-09-29T11:59:48.060" v="114" actId="2696"/>
        <pc:sldMkLst>
          <pc:docMk/>
          <pc:sldMk cId="0" sldId="336"/>
        </pc:sldMkLst>
      </pc:sldChg>
      <pc:sldChg chg="del">
        <pc:chgData name="Louis De Backere" userId="b4a6dc46-c7cf-4d15-9b8a-0a5f1fbdae19" providerId="ADAL" clId="{26AD5FAC-4B0A-5D0B-AE00-140D3F313837}" dt="2026-09-28T12:10:36.029" v="76" actId="2696"/>
        <pc:sldMkLst>
          <pc:docMk/>
          <pc:sldMk cId="0" sldId="345"/>
        </pc:sldMkLst>
      </pc:sldChg>
      <pc:sldChg chg="del mod modShow">
        <pc:chgData name="Louis De Backere" userId="b4a6dc46-c7cf-4d15-9b8a-0a5f1fbdae19" providerId="ADAL" clId="{26AD5FAC-4B0A-5D0B-AE00-140D3F313837}" dt="2026-09-29T11:59:51.529" v="115" actId="2696"/>
        <pc:sldMkLst>
          <pc:docMk/>
          <pc:sldMk cId="0" sldId="350"/>
        </pc:sldMkLst>
      </pc:sldChg>
      <pc:sldChg chg="delSp modSp mod">
        <pc:chgData name="Louis De Backere" userId="b4a6dc46-c7cf-4d15-9b8a-0a5f1fbdae19" providerId="ADAL" clId="{26AD5FAC-4B0A-5D0B-AE00-140D3F313837}" dt="2026-09-29T12:00:46.096" v="120" actId="20577"/>
        <pc:sldMkLst>
          <pc:docMk/>
          <pc:sldMk cId="0" sldId="351"/>
        </pc:sldMkLst>
        <pc:spChg chg="mod">
          <ac:chgData name="Louis De Backere" userId="b4a6dc46-c7cf-4d15-9b8a-0a5f1fbdae19" providerId="ADAL" clId="{26AD5FAC-4B0A-5D0B-AE00-140D3F313837}" dt="2026-09-29T12:00:46.096" v="120" actId="20577"/>
          <ac:spMkLst>
            <pc:docMk/>
            <pc:sldMk cId="0" sldId="351"/>
            <ac:spMk id="3" creationId="{00000000-0000-0000-0000-000000000000}"/>
          </ac:spMkLst>
        </pc:spChg>
        <pc:spChg chg="mod">
          <ac:chgData name="Louis De Backere" userId="b4a6dc46-c7cf-4d15-9b8a-0a5f1fbdae19" providerId="ADAL" clId="{26AD5FAC-4B0A-5D0B-AE00-140D3F313837}" dt="2026-09-28T12:12:10.656" v="79" actId="1076"/>
          <ac:spMkLst>
            <pc:docMk/>
            <pc:sldMk cId="0" sldId="351"/>
            <ac:spMk id="5" creationId="{00000000-0000-0000-0000-000000000000}"/>
          </ac:spMkLst>
        </pc:spChg>
        <pc:spChg chg="del">
          <ac:chgData name="Louis De Backere" userId="b4a6dc46-c7cf-4d15-9b8a-0a5f1fbdae19" providerId="ADAL" clId="{26AD5FAC-4B0A-5D0B-AE00-140D3F313837}" dt="2026-09-28T12:19:13.257" v="81" actId="478"/>
          <ac:spMkLst>
            <pc:docMk/>
            <pc:sldMk cId="0" sldId="351"/>
            <ac:spMk id="6" creationId="{00000000-0000-0000-0000-000000000000}"/>
          </ac:spMkLst>
        </pc:spChg>
      </pc:sldChg>
      <pc:sldChg chg="modSp mod">
        <pc:chgData name="Louis De Backere" userId="b4a6dc46-c7cf-4d15-9b8a-0a5f1fbdae19" providerId="ADAL" clId="{26AD5FAC-4B0A-5D0B-AE00-140D3F313837}" dt="2026-09-28T12:22:08.402" v="82" actId="20577"/>
        <pc:sldMkLst>
          <pc:docMk/>
          <pc:sldMk cId="0" sldId="356"/>
        </pc:sldMkLst>
        <pc:spChg chg="mod">
          <ac:chgData name="Louis De Backere" userId="b4a6dc46-c7cf-4d15-9b8a-0a5f1fbdae19" providerId="ADAL" clId="{26AD5FAC-4B0A-5D0B-AE00-140D3F313837}" dt="2026-09-28T12:22:08.402" v="82" actId="20577"/>
          <ac:spMkLst>
            <pc:docMk/>
            <pc:sldMk cId="0" sldId="356"/>
            <ac:spMk id="5" creationId="{00000000-0000-0000-0000-000000000000}"/>
          </ac:spMkLst>
        </pc:spChg>
        <pc:spChg chg="mod">
          <ac:chgData name="Louis De Backere" userId="b4a6dc46-c7cf-4d15-9b8a-0a5f1fbdae19" providerId="ADAL" clId="{26AD5FAC-4B0A-5D0B-AE00-140D3F313837}" dt="2026-09-28T12:17:11.949" v="80" actId="20577"/>
          <ac:spMkLst>
            <pc:docMk/>
            <pc:sldMk cId="0" sldId="356"/>
            <ac:spMk id="6" creationId="{00000000-0000-0000-0000-000000000000}"/>
          </ac:spMkLst>
        </pc:spChg>
      </pc:sldChg>
      <pc:sldChg chg="modSp mod">
        <pc:chgData name="Louis De Backere" userId="b4a6dc46-c7cf-4d15-9b8a-0a5f1fbdae19" providerId="ADAL" clId="{26AD5FAC-4B0A-5D0B-AE00-140D3F313837}" dt="2026-09-29T11:47:16.193" v="111" actId="20577"/>
        <pc:sldMkLst>
          <pc:docMk/>
          <pc:sldMk cId="0" sldId="357"/>
        </pc:sldMkLst>
        <pc:spChg chg="mod">
          <ac:chgData name="Louis De Backere" userId="b4a6dc46-c7cf-4d15-9b8a-0a5f1fbdae19" providerId="ADAL" clId="{26AD5FAC-4B0A-5D0B-AE00-140D3F313837}" dt="2026-09-29T11:47:16.193" v="111" actId="20577"/>
          <ac:spMkLst>
            <pc:docMk/>
            <pc:sldMk cId="0" sldId="357"/>
            <ac:spMk id="2" creationId="{00000000-0000-0000-0000-000000000000}"/>
          </ac:spMkLst>
        </pc:spChg>
      </pc:sldChg>
      <pc:sldChg chg="modSp del mod">
        <pc:chgData name="Louis De Backere" userId="b4a6dc46-c7cf-4d15-9b8a-0a5f1fbdae19" providerId="ADAL" clId="{26AD5FAC-4B0A-5D0B-AE00-140D3F313837}" dt="2026-09-29T11:49:06.969" v="112" actId="2696"/>
        <pc:sldMkLst>
          <pc:docMk/>
          <pc:sldMk cId="0" sldId="358"/>
        </pc:sldMkLst>
        <pc:spChg chg="mod">
          <ac:chgData name="Louis De Backere" userId="b4a6dc46-c7cf-4d15-9b8a-0a5f1fbdae19" providerId="ADAL" clId="{26AD5FAC-4B0A-5D0B-AE00-140D3F313837}" dt="2026-09-28T12:22:35.182" v="91" actId="20577"/>
          <ac:spMkLst>
            <pc:docMk/>
            <pc:sldMk cId="0" sldId="358"/>
            <ac:spMk id="2" creationId="{00000000-0000-0000-0000-000000000000}"/>
          </ac:spMkLst>
        </pc:spChg>
      </pc:sldChg>
      <pc:sldChg chg="del">
        <pc:chgData name="Louis De Backere" userId="b4a6dc46-c7cf-4d15-9b8a-0a5f1fbdae19" providerId="ADAL" clId="{26AD5FAC-4B0A-5D0B-AE00-140D3F313837}" dt="2026-09-29T11:49:20.680" v="113" actId="2696"/>
        <pc:sldMkLst>
          <pc:docMk/>
          <pc:sldMk cId="0" sldId="360"/>
        </pc:sldMkLst>
      </pc:sldChg>
      <pc:sldChg chg="del">
        <pc:chgData name="Louis De Backere" userId="b4a6dc46-c7cf-4d15-9b8a-0a5f1fbdae19" providerId="ADAL" clId="{26AD5FAC-4B0A-5D0B-AE00-140D3F313837}" dt="2026-09-28T12:23:25.134" v="92" actId="2696"/>
        <pc:sldMkLst>
          <pc:docMk/>
          <pc:sldMk cId="0" sldId="361"/>
        </pc:sldMkLst>
      </pc:sldChg>
      <pc:sldChg chg="del">
        <pc:chgData name="Louis De Backere" userId="b4a6dc46-c7cf-4d15-9b8a-0a5f1fbdae19" providerId="ADAL" clId="{26AD5FAC-4B0A-5D0B-AE00-140D3F313837}" dt="2026-09-28T12:23:25.147" v="101" actId="2696"/>
        <pc:sldMkLst>
          <pc:docMk/>
          <pc:sldMk cId="0" sldId="362"/>
        </pc:sldMkLst>
      </pc:sldChg>
      <pc:sldChg chg="del">
        <pc:chgData name="Louis De Backere" userId="b4a6dc46-c7cf-4d15-9b8a-0a5f1fbdae19" providerId="ADAL" clId="{26AD5FAC-4B0A-5D0B-AE00-140D3F313837}" dt="2026-09-28T12:23:25.154" v="106" actId="2696"/>
        <pc:sldMkLst>
          <pc:docMk/>
          <pc:sldMk cId="0" sldId="363"/>
        </pc:sldMkLst>
      </pc:sldChg>
      <pc:sldChg chg="del">
        <pc:chgData name="Louis De Backere" userId="b4a6dc46-c7cf-4d15-9b8a-0a5f1fbdae19" providerId="ADAL" clId="{26AD5FAC-4B0A-5D0B-AE00-140D3F313837}" dt="2026-09-28T12:23:25.149" v="103" actId="2696"/>
        <pc:sldMkLst>
          <pc:docMk/>
          <pc:sldMk cId="0" sldId="364"/>
        </pc:sldMkLst>
      </pc:sldChg>
      <pc:sldChg chg="del">
        <pc:chgData name="Louis De Backere" userId="b4a6dc46-c7cf-4d15-9b8a-0a5f1fbdae19" providerId="ADAL" clId="{26AD5FAC-4B0A-5D0B-AE00-140D3F313837}" dt="2026-09-28T12:23:25.139" v="96" actId="2696"/>
        <pc:sldMkLst>
          <pc:docMk/>
          <pc:sldMk cId="0" sldId="365"/>
        </pc:sldMkLst>
      </pc:sldChg>
      <pc:sldChg chg="del">
        <pc:chgData name="Louis De Backere" userId="b4a6dc46-c7cf-4d15-9b8a-0a5f1fbdae19" providerId="ADAL" clId="{26AD5FAC-4B0A-5D0B-AE00-140D3F313837}" dt="2026-09-28T12:23:25.143" v="99" actId="2696"/>
        <pc:sldMkLst>
          <pc:docMk/>
          <pc:sldMk cId="0" sldId="366"/>
        </pc:sldMkLst>
      </pc:sldChg>
      <pc:sldChg chg="del">
        <pc:chgData name="Louis De Backere" userId="b4a6dc46-c7cf-4d15-9b8a-0a5f1fbdae19" providerId="ADAL" clId="{26AD5FAC-4B0A-5D0B-AE00-140D3F313837}" dt="2026-09-28T12:23:25.141" v="97" actId="2696"/>
        <pc:sldMkLst>
          <pc:docMk/>
          <pc:sldMk cId="0" sldId="367"/>
        </pc:sldMkLst>
      </pc:sldChg>
      <pc:sldChg chg="del">
        <pc:chgData name="Louis De Backere" userId="b4a6dc46-c7cf-4d15-9b8a-0a5f1fbdae19" providerId="ADAL" clId="{26AD5FAC-4B0A-5D0B-AE00-140D3F313837}" dt="2026-09-28T12:23:25.148" v="102" actId="2696"/>
        <pc:sldMkLst>
          <pc:docMk/>
          <pc:sldMk cId="0" sldId="368"/>
        </pc:sldMkLst>
      </pc:sldChg>
      <pc:sldChg chg="del">
        <pc:chgData name="Louis De Backere" userId="b4a6dc46-c7cf-4d15-9b8a-0a5f1fbdae19" providerId="ADAL" clId="{26AD5FAC-4B0A-5D0B-AE00-140D3F313837}" dt="2026-09-28T12:23:25.136" v="93" actId="2696"/>
        <pc:sldMkLst>
          <pc:docMk/>
          <pc:sldMk cId="0" sldId="369"/>
        </pc:sldMkLst>
      </pc:sldChg>
      <pc:sldChg chg="del">
        <pc:chgData name="Louis De Backere" userId="b4a6dc46-c7cf-4d15-9b8a-0a5f1fbdae19" providerId="ADAL" clId="{26AD5FAC-4B0A-5D0B-AE00-140D3F313837}" dt="2026-09-28T12:23:25.138" v="95" actId="2696"/>
        <pc:sldMkLst>
          <pc:docMk/>
          <pc:sldMk cId="0" sldId="370"/>
        </pc:sldMkLst>
      </pc:sldChg>
      <pc:sldChg chg="del">
        <pc:chgData name="Louis De Backere" userId="b4a6dc46-c7cf-4d15-9b8a-0a5f1fbdae19" providerId="ADAL" clId="{26AD5FAC-4B0A-5D0B-AE00-140D3F313837}" dt="2026-09-28T12:23:25.144" v="100" actId="2696"/>
        <pc:sldMkLst>
          <pc:docMk/>
          <pc:sldMk cId="0" sldId="371"/>
        </pc:sldMkLst>
      </pc:sldChg>
      <pc:sldChg chg="del">
        <pc:chgData name="Louis De Backere" userId="b4a6dc46-c7cf-4d15-9b8a-0a5f1fbdae19" providerId="ADAL" clId="{26AD5FAC-4B0A-5D0B-AE00-140D3F313837}" dt="2026-09-28T12:23:25.151" v="105" actId="2696"/>
        <pc:sldMkLst>
          <pc:docMk/>
          <pc:sldMk cId="0" sldId="372"/>
        </pc:sldMkLst>
      </pc:sldChg>
      <pc:sldChg chg="del">
        <pc:chgData name="Louis De Backere" userId="b4a6dc46-c7cf-4d15-9b8a-0a5f1fbdae19" providerId="ADAL" clId="{26AD5FAC-4B0A-5D0B-AE00-140D3F313837}" dt="2026-09-28T12:23:25.142" v="98" actId="2696"/>
        <pc:sldMkLst>
          <pc:docMk/>
          <pc:sldMk cId="0" sldId="373"/>
        </pc:sldMkLst>
      </pc:sldChg>
      <pc:sldChg chg="del">
        <pc:chgData name="Louis De Backere" userId="b4a6dc46-c7cf-4d15-9b8a-0a5f1fbdae19" providerId="ADAL" clId="{26AD5FAC-4B0A-5D0B-AE00-140D3F313837}" dt="2026-09-28T12:23:25.150" v="104" actId="2696"/>
        <pc:sldMkLst>
          <pc:docMk/>
          <pc:sldMk cId="0" sldId="374"/>
        </pc:sldMkLst>
      </pc:sldChg>
      <pc:sldChg chg="del">
        <pc:chgData name="Louis De Backere" userId="b4a6dc46-c7cf-4d15-9b8a-0a5f1fbdae19" providerId="ADAL" clId="{26AD5FAC-4B0A-5D0B-AE00-140D3F313837}" dt="2026-09-28T12:23:25.137" v="94" actId="2696"/>
        <pc:sldMkLst>
          <pc:docMk/>
          <pc:sldMk cId="0" sldId="375"/>
        </pc:sldMkLst>
      </pc:sldChg>
      <pc:sldChg chg="add">
        <pc:chgData name="Louis De Backere" userId="b4a6dc46-c7cf-4d15-9b8a-0a5f1fbdae19" providerId="ADAL" clId="{26AD5FAC-4B0A-5D0B-AE00-140D3F313837}" dt="2026-09-28T12:06:53.377" v="75"/>
        <pc:sldMkLst>
          <pc:docMk/>
          <pc:sldMk cId="0" sldId="376"/>
        </pc:sldMkLst>
      </pc:sldChg>
      <pc:sldChg chg="delSp modSp mod">
        <pc:chgData name="Louis De Backere" userId="b4a6dc46-c7cf-4d15-9b8a-0a5f1fbdae19" providerId="ADAL" clId="{26AD5FAC-4B0A-5D0B-AE00-140D3F313837}" dt="2026-09-29T12:09:15.805" v="183" actId="478"/>
        <pc:sldMkLst>
          <pc:docMk/>
          <pc:sldMk cId="0" sldId="377"/>
        </pc:sldMkLst>
        <pc:spChg chg="mod">
          <ac:chgData name="Louis De Backere" userId="b4a6dc46-c7cf-4d15-9b8a-0a5f1fbdae19" providerId="ADAL" clId="{26AD5FAC-4B0A-5D0B-AE00-140D3F313837}" dt="2026-09-29T12:01:06.154" v="132" actId="20577"/>
          <ac:spMkLst>
            <pc:docMk/>
            <pc:sldMk cId="0" sldId="377"/>
            <ac:spMk id="6" creationId="{00000000-0000-0000-0000-000000000000}"/>
          </ac:spMkLst>
        </pc:spChg>
        <pc:spChg chg="del">
          <ac:chgData name="Louis De Backere" userId="b4a6dc46-c7cf-4d15-9b8a-0a5f1fbdae19" providerId="ADAL" clId="{26AD5FAC-4B0A-5D0B-AE00-140D3F313837}" dt="2026-09-29T12:09:15.805" v="183" actId="478"/>
          <ac:spMkLst>
            <pc:docMk/>
            <pc:sldMk cId="0" sldId="377"/>
            <ac:spMk id="8" creationId="{00000000-0000-0000-0000-000000000000}"/>
          </ac:spMkLst>
        </pc:spChg>
      </pc:sldChg>
      <pc:sldChg chg="delSp modSp mod">
        <pc:chgData name="Louis De Backere" userId="b4a6dc46-c7cf-4d15-9b8a-0a5f1fbdae19" providerId="ADAL" clId="{26AD5FAC-4B0A-5D0B-AE00-140D3F313837}" dt="2026-09-29T12:09:10.295" v="182" actId="478"/>
        <pc:sldMkLst>
          <pc:docMk/>
          <pc:sldMk cId="0" sldId="378"/>
        </pc:sldMkLst>
        <pc:spChg chg="mod">
          <ac:chgData name="Louis De Backere" userId="b4a6dc46-c7cf-4d15-9b8a-0a5f1fbdae19" providerId="ADAL" clId="{26AD5FAC-4B0A-5D0B-AE00-140D3F313837}" dt="2026-09-29T12:01:49.560" v="151" actId="20577"/>
          <ac:spMkLst>
            <pc:docMk/>
            <pc:sldMk cId="0" sldId="378"/>
            <ac:spMk id="6" creationId="{00000000-0000-0000-0000-000000000000}"/>
          </ac:spMkLst>
        </pc:spChg>
        <pc:spChg chg="del">
          <ac:chgData name="Louis De Backere" userId="b4a6dc46-c7cf-4d15-9b8a-0a5f1fbdae19" providerId="ADAL" clId="{26AD5FAC-4B0A-5D0B-AE00-140D3F313837}" dt="2026-09-29T12:09:10.295" v="182" actId="478"/>
          <ac:spMkLst>
            <pc:docMk/>
            <pc:sldMk cId="0" sldId="378"/>
            <ac:spMk id="10" creationId="{00000000-0000-0000-0000-000000000000}"/>
          </ac:spMkLst>
        </pc:spChg>
      </pc:sldChg>
      <pc:sldChg chg="delSp modSp mod">
        <pc:chgData name="Louis De Backere" userId="b4a6dc46-c7cf-4d15-9b8a-0a5f1fbdae19" providerId="ADAL" clId="{26AD5FAC-4B0A-5D0B-AE00-140D3F313837}" dt="2026-09-29T12:09:05.053" v="181" actId="478"/>
        <pc:sldMkLst>
          <pc:docMk/>
          <pc:sldMk cId="0" sldId="379"/>
        </pc:sldMkLst>
        <pc:spChg chg="mod">
          <ac:chgData name="Louis De Backere" userId="b4a6dc46-c7cf-4d15-9b8a-0a5f1fbdae19" providerId="ADAL" clId="{26AD5FAC-4B0A-5D0B-AE00-140D3F313837}" dt="2026-09-29T12:08:27.999" v="180" actId="20577"/>
          <ac:spMkLst>
            <pc:docMk/>
            <pc:sldMk cId="0" sldId="379"/>
            <ac:spMk id="3" creationId="{00000000-0000-0000-0000-000000000000}"/>
          </ac:spMkLst>
        </pc:spChg>
        <pc:spChg chg="del">
          <ac:chgData name="Louis De Backere" userId="b4a6dc46-c7cf-4d15-9b8a-0a5f1fbdae19" providerId="ADAL" clId="{26AD5FAC-4B0A-5D0B-AE00-140D3F313837}" dt="2026-09-29T12:09:05.053" v="181" actId="478"/>
          <ac:spMkLst>
            <pc:docMk/>
            <pc:sldMk cId="0" sldId="379"/>
            <ac:spMk id="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680C0C-85DF-417F-8238-DB0D15743621}"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9A0A48-EDB1-4AFE-B1B7-10CE2A416496}" type="slidenum">
              <a:rPr lang="en-GB" smtClean="0"/>
              <a:t>‹nr.›</a:t>
            </a:fld>
            <a:endParaRPr lang="en-GB"/>
          </a:p>
        </p:txBody>
      </p:sp>
    </p:spTree>
    <p:extLst>
      <p:ext uri="{BB962C8B-B14F-4D97-AF65-F5344CB8AC3E}">
        <p14:creationId xmlns:p14="http://schemas.microsoft.com/office/powerpoint/2010/main" val="32620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Welkom. Steven gaf het technisch overzicht van warmtepompen; ik bekijk de elektrische kant: het net, de prijzen en wat flexibiliteit voor u kan betekenen.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Kort voorstellen. Mijn invalshoek: elektriciteitsmarkten en flexibiliteit in de industrie.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Vier delen. Telkens de vraag: wat betekent dit voor een bedrijf met een warmtepomp?</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Eerst hoe het systeem werkt en hoe het verandert.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Een gewone werkdag in april, bewust aangedikt. Pieken 's ochtends en 's avonds, laag verbruik 's nachts. Het net moet op elk ogenblik in evenwicht zijn: productie gelijk aan verbruik.</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Vroeger volgde de productie het verbruik. Kerncentrales als basislast, gascentrales volgen, open gasturbines en olie voor de pieken. Centrales worden ingezet in volgorde van kost: eerst de goedkoopste basislast, als laatste de pieken.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 residuele last: het verbruik min zon en wind. Dat is wat centrales, invoer en opslag nog moeten leveren. Zonder zon en wind is dat gewoon het verbruik. Deze curve volgen we in de volgende stappen.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Een heel jaar in één beeld: elke kolom is een dag, elke rij een uur, de kleur is de residuele last. In 2006 is dat nog gewoon het verbruik (wind en zon samen minder dan 4%). Overdag en in de winter donker, 's nachts lichter. Geen enkel uur onder 2 GW.</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Zon en wind produceren wanneer het weer het toelaat. De centrales leveren wat overblijft.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 residuele last krijgt een dal op de middag. De avondpiek blijft: 's avonds is er geen zon.</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2018 stond er ongeveer 4 GW zon. De middag in de zomer wordt wat lichter, maar nog nergens onder 2 GW.</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Zon en wind leveren de hoofdmoot. REN21 noemt dit het einde van het denken in basislast: zon en wind leveren de bulk van de energie, en de residuele last wordt grilliger. Een centrale die dag en nacht vlak draait, past daar niet meer.</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 residuele last zakt op de middag onder nul: meer zon en wind dan verbruik. Dat overschot moet weg: uitvoer, afregeling, negatieve prijzen. 's Avonds moet in enkele uren alles op: een steile helling. Het verschil tussen dal en piek is veel groter dan vroeger.</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2025: op zonnige middagen van april tot september dekken zon en wind bijna alles (176 uren onder 2 GW). In 2026 voor het eerst uren waarin zon en wind meer leveren dan België verbruikt (9 uren, tussen april en juli).</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Nu volgt Elia 12,1 GW zon op (stand mei 2026, Elia Open Data). Er kwam 2,3 GW bij in 2023, 1,9 GW in 2024 en 1,1 GW in 2025. Elia verwachtte in 2016 en 2017 zo'n 5 GW tegen 2027 à 2030, het Planbureau in 2017 4 GW tegen 2030. Lang lag de werkelijkheid boven elke studie; sinds 2025 gaat het trager en ligt de jongste studie (2025: 13,0 GW eind 2026) ongeveer op koers. Let op: de reeks tot 2024 (werkboek van Elia, 11,0 GW) en het opgevolgde vermogen (10,6 GW eind 2024) verschillen licht in afbakening.</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Simulatie volgens de methode van Joannes Laveyne (UGent): voor elk jaar hetzelfde weer, hier weerjaar 2009 uit TYNDP 2024 (ENTSO-E en ENTSOG). Verbruik: de projectie van TYNDP 2024 voor België (National Trends, gemiddelde van 2030 en 2040): 129 TWh, tegenover ongeveer 80 TWh nu. Zon en wind: het vermogen dat Elia voor 2035 verwacht (20,9 GW zon, 7,6 GW wind op land, 4,4 GW wind op zee). Op 564 uren leveren zon en wind meer dan het verbruik, vooral op zonnige middagen van april tot september; met hetzelfde weer en het vermogen en verbruik van 2025 zijn dat er 108. Vereenvoudigd: zonder uitvoer, opslag of afregeling. Joannes gebruikte 'TYNDP weather year #5'; welk jaar dat precies is, is nog na te vragen.</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Twee weken, gesimuleerd met hetzelfde weer (weerjaar 2009) voor 2025 (grijs) en 2035 (blauw), volgens de methode van Joannes Laveyne. In een zonnige week in mei zakt de residuele last in 2035 op de middag onder nul. In een windstille week in januari helpen zon en wind nauwelijks, en omdat het verbruik stijgt, stijgt ook de piek: 21,1 GW in deze week tegenover 11,6 GW met het verbruik van 2025; het hoogste uur van 2035 komt op 22,5 GW, tegenover 12,3 GW in 2025. TYNDP 2024 verwacht voor België een hoogste verbruik van ongeveer 19 GW in 2030 en 26 GW in 2040, tegenover ongeveer 13 GW nu. Brug naar het net: dat vermogen moet het net dragen, tenzij het extra verbruik kan schuiven.</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Dan het net: waarom raakt het vol terwijl het verbruik vlak blijft?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Vijftien jaar vlak verbruik, rond 80 à 85 TWh. Toch verwacht Elia 124 TWh in 2035 en 177 TWh in 2050. Het knelpunt is niet de energie over een jaar, maar het vermogen op één plaats en op één moment.</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 extra 42 TWh tegen 2035 komt vooral uit industrie (waarvan elektrische stoomketels 5,1 en industriële warmtepompen 0,7 TWh) en elektrische wagens. Warmtepompen in gebouwen tellen maar 2,7 TWh, maar vallen op de koudste uren.</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Redenen en regelgeving, met bron in 05_bronnen/elektrificatie/samenvatting_redenen_en_regelgeving.md. Klimaatwet: Verordening 2021/1119 (min 55% in 2030, klimaatneutraal in 2050) en Verordening 2026/667 van 11/3/2026 (min 90% in 2040, waarvan tot 5 procentpunt via internationale kredieten). CO₂-prijs: gemiddelde veilingprijs EEX 77,72 euro per ton in 2026 tot nu, laatste veiling 85,90; aardgas stoot 0,202 ton CO₂ per MWh uit (IPCC), dus ongeveer 16 euro per MWh, enkel voor installaties in het ETS en voor wat niet gratis is. Gratis rechten voor CBAM-sectoren (staal, cement, aluminium, kunstmest, waterstof): van 97,5% in 2026 naar 0 in 2034 (Richtlijn 2023/959); de Commissie stelde op 17/7/2026 voor om dat te vertragen tot 2038. ETS2: uitgesteld van 2027 naar 2028, dat is wet (Verordening 2026/667). Call groene warmte 2026: 16,8 miljoen euro, warmtepompen boven 300 kWth, gesloten op 31/8; in 2025 kregen 13 projecten steun, 9 met een warmtepomp. GREEN (VLAIO): industriële warmtepompen voor proceswarmte, 20 tot 40% steun, budget 48 miljoen euro, tot 31/12/2026. EBO: 282 vestigingen, samen ongeveer 28% van het Vlaamse energieverbruik; in 121 klimaatroadmaps is elektrificatie 40% van de reductie tot 2030 (3,2 Mton), en de bedrijven noemen de prijs van elektriciteit en de capaciteit van het net als belangrijkste voorwaarden. Nieuwbouw krijgt in Vlaanderen sinds 2025 geen gasaansluiting meer, maar industriële gebouwen vallen daar niet onder.</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25 jaar prognoses van Elia, CREG en FOD Economie lagen bijna allemaal hoger dan het werkelijke verbruik. Ook de CREG vraagt voorzichtigere scenario's. Toch plant het net op die verwachtingen, en de aanvragen voor aansluitingen zijn echt.</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Oranje: enkel flexibele aansluitingen mogelijk. Een industriële warmtepomp valt al snel boven 100 kVA. Nuance: in Vlaanderen gaat het vooral om verwachte congestie, niet om reële congestie zoals in Nederland.</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Nederland geldt op ruim 90% van de oppervlakte een wachtlijst voor nieuwe afname (capaciteitskaart van Netbeheer Nederland, stand 7/9/2026; eigen berekening op de kaart). Eind 2025 stonden 15.014 bedrijven op de wachtlijst bij de regionale netbeheerders, voor 9.305 MW; in 2022 waren dat er 668. In volle gebieden kan de wachttijd oplopen tot 10 jaar. Sinds 1/7/2026 geldt de wachtlijst ook voor huishoudens en kleine ondernemers. De volgende stand verschijnt op 5 oktober. Vlaanderen is anders: daar krijgt een bedrijf een flexibele aansluiting in plaats van een plaats op een wachtlijst, en Fluvius spreekt van verwachte congestie (2035), niet van reële. Maar het toont wat er kan gebeuren als de vraag sneller groeit dan het net.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Bron: IEA, Electricity Grids and Secure Energy Transitions (oktober 2023), figuur op p. 51. De balken zijn de waarden voor de Europese Unie (het IEA toont ook China, India en de VS), voor typische projecten die de voorbije drie jaar in dienst kwamen. Het IEA in de samenvatting (p. 9): nieuwe netinfrastructuur vraagt vaak 5 tot 15 jaar, nieuwe projecten voor hernieuwbare energie 1 tot 5 jaar. De Europese Commissie (actieplan voor netwerken, 2023): vergunningen voor netverzwaring duren 4 tot 10 jaar, voor hoge spanning 8 tot 10 jaar. Voorbeeld: Ventilus in West-Vlaanderen, in 2019 'in 2025 af', nu vanaf 2030/2031; meer dan 3.000 bezwaren, 40 beroepen, 1,6 miljard euro. Boucle du Hainaut: eerst 2026-2028, nu '2032 ou 2033' volgens Elia, nog zonder vergunning.</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Wat betekent dit voor de prijs? Eerst kort hoe de markten in elkaar zitten.</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Van jaren vooraf tot het moment van levering. Marktpartijen kopen en verkopen op de termijnmarkt, de day-aheadmarkt (veiling de dag vooraf om 12u, per kwartier sinds 1/10/2025) en de intradaymarkt (tot 5 minuten voor levering). Wat daarna nog afwijkt, is onbalans: Elia houdt het evenwicht met reserves die het de dag vooraf aankoopt, en rekent elk kwartier af tegen de onbalansprijs.</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Eerst de day-aheadmarkt: de bekendste prijs, en de basis van de meeste dynamische contracten.</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Het prijstapijt: elke kolom een dag, elke rij een uur, kleur is de prijs. Blauw is een negatieve prijs. In 2015 geen enkel negatief uur, in 2025 519 (per uur gemiddeld): elke zonnige middag van april tot augustus.</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Woensdag 29 april, in 2015 en in 2026: beide jaren hebben dezelfde kalender. Gemiddeld 47 en 52 euro per MWh, bijna gelijk. Maar in 2026 van min 64 op de middag tot 148 's avonds. Wie op de middag verbruikt in plaats van 's avonds, betaalt meer dan 200 euro per MWh minder. Een zonnige werkdag, geen uitzondering: in april 2026 lag de middag (11 tot 16u) op 9 van de 21 werkdagen gemiddeld onder nul.</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Van bijna nul naar 520 uren in 2025. In 2026 tot nu toe iets minder dan vorig jaar op dezelfde datum: meer batterijen en flexibel verbruik, afschakelen van zonneparken.</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Gemiddeld verschil tussen de 4 duurste en 4 goedkoopste uren van een dag: 27 euro per MWh in 2016, 91 in 2025, 124 in 2026 tot nu. Wie 4 uur kan schuiven, bijvoorbeeld met een buffervat, wint dat verschil.</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Na de energiecrisis zakte het niveau, maar de spreiding bleef veel groter dan vroeger: de middelste helft van de uurprijzen is ongeveer 2,5 keer zo breed als voor 2021.</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Dan de systeemdiensten: Elia koopt de dag vooraf reservecapaciteit aan en activeert ze in real time. Een bedrijf kan via een aggregator meedoen.</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Korte uitleg uit de vorige presentatie. Elia betaalt per MW per uur voor beschikbaarheid en per MWh voor geleverde energie. PICASSO is de Europese markt voor aFRR-energie, MARI voor mFRR-energie. Een bedrijf kan via een aggregator meedoen.</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 capaciteitsprijzen zakten sterk vanaf eind 2024. aFRR op: 61 euro per MW per uur in 2024, 17 in 2025, 13,5 in 2026; aFRR neer: 21, 8 en 6. Oorzaken volgens CREG en Elia: het nieuwe marktontwerp (veiling op D-1 in plaats van D-2, blokken van 4 uur in plaats van een dagproduct, PICASSO) en de komst van grote batterijen (828 MW met een contract bij Elia). Na de toetreding tot PICASSO ging de gemiddelde prijs van neerwaartse aFRR-energie van min 198 naar plus 42 euro per MWh (ACER 2025, fig. 39). Boodschap: systeemdiensten blijven een inkomstenbron, maar de markt raakt snel verzadigd.</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Tot slot onbalans: wat na de intradaymarkt nog afwijkt. Dat wordt steeds belangrijker, want zon en wind wijken vaker af van de voorspelling.</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BRP: evenwichtsverantwoordelijke, vaak de leverancier van een bedrijf. Elia rekent elk kwartier af. Als het systeem te kort heeft, is de onbalansprijs hoog; bij een overschot laag of negatief. Sinds 2013 mag een BRP bewust afwijken om het systeem te helpen, en Elia moedigt dat aan (Elia en CREG, Balancing philosophy, 2026). Een bedrijf dat snel kan bijsturen, kan dus helpen en daar geld voor krijgen, via zijn leverancier of een aggregator. CREG (2025): gemiddeld ligt de onbalans dicht bij nul, maar de uitschieters nemen toe in omvang en frequentie, vooral door zon en wind. Een nieuwe berekening van de onbalansprijs is gepland vanaf 24/11/2026, onder voorbehoud van goedkeuring door de CREG.</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Paasmaandag 6 april 2026. Day-ahead zakte tot min 118 euro per MWh. De onbalansprijs stond vijf kwartieren op min 15.000 euro per MWh: België had tot 975 MW te veel stroom.</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Belgische onbalansprijzen per jaar: het gemiddelde van de 100 duurste en de 100 goedkoopste uren. De uitschieters naar beneden werden veel dieper: min 562 euro per MWh in 2024. Laagste kwartierprijs per jaar volgens de CREG: min 314 (2015), min 692 (2023), min 4.575 (7/4/2024), min 999 (2025). In 2025 lag de gemiddelde onbalansprijs (83,1) dicht bij de gemiddelde day-aheadprijs (82,6), maar met uitschieters van min 999 tot plus 2.548 euro per MWh. Wie op zo'n moment kan verbruiken of afschakelen, wordt betaald.</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Figuur uit de presentatie van 16/06/2025, bron TenneT: de regelfout (Area Control Error) van de Nederlandse regelzone op 4/7/2024; TenneT noemt die datum zelf nergens. TenneT, nieuws voor marktpartijen 13/11/2024: de onbalansschommelingen zijn het gevolg van het regelgedrag van aangeslotenen binnen het kwartier, gekoppeld aan de gepubliceerde onbalansinformatie (balansdelta), met een sterke aanhoudende negatieve invloed op de frequentiekwaliteit van continentaal Europa. Webinar 29/11/2024: 'changes of up to more than 1000 MW in minutes', 'faster than our Load Frequency Controller (LFC) can compensate for'. Juni 2025: 'Oscillations with a 2GW amplitude'. Netbeheer Nederland (26/3/2025) wijst op de groei van batterijen en vraagsturing; TenneT noemt ook zon, wind en de koppeling met PICASSO. Het aandeel uren in regeltoestand 2 steeg van 17% (2024) naar 27% (2025). Maatregelen: balansdelta tijdelijk later gepubliceerd (niet doeltreffend, teruggedraaid op 1/7/2025), een nieuwe regelaar (mei 2025), een vrijwillige grens op de regelsnelheid, sinds november 2025 publicatie om de 12 seconden, en een schaarstecomponent in de onbalansprijs (proef 2027, echt vanaf 2028). België: Elia en CREG (Balancing philosophy, januari 2026) vinden expliciete deelname aan de reserves doeltreffender dan zelf reageren op de prijs; Elia vraagt nieuwe grote batterijen om ook aan aFRR deel te nemen. Nieuwe berekening van de Belgische onbalansprijs vanaf 24/11/2026, onder voorbehoud van goedkeuring door de CREG. Bronnen: 05_bronnen/elektrificatie/ (TenneT_*, NBNL_*).</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En dan de kern: flexibiliteit. Eerst wat het is, dan waar ze zit, dan opslag: batterijen en warmte.</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Flexibiliteit is de mogelijkheid om het elektrisch verbruik of de productie bewust aan te passen. Impliciet: u reageert zelf op een prijs. Expliciet: u verkoopt uw flexibiliteit als product aan Elia of de netbeheerder, meestal via een aggregator. De tijdschaal loopt van seconden tot seizoenen.</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Welke soorten flexibiliteit zijn er in een bedrijf? De warmtepomp zit in de nutsvoorzieningen: de makkelijkste plaats om te beginnen, want flexibiliteit raakt daar het kernproces niet.</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Tegen 2036 tot 7,5 GW opwaarts en 5,9 GW neerwaarts, waarvan ongeveer 3 GW binnen 15 minuten. Ter vergelijking: het hoogste verbruik van België is ongeveer 13 GW.</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Eerste vorm van opslag: batterijen. Terug naar onze werkdag. Batterijen laden op de middag met zonnestroom en leveren 's avonds. Minder overschot, minder gas in de avondpiek. Een batterij verschuift enkele uren.</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Voor de residuele last: het dal op de middag wordt minder diep, de avondpiek lager.</a:t>
            </a: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189.000 thuisbatterijen in Vlaanderen, 0,8 GW grote batterijen met een contract bij Elia, meer dan 26 GW in ontwikkeling tegenover een nood van 5,7 GW tegen 2035. Fluvius telt in kVA, Elia in MW.</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Tweede vorm van opslag: warmte. Met een buffer is een warmtepomp een van de best stuurbare verbruikers. De cijfers: 90 à 120 euro per MWh prijsverschil tussen de 4 duurste en 4 goedkoopste uren per dag, en 42.800 euro nettarief per jaar vermijden bij 500 kW zonder extra piek.</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Wie kan schuiven, verbruikt wanneer zon en wind overvloedig en goedkoop zijn: warmtepompen met buffer, koeling, elektrische wagens. Vroeger volgde de productie het verbruik, straks volgt het verbruik de productie.</a:t>
            </a:r>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Flexibel verbruik maakt de residuele last vlakker: minder overschot op de middag, een lagere piek 's avonds. Minder centrales, minder netverzwaring voor de piek.</a:t>
            </a:r>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Schematisch. Omdat warmte traag is, kan de warmtepomp snel sneller of trager draaien zonder dat het proces het merkt: de buffer vangt het verschil op. Vol vermogen bij een lage of negatieve onbalansprijs, uit bij een hoge. Dat kan via de leverancier of een aggregator. Let op het Nederlandse voorbeeld: als iedereen tegelijk reageert, ontstaan oscillaties.</a:t>
            </a:r>
          </a:p>
        </p:txBody>
      </p:sp>
      <p:sp>
        <p:nvSpPr>
          <p:cNvPr id="4" name="Slide Number Placeholder 3"/>
          <p:cNvSpPr>
            <a:spLocks noGrp="1"/>
          </p:cNvSpPr>
          <p:nvPr>
            <p:ph type="sldNum" sz="quarter" idx="5"/>
          </p:nvPr>
        </p:nvSpPr>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Voorbeeld uit ons onderzoek: een industrieel proces met twee eenheden, twee werkdagen in februari 2025. Beide dagen dezelfde energie. Zonder sturing lopen de cycli samen, op de duurste ochtenduren. Met planning ligt de piek 22% lager, en lopen de cycli in de namiddag op goedkopere uren. Geanonimiseerd: geen vermogens in MW. De piek bepaalt het nettarief en de nodige aansluiting. Let op: twee verschillende dagen, dus de prijsniveaus zijn niet één op één te vergelijken.</a:t>
            </a:r>
          </a:p>
        </p:txBody>
      </p:sp>
      <p:sp>
        <p:nvSpPr>
          <p:cNvPr id="4" name="Slide Number Placeholder 3"/>
          <p:cNvSpPr>
            <a:spLocks noGrp="1"/>
          </p:cNvSpPr>
          <p:nvPr>
            <p:ph type="sldNum" sz="quarter" idx="5"/>
          </p:nvPr>
        </p:nvSpPr>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Drie gevolgen voor een bedrijf. Toegang: studie door Fluvius (oriënterend 15 werkdagen; detailstudie en offerte 30 werkdagen, 494 euro tot 1 MVA of 3.130 euro van 1 tot 5 MVA), offerte 6 maanden geldig, reservatie 2 jaar; eigen cabine, netversterking ten laste boven 1 MVA; bij een vol net: flexibele aansluiting, wachten of weigering. Sinds 29/7/2026 komt een gestuurde warmtepomp uitdrukkelijk in aanmerking voor een flexibele aansluitingsovereenkomst. Kosten: maandpiek 4,20 euro per kW per maand en toegangsvermogen 2,93 euro per kVA per maand, maal 500 maal 12: ongeveer 42.800 euro per jaar (middenspanning, Fluvius Midden-Vlaanderen, 2026; naargelang de regio 39.000 tot 51.000 euro). Kansen: daarom is een warmtepomp met sturing zo interessant.</a:t>
            </a:r>
          </a:p>
        </p:txBody>
      </p:sp>
      <p:sp>
        <p:nvSpPr>
          <p:cNvPr id="4" name="Slide Number Placeholder 3"/>
          <p:cNvSpPr>
            <a:spLocks noGrp="1"/>
          </p:cNvSpPr>
          <p:nvPr>
            <p:ph type="sldNum" sz="quarter" idx="5"/>
          </p:nvPr>
        </p:nvSpPr>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Jaarlijkse elektriciteitskost van een industriële site, per post, in procent van de situatie zonder flexibiliteit. Flexibele voertuigen: min 0,8%. Een flexibel proces: min 11,2%. Enkel een batterij: min 14,1%. Alles samen, met een kleinere batterij: min 22,4%. De grootste winst zit in de capaciteit (piek en toegangsvermogen): van 42% naar 21% van de oorspronkelijke kost. Ook de afrekening van energie daalt, onder meer door meer eigen productie zelf te verbruiken.</a:t>
            </a:r>
          </a:p>
        </p:txBody>
      </p:sp>
      <p:sp>
        <p:nvSpPr>
          <p:cNvPr id="4" name="Slide Number Placeholder 3"/>
          <p:cNvSpPr>
            <a:spLocks noGrp="1"/>
          </p:cNvSpPr>
          <p:nvPr>
            <p:ph type="sldNum" sz="quarter" idx="5"/>
          </p:nvPr>
        </p:nvSpPr>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Waarom gebeurt het nog niet overal? Drie soorten drempels, naar Joannes Laveyne. Het proces: alles hangt samen, veiligheid en kwaliteit leggen grenzen op, opslag op de site is beperkt. Voor een warmtepomp: hoe groot is de buffer, hoe lang moet ze minstens draaien, en bij een hogere temperatuur daalt de COP. Het geld: installaties moeten draaien, schuiven kan productie kosten, een buffer kost geld, en markten voor flexibiliteit verzadigen snel (zie de systeemdiensten). Regels en organisatie: de richtlijnen voor energie-efficiëntie en industriële emissies, ploegenregeling en cao's, en contracten en meting. Daarom: begin bij de nutsvoorzieningen, en ontwerp nieuwe installaties meteen voor flexibiliteit.</a:t>
            </a:r>
          </a:p>
        </p:txBody>
      </p:sp>
      <p:sp>
        <p:nvSpPr>
          <p:cNvPr id="4" name="Slide Number Placeholder 3"/>
          <p:cNvSpPr>
            <a:spLocks noGrp="1"/>
          </p:cNvSpPr>
          <p:nvPr>
            <p:ph type="sldNum" sz="quarter" idx="5"/>
          </p:nvPr>
        </p:nvSpPr>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Vanuit ons eigen onderzoek: prijsvoorspelling met neurale netwerken en operationele planning van industriële flexibiliteit. AI helpt bij voorspellen, maar de winst zit vooral in het juist vastleggen van de procesbeperkingen.</a:t>
            </a:r>
          </a:p>
        </p:txBody>
      </p:sp>
      <p:sp>
        <p:nvSpPr>
          <p:cNvPr id="4" name="Slide Number Placeholder 3"/>
          <p:cNvSpPr>
            <a:spLocks noGrp="1"/>
          </p:cNvSpPr>
          <p:nvPr>
            <p:ph type="sldNum" sz="quarter" idx="5"/>
          </p:nvPr>
        </p:nvSpPr>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Vijf conclusies, vrij naar Joannes Laveyne. 1: het energiesysteem kantelt (zijn '#1 paradigm shift'). 2: elektrificeren eerst (zijn 'electrification first'), met de cijfers uit het deel over het net: klimaatwet, CO₂-prijs rond 78 euro per ton, maar elektriciteit kost voor de industrie 3,3 keer zoveel per kWh als gas (Eurostat, tweede helft 2025). 3: congestie is reëel (zijn '#3'): 'het net van morgen wordt vandaag gepland; zorg dat u erop staat'. 4: de waarde van uw aansluiting (zijn '#4'): 'in een tijd van schaarse aansluitingen wordt bestaande capaciteit een troef'. 5: ontwerp voor flexibiliteit (zijn '#5'): 'de prijsschommelingen blijven; zorg dat uw bedrijf dat ook doet'. Zijn slotzin bij #2: flexibiliteit wordt voor veel bedrijven een even bepalende troef als grondstoffen of personeel.</a:t>
            </a:r>
          </a:p>
        </p:txBody>
      </p:sp>
      <p:sp>
        <p:nvSpPr>
          <p:cNvPr id="4" name="Slide Number Placeholder 3"/>
          <p:cNvSpPr>
            <a:spLocks noGrp="1"/>
          </p:cNvSpPr>
          <p:nvPr>
            <p:ph type="sldNum" sz="quarter" idx="5"/>
          </p:nvPr>
        </p:nvSpPr>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Praktische stappen voor een bedrijf dat een warmtepomp overweegt. Joannes: 'retrofit: focus op de nutsvoorzieningen; design for flexibility: voor nieuwe installaties'.</a:t>
            </a:r>
          </a:p>
        </p:txBody>
      </p:sp>
      <p:sp>
        <p:nvSpPr>
          <p:cNvPr id="4" name="Slide Number Placeholder 3"/>
          <p:cNvSpPr>
            <a:spLocks noGrp="1"/>
          </p:cNvSpPr>
          <p:nvPr>
            <p:ph type="sldNum" sz="quarter" idx="5"/>
          </p:nvPr>
        </p:nvSpPr>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Bedankt. Vragen?</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Corporate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464F84-246C-4657-8172-1E2969D0F603}" type="datetime1">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E184E0-0BD4-4705-A12B-9B71DDE63301}" type="slidenum">
              <a:rPr lang="en-GB" smtClean="0"/>
              <a:t>‹nr.›</a:t>
            </a:fld>
            <a:endParaRPr lang="en-GB"/>
          </a:p>
        </p:txBody>
      </p:sp>
      <p:pic>
        <p:nvPicPr>
          <p:cNvPr id="6" name="Logo Large 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7747" y="2283675"/>
            <a:ext cx="4800610" cy="4172720"/>
          </a:xfrm>
          <a:prstGeom prst="rect">
            <a:avLst/>
          </a:prstGeom>
        </p:spPr>
      </p:pic>
    </p:spTree>
    <p:extLst>
      <p:ext uri="{BB962C8B-B14F-4D97-AF65-F5344CB8AC3E}">
        <p14:creationId xmlns:p14="http://schemas.microsoft.com/office/powerpoint/2010/main" val="1091436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sp>
        <p:nvSpPr>
          <p:cNvPr id="7" name="Rectangle 6"/>
          <p:cNvSpPr/>
          <p:nvPr userDrawn="1"/>
        </p:nvSpPr>
        <p:spPr>
          <a:xfrm>
            <a:off x="914400" y="1393200"/>
            <a:ext cx="16424275" cy="65052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bwMode="white">
          <a:xfrm>
            <a:off x="1291074" y="228600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nl-NL" noProof="0"/>
              <a:t>Klik om stijl te bewerken</a:t>
            </a:r>
            <a:endParaRPr lang="en-GB" noProof="0" dirty="0"/>
          </a:p>
        </p:txBody>
      </p:sp>
      <p:sp>
        <p:nvSpPr>
          <p:cNvPr id="3" name="Subtitle 2"/>
          <p:cNvSpPr>
            <a:spLocks noGrp="1"/>
          </p:cNvSpPr>
          <p:nvPr>
            <p:ph type="subTitle" idx="1" hasCustomPrompt="1"/>
          </p:nvPr>
        </p:nvSpPr>
        <p:spPr bwMode="white">
          <a:xfrm>
            <a:off x="1283414" y="6874716"/>
            <a:ext cx="15191026" cy="583200"/>
          </a:xfrm>
        </p:spPr>
        <p:txBody>
          <a:bodyPr>
            <a:normAutofit/>
          </a:bodyPr>
          <a:lstStyle>
            <a:lvl1pPr marL="0" indent="0" algn="l">
              <a:lnSpc>
                <a:spcPts val="3600"/>
              </a:lnSpc>
              <a:buNone/>
              <a:defRPr sz="3000">
                <a:solidFill>
                  <a:schemeClr val="accent1"/>
                </a:solidFill>
              </a:defRPr>
            </a:lvl1pPr>
            <a:lvl2pPr marL="650184" indent="0" algn="ctr">
              <a:buNone/>
              <a:defRPr sz="2844"/>
            </a:lvl2pPr>
            <a:lvl3pPr marL="1300368" indent="0" algn="ctr">
              <a:buNone/>
              <a:defRPr sz="2560"/>
            </a:lvl3pPr>
            <a:lvl4pPr marL="1950552" indent="0" algn="ctr">
              <a:buNone/>
              <a:defRPr sz="2275"/>
            </a:lvl4pPr>
            <a:lvl5pPr marL="2600736" indent="0" algn="ctr">
              <a:buNone/>
              <a:defRPr sz="2275"/>
            </a:lvl5pPr>
            <a:lvl6pPr marL="3250921" indent="0" algn="ctr">
              <a:buNone/>
              <a:defRPr sz="2275"/>
            </a:lvl6pPr>
            <a:lvl7pPr marL="3901105" indent="0" algn="ctr">
              <a:buNone/>
              <a:defRPr sz="2275"/>
            </a:lvl7pPr>
            <a:lvl8pPr marL="4551289" indent="0" algn="ctr">
              <a:buNone/>
              <a:defRPr sz="2275"/>
            </a:lvl8pPr>
            <a:lvl9pPr marL="5201473" indent="0" algn="ctr">
              <a:buNone/>
              <a:defRPr sz="2275"/>
            </a:lvl9pPr>
          </a:lstStyle>
          <a:p>
            <a:r>
              <a:rPr lang="en-GB" noProof="0" dirty="0"/>
              <a:t>Click to add subtitle / presenter / date [</a:t>
            </a:r>
            <a:r>
              <a:rPr lang="en-GB" noProof="0" dirty="0" err="1"/>
              <a:t>dd</a:t>
            </a:r>
            <a:r>
              <a:rPr lang="en-GB" noProof="0" dirty="0"/>
              <a:t>-mm-</a:t>
            </a:r>
            <a:r>
              <a:rPr lang="en-GB" noProof="0" dirty="0" err="1"/>
              <a:t>yyyy</a:t>
            </a:r>
            <a:r>
              <a:rPr lang="en-GB" noProof="0" dirty="0"/>
              <a:t>]</a:t>
            </a:r>
          </a:p>
        </p:txBody>
      </p:sp>
      <p:sp>
        <p:nvSpPr>
          <p:cNvPr id="8" name="Titles positoning box" hidden="1"/>
          <p:cNvSpPr/>
          <p:nvPr userDrawn="1"/>
        </p:nvSpPr>
        <p:spPr>
          <a:xfrm>
            <a:off x="1371600" y="6408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p:cNvSpPr>
            <a:spLocks noGrp="1"/>
          </p:cNvSpPr>
          <p:nvPr>
            <p:ph type="pic" sz="quarter" idx="11" hasCustomPrompt="1"/>
          </p:nvPr>
        </p:nvSpPr>
        <p:spPr>
          <a:xfrm>
            <a:off x="3200400" y="8366400"/>
            <a:ext cx="2286000" cy="928800"/>
          </a:xfrm>
        </p:spPr>
        <p:txBody>
          <a:bodyPr/>
          <a:lstStyle>
            <a:lvl1pPr>
              <a:defRPr sz="1600">
                <a:solidFill>
                  <a:schemeClr val="bg1">
                    <a:lumMod val="50000"/>
                  </a:schemeClr>
                </a:solidFill>
              </a:defRPr>
            </a:lvl1pPr>
          </a:lstStyle>
          <a:p>
            <a:r>
              <a:rPr lang="en-GB" noProof="0" dirty="0"/>
              <a:t>Partner Logo 1</a:t>
            </a:r>
          </a:p>
        </p:txBody>
      </p:sp>
      <p:sp>
        <p:nvSpPr>
          <p:cNvPr id="13" name="Picture Placeholder 11"/>
          <p:cNvSpPr>
            <a:spLocks noGrp="1"/>
          </p:cNvSpPr>
          <p:nvPr>
            <p:ph type="pic" sz="quarter" idx="12" hasCustomPrompt="1"/>
          </p:nvPr>
        </p:nvSpPr>
        <p:spPr>
          <a:xfrm>
            <a:off x="5713200" y="8366400"/>
            <a:ext cx="2286000" cy="928800"/>
          </a:xfrm>
        </p:spPr>
        <p:txBody>
          <a:bodyPr/>
          <a:lstStyle>
            <a:lvl1pPr>
              <a:defRPr sz="1600">
                <a:solidFill>
                  <a:schemeClr val="bg1">
                    <a:lumMod val="50000"/>
                  </a:schemeClr>
                </a:solidFill>
              </a:defRPr>
            </a:lvl1pPr>
          </a:lstStyle>
          <a:p>
            <a:r>
              <a:rPr lang="en-GB" noProof="0" dirty="0"/>
              <a:t>Partner Logo 2</a:t>
            </a:r>
          </a:p>
        </p:txBody>
      </p:sp>
      <p:sp>
        <p:nvSpPr>
          <p:cNvPr id="14" name="Picture Placeholder 11"/>
          <p:cNvSpPr>
            <a:spLocks noGrp="1"/>
          </p:cNvSpPr>
          <p:nvPr>
            <p:ph type="pic" sz="quarter" idx="13" hasCustomPrompt="1"/>
          </p:nvPr>
        </p:nvSpPr>
        <p:spPr>
          <a:xfrm>
            <a:off x="8229600" y="8366400"/>
            <a:ext cx="2322000" cy="928800"/>
          </a:xfrm>
        </p:spPr>
        <p:txBody>
          <a:bodyPr/>
          <a:lstStyle>
            <a:lvl1pPr>
              <a:defRPr sz="1600">
                <a:solidFill>
                  <a:schemeClr val="bg1">
                    <a:lumMod val="50000"/>
                  </a:schemeClr>
                </a:solidFill>
              </a:defRPr>
            </a:lvl1pPr>
          </a:lstStyle>
          <a:p>
            <a:r>
              <a:rPr lang="en-GB" noProof="0" dirty="0"/>
              <a:t>Partner Logo 3</a:t>
            </a:r>
          </a:p>
        </p:txBody>
      </p:sp>
      <p:sp>
        <p:nvSpPr>
          <p:cNvPr id="15" name="Picture Placeholder 11"/>
          <p:cNvSpPr>
            <a:spLocks noGrp="1"/>
          </p:cNvSpPr>
          <p:nvPr>
            <p:ph type="pic" sz="quarter" idx="14" hasCustomPrompt="1"/>
          </p:nvPr>
        </p:nvSpPr>
        <p:spPr>
          <a:xfrm>
            <a:off x="10746000" y="8366400"/>
            <a:ext cx="2322000" cy="928800"/>
          </a:xfrm>
        </p:spPr>
        <p:txBody>
          <a:bodyPr/>
          <a:lstStyle>
            <a:lvl1pPr>
              <a:defRPr sz="1600">
                <a:solidFill>
                  <a:schemeClr val="bg1">
                    <a:lumMod val="50000"/>
                  </a:schemeClr>
                </a:solidFill>
              </a:defRPr>
            </a:lvl1pPr>
          </a:lstStyle>
          <a:p>
            <a:r>
              <a:rPr lang="en-GB" noProof="0" dirty="0"/>
              <a:t>Partner Logo 4</a:t>
            </a:r>
          </a:p>
        </p:txBody>
      </p:sp>
      <p:sp>
        <p:nvSpPr>
          <p:cNvPr id="16" name="Oranisation Placeholder"/>
          <p:cNvSpPr>
            <a:spLocks noGrp="1"/>
          </p:cNvSpPr>
          <p:nvPr>
            <p:ph type="body" sz="quarter" idx="15" hasCustomPrompt="1"/>
          </p:nvPr>
        </p:nvSpPr>
        <p:spPr bwMode="white">
          <a:xfrm>
            <a:off x="8580530" y="395008"/>
            <a:ext cx="8294400" cy="540000"/>
          </a:xfrm>
        </p:spPr>
        <p:txBody>
          <a:bodyPr anchor="b" anchorCtr="0">
            <a:normAutofit/>
          </a:bodyPr>
          <a:lstStyle>
            <a:lvl1pPr>
              <a:lnSpc>
                <a:spcPts val="1700"/>
              </a:lnSpc>
              <a:defRPr sz="1400" b="1" i="0" u="sng" cap="all" baseline="0">
                <a:solidFill>
                  <a:srgbClr val="1E64C8"/>
                </a:solidFill>
                <a:uFill>
                  <a:solidFill>
                    <a:schemeClr val="bg1"/>
                  </a:solidFill>
                </a:uFill>
              </a:defRPr>
            </a:lvl1pPr>
            <a:lvl2pPr marL="0" indent="0">
              <a:lnSpc>
                <a:spcPts val="1700"/>
              </a:lnSpc>
              <a:buNone/>
              <a:defRPr sz="1400" cap="all" baseline="0">
                <a:solidFill>
                  <a:srgbClr val="1E64C8"/>
                </a:solidFill>
              </a:defRPr>
            </a:lvl2pPr>
          </a:lstStyle>
          <a:p>
            <a:pPr lvl="0"/>
            <a:r>
              <a:rPr lang="en-GB" noProof="0" dirty="0"/>
              <a:t>Click to edit organisation styles</a:t>
            </a:r>
          </a:p>
          <a:p>
            <a:pPr lvl="1"/>
            <a:r>
              <a:rPr lang="en-GB" noProof="0" dirty="0"/>
              <a:t>Second level</a:t>
            </a:r>
          </a:p>
        </p:txBody>
      </p:sp>
      <p:pic>
        <p:nvPicPr>
          <p:cNvPr id="1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4400" y="0"/>
            <a:ext cx="4179598" cy="1393199"/>
          </a:xfrm>
          <a:prstGeom prst="rect">
            <a:avLst/>
          </a:prstGeom>
        </p:spPr>
      </p:pic>
    </p:spTree>
    <p:extLst>
      <p:ext uri="{BB962C8B-B14F-4D97-AF65-F5344CB8AC3E}">
        <p14:creationId xmlns:p14="http://schemas.microsoft.com/office/powerpoint/2010/main" val="941814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hasCustomPrompt="1"/>
          </p:nvPr>
        </p:nvSpPr>
        <p:spPr bwMode="white">
          <a:xfrm>
            <a:off x="1291074" y="324612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en-GB" noProof="0" dirty="0"/>
              <a:t>Click to add chapter title</a:t>
            </a:r>
          </a:p>
        </p:txBody>
      </p:sp>
      <p:sp>
        <p:nvSpPr>
          <p:cNvPr id="8" name="Titles positoning box" hidden="1"/>
          <p:cNvSpPr/>
          <p:nvPr userDrawn="1"/>
        </p:nvSpPr>
        <p:spPr>
          <a:xfrm>
            <a:off x="1371600" y="7344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en-GB" noProof="0" smtClean="0"/>
              <a:pPr/>
              <a:t>‹nr.›</a:t>
            </a:fld>
            <a:endParaRPr lang="en-GB" noProof="0" dirty="0"/>
          </a:p>
        </p:txBody>
      </p:sp>
    </p:spTree>
    <p:extLst>
      <p:ext uri="{BB962C8B-B14F-4D97-AF65-F5344CB8AC3E}">
        <p14:creationId xmlns:p14="http://schemas.microsoft.com/office/powerpoint/2010/main" val="1294732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noProof="0"/>
              <a:t>Klik om stijl te bewerken</a:t>
            </a:r>
            <a:endParaRPr lang="en-GB" noProof="0" dirty="0"/>
          </a:p>
        </p:txBody>
      </p:sp>
      <p:sp>
        <p:nvSpPr>
          <p:cNvPr id="3" name="Content Placeholder 2"/>
          <p:cNvSpPr>
            <a:spLocks noGrp="1"/>
          </p:cNvSpPr>
          <p:nvPr>
            <p:ph idx="1"/>
          </p:nvPr>
        </p:nvSpPr>
        <p:spPr>
          <a:xfrm>
            <a:off x="835825" y="1194364"/>
            <a:ext cx="15699575" cy="6696000"/>
          </a:xfrm>
        </p:spPr>
        <p:txBody>
          <a:bodyPr/>
          <a:lstStyle>
            <a:lvl1pPr marL="536400" indent="-450000" defTabSz="457200">
              <a:lnSpc>
                <a:spcPct val="120000"/>
              </a:lnSpc>
              <a:buFont typeface="Arial" panose="020B0604020202020204" pitchFamily="34" charset="0"/>
              <a:buChar char="̶"/>
              <a:defRPr/>
            </a:lvl1pPr>
            <a:lvl2pPr marL="1170000" indent="-450000">
              <a:lnSpc>
                <a:spcPct val="120000"/>
              </a:lnSpc>
              <a:defRPr/>
            </a:lvl2pPr>
            <a:lvl3pPr marL="1756800" indent="-450000" defTabSz="457200">
              <a:lnSpc>
                <a:spcPct val="120000"/>
              </a:lnSpc>
              <a:defRPr/>
            </a:lvl3pPr>
            <a:lvl4pPr marL="2329200" indent="-550800" defTabSz="457200">
              <a:lnSpc>
                <a:spcPct val="120000"/>
              </a:lnSpc>
              <a:defRPr/>
            </a:lvl4pPr>
            <a:lvl5pPr marL="2962800" indent="-442800" defTabSz="457200">
              <a:lnSpc>
                <a:spcPct val="120000"/>
              </a:lnSpc>
              <a:buFont typeface="Arial" panose="020B0604020202020204" pitchFamily="34" charset="0"/>
              <a:buChar char="̶"/>
              <a:defRPr/>
            </a:lvl5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
        <p:nvSpPr>
          <p:cNvPr id="4" name="Date Placeholder 3"/>
          <p:cNvSpPr>
            <a:spLocks noGrp="1"/>
          </p:cNvSpPr>
          <p:nvPr>
            <p:ph type="dt" sz="half" idx="10"/>
          </p:nvPr>
        </p:nvSpPr>
        <p:spPr/>
        <p:txBody>
          <a:bodyPr/>
          <a:lstStyle/>
          <a:p>
            <a:fld id="{4FCCCAF6-1686-4743-9124-83F33F1A0EA9}" type="datetime1">
              <a:rPr lang="en-GB" noProof="0" smtClean="0"/>
              <a:t>29/09/2026</a:t>
            </a:fld>
            <a:endParaRPr lang="en-GB" noProof="0" dirty="0"/>
          </a:p>
        </p:txBody>
      </p:sp>
      <p:sp>
        <p:nvSpPr>
          <p:cNvPr id="5" name="Footer Placeholder 4"/>
          <p:cNvSpPr>
            <a:spLocks noGrp="1"/>
          </p:cNvSpPr>
          <p:nvPr>
            <p:ph type="ftr" sz="quarter" idx="11"/>
          </p:nvPr>
        </p:nvSpPr>
        <p:spPr/>
        <p:txBody>
          <a:bodyPr/>
          <a:lstStyle/>
          <a:p>
            <a:endParaRPr lang="en-GB" noProof="0" dirty="0"/>
          </a:p>
        </p:txBody>
      </p:sp>
      <p:sp>
        <p:nvSpPr>
          <p:cNvPr id="6" name="Slide Number Placeholder 5"/>
          <p:cNvSpPr>
            <a:spLocks noGrp="1"/>
          </p:cNvSpPr>
          <p:nvPr>
            <p:ph type="sldNum" sz="quarter" idx="12"/>
          </p:nvPr>
        </p:nvSpPr>
        <p:spPr/>
        <p:txBody>
          <a:bodyPr/>
          <a:lstStyle/>
          <a:p>
            <a:fld id="{7AE184E0-0BD4-4705-A12B-9B71DDE63301}" type="slidenum">
              <a:rPr lang="en-GB" noProof="0" smtClean="0"/>
              <a:t>‹nr.›</a:t>
            </a:fld>
            <a:endParaRPr lang="en-GB" noProof="0" dirty="0"/>
          </a:p>
        </p:txBody>
      </p:sp>
    </p:spTree>
    <p:extLst>
      <p:ext uri="{BB962C8B-B14F-4D97-AF65-F5344CB8AC3E}">
        <p14:creationId xmlns:p14="http://schemas.microsoft.com/office/powerpoint/2010/main" val="3081577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noProof="0"/>
              <a:t>Klik om stijl te bewerken</a:t>
            </a:r>
            <a:endParaRPr lang="en-GB" noProof="0" dirty="0"/>
          </a:p>
        </p:txBody>
      </p:sp>
      <p:sp>
        <p:nvSpPr>
          <p:cNvPr id="4" name="Date Placeholder 3"/>
          <p:cNvSpPr>
            <a:spLocks noGrp="1"/>
          </p:cNvSpPr>
          <p:nvPr>
            <p:ph type="dt" sz="half" idx="10"/>
          </p:nvPr>
        </p:nvSpPr>
        <p:spPr/>
        <p:txBody>
          <a:bodyPr/>
          <a:lstStyle/>
          <a:p>
            <a:fld id="{B86ADBF0-A618-4E69-83BB-0C41E08702AA}" type="datetime1">
              <a:rPr lang="en-GB" noProof="0" smtClean="0"/>
              <a:t>29/09/2026</a:t>
            </a:fld>
            <a:endParaRPr lang="en-GB" noProof="0" dirty="0"/>
          </a:p>
        </p:txBody>
      </p:sp>
      <p:sp>
        <p:nvSpPr>
          <p:cNvPr id="5" name="Footer Placeholder 4"/>
          <p:cNvSpPr>
            <a:spLocks noGrp="1"/>
          </p:cNvSpPr>
          <p:nvPr>
            <p:ph type="ftr" sz="quarter" idx="11"/>
          </p:nvPr>
        </p:nvSpPr>
        <p:spPr/>
        <p:txBody>
          <a:bodyPr/>
          <a:lstStyle/>
          <a:p>
            <a:endParaRPr lang="en-GB" noProof="0" dirty="0"/>
          </a:p>
        </p:txBody>
      </p:sp>
      <p:sp>
        <p:nvSpPr>
          <p:cNvPr id="8" name="Picture Placeholder 7"/>
          <p:cNvSpPr>
            <a:spLocks noGrp="1"/>
          </p:cNvSpPr>
          <p:nvPr>
            <p:ph type="pic" sz="quarter" idx="13" hasCustomPrompt="1"/>
          </p:nvPr>
        </p:nvSpPr>
        <p:spPr>
          <a:xfrm>
            <a:off x="10104438" y="1371918"/>
            <a:ext cx="6300000" cy="6498000"/>
          </a:xfrm>
        </p:spPr>
        <p:txBody>
          <a:bodyPr/>
          <a:lstStyle>
            <a:lvl1pPr>
              <a:defRPr>
                <a:solidFill>
                  <a:schemeClr val="bg1">
                    <a:lumMod val="50000"/>
                  </a:schemeClr>
                </a:solidFill>
              </a:defRPr>
            </a:lvl1pPr>
          </a:lstStyle>
          <a:p>
            <a:r>
              <a:rPr lang="en-GB" noProof="0" dirty="0"/>
              <a:t>Photo</a:t>
            </a:r>
          </a:p>
        </p:txBody>
      </p:sp>
      <p:sp>
        <p:nvSpPr>
          <p:cNvPr id="9"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en-GB" noProof="0" smtClean="0"/>
              <a:pPr/>
              <a:t>‹nr.›</a:t>
            </a:fld>
            <a:endParaRPr lang="en-GB" noProof="0" dirty="0"/>
          </a:p>
        </p:txBody>
      </p:sp>
      <p:sp>
        <p:nvSpPr>
          <p:cNvPr id="12" name="Content Placeholder 2"/>
          <p:cNvSpPr>
            <a:spLocks noGrp="1"/>
          </p:cNvSpPr>
          <p:nvPr>
            <p:ph idx="1"/>
          </p:nvPr>
        </p:nvSpPr>
        <p:spPr>
          <a:xfrm>
            <a:off x="835825" y="1194364"/>
            <a:ext cx="8442000" cy="6696000"/>
          </a:xfrm>
        </p:spPr>
        <p:txBody>
          <a:bodyPr/>
          <a:lstStyle>
            <a:lvl1pPr defTabSz="457200">
              <a:lnSpc>
                <a:spcPct val="120000"/>
              </a:lnSpc>
              <a:defRPr/>
            </a:lvl1pPr>
            <a:lvl2pPr>
              <a:lnSpc>
                <a:spcPct val="120000"/>
              </a:lnSpc>
              <a:defRPr/>
            </a:lvl2pPr>
            <a:lvl3pPr defTabSz="457200">
              <a:lnSpc>
                <a:spcPct val="120000"/>
              </a:lnSpc>
              <a:defRPr/>
            </a:lvl3pPr>
            <a:lvl4pPr defTabSz="457200">
              <a:lnSpc>
                <a:spcPct val="120000"/>
              </a:lnSpc>
              <a:defRPr/>
            </a:lvl4pPr>
            <a:lvl5pPr defTabSz="457200">
              <a:lnSpc>
                <a:spcPct val="120000"/>
              </a:lnSpc>
              <a:defRPr/>
            </a:lvl5pPr>
          </a:lstStyle>
          <a:p>
            <a:pPr lvl="0"/>
            <a:r>
              <a:rPr lang="nl-NL" noProof="0"/>
              <a:t>Klikken om de tekststijl van het model te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Tree>
    <p:extLst>
      <p:ext uri="{BB962C8B-B14F-4D97-AF65-F5344CB8AC3E}">
        <p14:creationId xmlns:p14="http://schemas.microsoft.com/office/powerpoint/2010/main" val="131488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noProof="0"/>
              <a:t>Klik om stijl te bewerken</a:t>
            </a:r>
            <a:endParaRPr lang="en-GB" noProof="0" dirty="0"/>
          </a:p>
        </p:txBody>
      </p:sp>
      <p:sp>
        <p:nvSpPr>
          <p:cNvPr id="3" name="Date Placeholder 2"/>
          <p:cNvSpPr>
            <a:spLocks noGrp="1"/>
          </p:cNvSpPr>
          <p:nvPr>
            <p:ph type="dt" sz="half" idx="10"/>
          </p:nvPr>
        </p:nvSpPr>
        <p:spPr/>
        <p:txBody>
          <a:bodyPr/>
          <a:lstStyle/>
          <a:p>
            <a:fld id="{F2443E58-CDC3-4782-B82C-4D381C795B98}" type="datetime1">
              <a:rPr lang="en-GB" noProof="0" smtClean="0"/>
              <a:t>29/09/2026</a:t>
            </a:fld>
            <a:endParaRPr lang="en-GB" noProof="0" dirty="0"/>
          </a:p>
        </p:txBody>
      </p:sp>
      <p:sp>
        <p:nvSpPr>
          <p:cNvPr id="4" name="Footer Placeholder 3"/>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7AE184E0-0BD4-4705-A12B-9B71DDE63301}" type="slidenum">
              <a:rPr lang="en-GB" noProof="0" smtClean="0"/>
              <a:t>‹nr.›</a:t>
            </a:fld>
            <a:endParaRPr lang="en-GB" noProof="0" dirty="0"/>
          </a:p>
        </p:txBody>
      </p:sp>
      <p:sp>
        <p:nvSpPr>
          <p:cNvPr id="7" name="Picture Placeholder 6"/>
          <p:cNvSpPr>
            <a:spLocks noGrp="1"/>
          </p:cNvSpPr>
          <p:nvPr>
            <p:ph type="pic" sz="quarter" idx="13" hasCustomPrompt="1"/>
          </p:nvPr>
        </p:nvSpPr>
        <p:spPr>
          <a:xfrm>
            <a:off x="952038" y="1371600"/>
            <a:ext cx="15480000" cy="6501600"/>
          </a:xfrm>
        </p:spPr>
        <p:txBody>
          <a:bodyPr/>
          <a:lstStyle>
            <a:lvl1pPr>
              <a:defRPr>
                <a:solidFill>
                  <a:schemeClr val="bg1">
                    <a:lumMod val="50000"/>
                  </a:schemeClr>
                </a:solidFill>
              </a:defRPr>
            </a:lvl1pPr>
          </a:lstStyle>
          <a:p>
            <a:r>
              <a:rPr lang="en-GB" noProof="0" dirty="0"/>
              <a:t>Photo</a:t>
            </a:r>
          </a:p>
        </p:txBody>
      </p:sp>
    </p:spTree>
    <p:extLst>
      <p:ext uri="{BB962C8B-B14F-4D97-AF65-F5344CB8AC3E}">
        <p14:creationId xmlns:p14="http://schemas.microsoft.com/office/powerpoint/2010/main" val="374516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Only">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3465D1-804F-429B-83CD-3EFA8410E123}" type="datetime1">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7" name="Covering Background"/>
          <p:cNvSpPr/>
          <p:nvPr userDrawn="1"/>
        </p:nvSpPr>
        <p:spPr>
          <a:xfrm>
            <a:off x="-1" y="0"/>
            <a:ext cx="17337600" cy="9753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p:cNvSpPr>
            <a:spLocks noGrp="1"/>
          </p:cNvSpPr>
          <p:nvPr>
            <p:ph type="pic" sz="quarter" idx="12" hasCustomPrompt="1"/>
          </p:nvPr>
        </p:nvSpPr>
        <p:spPr>
          <a:xfrm>
            <a:off x="-1" y="0"/>
            <a:ext cx="17337600" cy="9753600"/>
          </a:xfrm>
        </p:spPr>
        <p:txBody>
          <a:bodyPr/>
          <a:lstStyle>
            <a:lvl1pPr>
              <a:defRPr>
                <a:solidFill>
                  <a:schemeClr val="bg1">
                    <a:lumMod val="50000"/>
                  </a:schemeClr>
                </a:solidFill>
              </a:defRPr>
            </a:lvl1pPr>
          </a:lstStyle>
          <a:p>
            <a:r>
              <a:rPr lang="en-GB" noProof="0" dirty="0"/>
              <a:t>Photo</a:t>
            </a:r>
          </a:p>
        </p:txBody>
      </p:sp>
    </p:spTree>
    <p:extLst>
      <p:ext uri="{BB962C8B-B14F-4D97-AF65-F5344CB8AC3E}">
        <p14:creationId xmlns:p14="http://schemas.microsoft.com/office/powerpoint/2010/main" val="294941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ue textbox over picture">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defRPr>
            </a:lvl1pPr>
          </a:lstStyle>
          <a:p>
            <a:r>
              <a:rPr lang="nl-BE" noProof="0"/>
              <a:t>Picture</a:t>
            </a:r>
            <a:endParaRPr lang="nl-BE" noProof="0" dirty="0"/>
          </a:p>
        </p:txBody>
      </p:sp>
      <p:sp>
        <p:nvSpPr>
          <p:cNvPr id="2" name="Date Placeholder 1"/>
          <p:cNvSpPr>
            <a:spLocks noGrp="1"/>
          </p:cNvSpPr>
          <p:nvPr>
            <p:ph type="dt" sz="half" idx="10"/>
          </p:nvPr>
        </p:nvSpPr>
        <p:spPr/>
        <p:txBody>
          <a:bodyPr/>
          <a:lstStyle/>
          <a:p>
            <a:fld id="{66A81384-1200-4D40-BEF0-3A17A1F906F4}" type="datetime1">
              <a:rPr lang="nl-NL" noProof="0" smtClean="0"/>
              <a:t>29-09-2026</a:t>
            </a:fld>
            <a:endParaRPr lang="nl-NL" noProof="0" dirty="0"/>
          </a:p>
        </p:txBody>
      </p:sp>
      <p:sp>
        <p:nvSpPr>
          <p:cNvPr id="3" name="Footer Placeholder 2"/>
          <p:cNvSpPr>
            <a:spLocks noGrp="1"/>
          </p:cNvSpPr>
          <p:nvPr>
            <p:ph type="ftr" sz="quarter" idx="11"/>
          </p:nvPr>
        </p:nvSpPr>
        <p:spPr/>
        <p:txBody>
          <a:bodyPr/>
          <a:lstStyle/>
          <a:p>
            <a:endParaRPr lang="nl-NL" noProof="0" dirty="0"/>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hasCustomPrompt="1"/>
          </p:nvPr>
        </p:nvSpPr>
        <p:spPr>
          <a:xfrm>
            <a:off x="914400" y="2691979"/>
            <a:ext cx="6764400" cy="5230800"/>
          </a:xfrm>
          <a:solidFill>
            <a:srgbClr val="1E64C8"/>
          </a:solidFill>
        </p:spPr>
        <p:txBody>
          <a:bodyPr anchor="b" anchorCtr="0">
            <a:noAutofit/>
          </a:bodyPr>
          <a:lstStyle>
            <a:lvl1pPr marL="85725" indent="0">
              <a:buNone/>
              <a:defRPr sz="10000" u="sng" cap="none" baseline="0">
                <a:solidFill>
                  <a:schemeClr val="bg1"/>
                </a:solidFill>
              </a:defRPr>
            </a:lvl1pPr>
            <a:lvl2pPr marL="984250" indent="-625475">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Click to add  text</a:t>
            </a:r>
          </a:p>
        </p:txBody>
      </p:sp>
    </p:spTree>
    <p:extLst>
      <p:ext uri="{BB962C8B-B14F-4D97-AF65-F5344CB8AC3E}">
        <p14:creationId xmlns:p14="http://schemas.microsoft.com/office/powerpoint/2010/main" val="573879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 blue textbox over pictur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76AD30-96E8-448B-B97A-24B00ADE12C5}"/>
              </a:ext>
            </a:extLst>
          </p:cNvPr>
          <p:cNvSpPr/>
          <p:nvPr userDrawn="1"/>
        </p:nvSpPr>
        <p:spPr>
          <a:xfrm>
            <a:off x="914400" y="0"/>
            <a:ext cx="16424275" cy="7898400"/>
          </a:xfrm>
          <a:prstGeom prst="rect">
            <a:avLst/>
          </a:prstGeom>
          <a:solidFill>
            <a:srgbClr val="1E6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noProof="0" dirty="0"/>
          </a:p>
        </p:txBody>
      </p:sp>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defRPr>
            </a:lvl1pPr>
          </a:lstStyle>
          <a:p>
            <a:r>
              <a:rPr lang="nl-BE" noProof="0"/>
              <a:t>Picture</a:t>
            </a:r>
            <a:endParaRPr lang="nl-BE" noProof="0" dirty="0"/>
          </a:p>
        </p:txBody>
      </p:sp>
      <p:sp>
        <p:nvSpPr>
          <p:cNvPr id="2" name="Date Placeholder 1"/>
          <p:cNvSpPr>
            <a:spLocks noGrp="1"/>
          </p:cNvSpPr>
          <p:nvPr>
            <p:ph type="dt" sz="half" idx="10"/>
          </p:nvPr>
        </p:nvSpPr>
        <p:spPr/>
        <p:txBody>
          <a:bodyPr/>
          <a:lstStyle/>
          <a:p>
            <a:fld id="{66A81384-1200-4D40-BEF0-3A17A1F906F4}" type="datetime1">
              <a:rPr lang="nl-NL" noProof="0" smtClean="0"/>
              <a:t>29-09-2026</a:t>
            </a:fld>
            <a:endParaRPr lang="nl-NL" noProof="0" dirty="0"/>
          </a:p>
        </p:txBody>
      </p:sp>
      <p:sp>
        <p:nvSpPr>
          <p:cNvPr id="3" name="Footer Placeholder 2"/>
          <p:cNvSpPr>
            <a:spLocks noGrp="1"/>
          </p:cNvSpPr>
          <p:nvPr>
            <p:ph type="ftr" sz="quarter" idx="11"/>
          </p:nvPr>
        </p:nvSpPr>
        <p:spPr/>
        <p:txBody>
          <a:bodyPr/>
          <a:lstStyle/>
          <a:p>
            <a:endParaRPr lang="nl-NL" noProof="0" dirty="0"/>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hasCustomPrompt="1"/>
          </p:nvPr>
        </p:nvSpPr>
        <p:spPr>
          <a:xfrm>
            <a:off x="914399" y="1011602"/>
            <a:ext cx="7754938" cy="6908398"/>
          </a:xfrm>
          <a:solidFill>
            <a:srgbClr val="E9F0FA"/>
          </a:solidFill>
        </p:spPr>
        <p:txBody>
          <a:bodyPr>
            <a:normAutofit/>
          </a:bodyPr>
          <a:lstStyle>
            <a:lvl1pPr marL="85725" indent="0">
              <a:buNone/>
              <a:defRPr sz="5400" u="sng" cap="none" baseline="0">
                <a:solidFill>
                  <a:srgbClr val="1E64C8"/>
                </a:solidFill>
              </a:defRPr>
            </a:lvl1pPr>
            <a:lvl2pPr marL="984250" indent="-625475">
              <a:defRPr>
                <a:solidFill>
                  <a:srgbClr val="1E64C8"/>
                </a:solidFill>
              </a:defRPr>
            </a:lvl2pPr>
            <a:lvl3pPr>
              <a:defRPr>
                <a:solidFill>
                  <a:srgbClr val="1E64C8"/>
                </a:solidFill>
              </a:defRPr>
            </a:lvl3pPr>
            <a:lvl4pPr>
              <a:defRPr>
                <a:solidFill>
                  <a:srgbClr val="1E64C8"/>
                </a:solidFill>
              </a:defRPr>
            </a:lvl4pPr>
            <a:lvl5pPr>
              <a:defRPr>
                <a:solidFill>
                  <a:srgbClr val="1E64C8"/>
                </a:solidFill>
              </a:defRPr>
            </a:lvl5pPr>
          </a:lstStyle>
          <a:p>
            <a:pPr lvl="0"/>
            <a:r>
              <a:rPr lang="en-GB" noProof="0" dirty="0"/>
              <a:t>Click to add text</a:t>
            </a:r>
          </a:p>
        </p:txBody>
      </p:sp>
    </p:spTree>
    <p:extLst>
      <p:ext uri="{BB962C8B-B14F-4D97-AF65-F5344CB8AC3E}">
        <p14:creationId xmlns:p14="http://schemas.microsoft.com/office/powerpoint/2010/main" val="2373029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7" name="Rectangle 6"/>
          <p:cNvSpPr/>
          <p:nvPr userDrawn="1"/>
        </p:nvSpPr>
        <p:spPr>
          <a:xfrm>
            <a:off x="914400" y="1393200"/>
            <a:ext cx="16424275" cy="6505200"/>
          </a:xfrm>
          <a:prstGeom prst="rect">
            <a:avLst/>
          </a:prstGeom>
          <a:solidFill>
            <a:srgbClr val="1E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le 1"/>
          <p:cNvSpPr>
            <a:spLocks noGrp="1"/>
          </p:cNvSpPr>
          <p:nvPr>
            <p:ph type="ctrTitle" hasCustomPrompt="1"/>
          </p:nvPr>
        </p:nvSpPr>
        <p:spPr bwMode="white">
          <a:xfrm>
            <a:off x="1291074" y="1743240"/>
            <a:ext cx="7416000" cy="5769600"/>
          </a:xfrm>
        </p:spPr>
        <p:txBody>
          <a:bodyPr anchor="t" anchorCtr="0">
            <a:noAutofit/>
          </a:bodyPr>
          <a:lstStyle>
            <a:lvl1pPr algn="l">
              <a:lnSpc>
                <a:spcPts val="3500"/>
              </a:lnSpc>
              <a:defRPr sz="2500" u="none" cap="none" baseline="0">
                <a:solidFill>
                  <a:schemeClr val="bg1"/>
                </a:solidFill>
                <a:uFill>
                  <a:solidFill>
                    <a:schemeClr val="bg1"/>
                  </a:solidFill>
                </a:uFill>
                <a:latin typeface="+mn-lt"/>
              </a:defRPr>
            </a:lvl1pPr>
          </a:lstStyle>
          <a:p>
            <a:r>
              <a:rPr lang="en-GB" noProof="0" dirty="0"/>
              <a:t>Click to add presenters </a:t>
            </a:r>
            <a:r>
              <a:rPr lang="en-GB" noProof="0"/>
              <a:t>contact data</a:t>
            </a:r>
            <a:endParaRPr lang="en-GB" noProof="0" dirty="0"/>
          </a:p>
        </p:txBody>
      </p:sp>
      <p:sp>
        <p:nvSpPr>
          <p:cNvPr id="8" name="Titles positoning box" hidden="1"/>
          <p:cNvSpPr/>
          <p:nvPr userDrawn="1"/>
        </p:nvSpPr>
        <p:spPr>
          <a:xfrm>
            <a:off x="1371600" y="1828800"/>
            <a:ext cx="15012000" cy="5999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jdelijke aanduiding voor tekst 4"/>
          <p:cNvSpPr>
            <a:spLocks noGrp="1"/>
          </p:cNvSpPr>
          <p:nvPr>
            <p:ph type="body" sz="quarter" idx="10" hasCustomPrompt="1"/>
          </p:nvPr>
        </p:nvSpPr>
        <p:spPr bwMode="white">
          <a:xfrm>
            <a:off x="9215999" y="3095999"/>
            <a:ext cx="7257600" cy="2091298"/>
          </a:xfrm>
        </p:spPr>
        <p:txBody>
          <a:bodyPr>
            <a:normAutofit/>
          </a:bodyPr>
          <a:lstStyle>
            <a:lvl1pPr>
              <a:lnSpc>
                <a:spcPts val="3500"/>
              </a:lnSpc>
              <a:defRPr sz="2400">
                <a:solidFill>
                  <a:schemeClr val="bg1"/>
                </a:solidFill>
              </a:defRPr>
            </a:lvl1pPr>
          </a:lstStyle>
          <a:p>
            <a:pPr lvl="0"/>
            <a:r>
              <a:rPr lang="en-GB" noProof="0" dirty="0"/>
              <a:t>Click to add social media names</a:t>
            </a:r>
            <a:endParaRPr lang="nl-NL" dirty="0"/>
          </a:p>
        </p:txBody>
      </p:sp>
      <p:pic>
        <p:nvPicPr>
          <p:cNvPr id="12"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4400" y="0"/>
            <a:ext cx="4179598" cy="1393199"/>
          </a:xfrm>
          <a:prstGeom prst="rect">
            <a:avLst/>
          </a:prstGeom>
        </p:spPr>
      </p:pic>
    </p:spTree>
    <p:extLst>
      <p:ext uri="{BB962C8B-B14F-4D97-AF65-F5344CB8AC3E}">
        <p14:creationId xmlns:p14="http://schemas.microsoft.com/office/powerpoint/2010/main" val="31037857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0118" y="252000"/>
            <a:ext cx="15705282" cy="863693"/>
          </a:xfrm>
          <a:prstGeom prst="rect">
            <a:avLst/>
          </a:prstGeom>
        </p:spPr>
        <p:txBody>
          <a:bodyPr vert="horz" lIns="91440" tIns="45720" rIns="91440" bIns="45720" rtlCol="0" anchor="t" anchorCtr="0">
            <a:noAutofit/>
          </a:bodyPr>
          <a:lstStyle/>
          <a:p>
            <a:r>
              <a:rPr lang="nl-NL" noProof="0" dirty="0"/>
              <a:t>Klik om de stijl te bewerken</a:t>
            </a:r>
            <a:endParaRPr lang="en-GB" noProof="0" dirty="0"/>
          </a:p>
        </p:txBody>
      </p:sp>
      <p:sp>
        <p:nvSpPr>
          <p:cNvPr id="3" name="Text Placeholder 2"/>
          <p:cNvSpPr>
            <a:spLocks noGrp="1"/>
          </p:cNvSpPr>
          <p:nvPr>
            <p:ph type="body" idx="1"/>
          </p:nvPr>
        </p:nvSpPr>
        <p:spPr>
          <a:xfrm>
            <a:off x="835825" y="1194364"/>
            <a:ext cx="15699575" cy="6696000"/>
          </a:xfrm>
          <a:prstGeom prst="rect">
            <a:avLst/>
          </a:prstGeom>
        </p:spPr>
        <p:txBody>
          <a:bodyPr vert="horz" lIns="91440" tIns="45720" rIns="91440" bIns="45720" rtlCol="0">
            <a:normAutofit/>
          </a:bodyPr>
          <a:lstStyle/>
          <a:p>
            <a:pPr lvl="0"/>
            <a:r>
              <a:rPr lang="nl-NL" noProof="0"/>
              <a:t>Tekststijl van het model bewerken</a:t>
            </a:r>
          </a:p>
          <a:p>
            <a:pPr lvl="1"/>
            <a:r>
              <a:rPr lang="nl-NL" noProof="0"/>
              <a:t>Tweede niveau</a:t>
            </a:r>
          </a:p>
          <a:p>
            <a:pPr lvl="2"/>
            <a:r>
              <a:rPr lang="nl-NL" noProof="0"/>
              <a:t>Derde niveau</a:t>
            </a:r>
          </a:p>
          <a:p>
            <a:pPr lvl="3"/>
            <a:r>
              <a:rPr lang="nl-NL" noProof="0"/>
              <a:t>Vierde niveau</a:t>
            </a:r>
          </a:p>
          <a:p>
            <a:pPr lvl="4"/>
            <a:r>
              <a:rPr lang="nl-NL" noProof="0"/>
              <a:t>Vijfde niveau</a:t>
            </a:r>
            <a:endParaRPr lang="en-GB" noProof="0" dirty="0"/>
          </a:p>
        </p:txBody>
      </p:sp>
      <p:sp>
        <p:nvSpPr>
          <p:cNvPr id="4" name="Date Placeholder 3"/>
          <p:cNvSpPr>
            <a:spLocks noGrp="1"/>
          </p:cNvSpPr>
          <p:nvPr>
            <p:ph type="dt" sz="half" idx="2"/>
          </p:nvPr>
        </p:nvSpPr>
        <p:spPr>
          <a:xfrm>
            <a:off x="4072394" y="8948703"/>
            <a:ext cx="2297926" cy="519289"/>
          </a:xfrm>
          <a:prstGeom prst="rect">
            <a:avLst/>
          </a:prstGeom>
        </p:spPr>
        <p:txBody>
          <a:bodyPr vert="horz" lIns="91440" tIns="45720" rIns="91440" bIns="45720" rtlCol="0" anchor="ctr"/>
          <a:lstStyle>
            <a:lvl1pPr algn="l">
              <a:defRPr sz="1707">
                <a:solidFill>
                  <a:schemeClr val="tx1">
                    <a:tint val="75000"/>
                  </a:schemeClr>
                </a:solidFill>
              </a:defRPr>
            </a:lvl1pPr>
          </a:lstStyle>
          <a:p>
            <a:fld id="{434BA3CA-1064-434F-B179-AB3B0298C0D6}" type="datetime1">
              <a:rPr lang="en-GB" noProof="0" smtClean="0"/>
              <a:t>29/09/2026</a:t>
            </a:fld>
            <a:endParaRPr lang="en-GB" noProof="0" dirty="0"/>
          </a:p>
        </p:txBody>
      </p:sp>
      <p:sp>
        <p:nvSpPr>
          <p:cNvPr id="5" name="Footer Placeholder 4"/>
          <p:cNvSpPr>
            <a:spLocks noGrp="1"/>
          </p:cNvSpPr>
          <p:nvPr>
            <p:ph type="ftr" sz="quarter" idx="3"/>
          </p:nvPr>
        </p:nvSpPr>
        <p:spPr>
          <a:xfrm>
            <a:off x="6810236" y="8994423"/>
            <a:ext cx="8353564" cy="437932"/>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GB" noProof="0" dirty="0"/>
          </a:p>
        </p:txBody>
      </p:sp>
      <p:sp>
        <p:nvSpPr>
          <p:cNvPr id="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en-GB" noProof="0" smtClean="0"/>
              <a:pPr/>
              <a:t>‹nr.›</a:t>
            </a:fld>
            <a:endParaRPr lang="en-GB" noProof="0" dirty="0"/>
          </a:p>
        </p:txBody>
      </p:sp>
      <p:sp>
        <p:nvSpPr>
          <p:cNvPr id="7" name="Title positioning box" hidden="1"/>
          <p:cNvSpPr/>
          <p:nvPr userDrawn="1"/>
        </p:nvSpPr>
        <p:spPr>
          <a:xfrm>
            <a:off x="927265" y="367200"/>
            <a:ext cx="15480000" cy="463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ositoning box" hidden="1"/>
          <p:cNvSpPr/>
          <p:nvPr userDrawn="1"/>
        </p:nvSpPr>
        <p:spPr>
          <a:xfrm>
            <a:off x="927265" y="1584000"/>
            <a:ext cx="82296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ogo positioning box" hidden="1"/>
          <p:cNvSpPr/>
          <p:nvPr userDrawn="1"/>
        </p:nvSpPr>
        <p:spPr>
          <a:xfrm flipV="1">
            <a:off x="928800" y="7878842"/>
            <a:ext cx="15478465" cy="141635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ositoning box" hidden="1"/>
          <p:cNvSpPr/>
          <p:nvPr userDrawn="1"/>
        </p:nvSpPr>
        <p:spPr>
          <a:xfrm>
            <a:off x="9172105" y="1584000"/>
            <a:ext cx="9144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ositoning box" hidden="1"/>
          <p:cNvSpPr/>
          <p:nvPr userDrawn="1"/>
        </p:nvSpPr>
        <p:spPr>
          <a:xfrm>
            <a:off x="10099369" y="1356360"/>
            <a:ext cx="6307895" cy="6527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Logo EN"/>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57200" y="7909180"/>
            <a:ext cx="2307600" cy="1846822"/>
          </a:xfrm>
          <a:prstGeom prst="rect">
            <a:avLst/>
          </a:prstGeom>
        </p:spPr>
      </p:pic>
    </p:spTree>
    <p:extLst>
      <p:ext uri="{BB962C8B-B14F-4D97-AF65-F5344CB8AC3E}">
        <p14:creationId xmlns:p14="http://schemas.microsoft.com/office/powerpoint/2010/main" val="3770589907"/>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73" r:id="rId3"/>
    <p:sldLayoutId id="2147483662" r:id="rId4"/>
    <p:sldLayoutId id="2147483674" r:id="rId5"/>
    <p:sldLayoutId id="2147483666" r:id="rId6"/>
    <p:sldLayoutId id="2147483675" r:id="rId7"/>
    <p:sldLayoutId id="2147483677" r:id="rId8"/>
    <p:sldLayoutId id="2147483678" r:id="rId9"/>
    <p:sldLayoutId id="2147483676" r:id="rId10"/>
  </p:sldLayoutIdLst>
  <p:hf hdr="0" ftr="0" dt="0"/>
  <p:txStyles>
    <p:titleStyle>
      <a:lvl1pPr algn="l" defTabSz="1300368" rtl="0" eaLnBrk="1" latinLnBrk="0" hangingPunct="1">
        <a:lnSpc>
          <a:spcPct val="90000"/>
        </a:lnSpc>
        <a:spcBef>
          <a:spcPct val="0"/>
        </a:spcBef>
        <a:buNone/>
        <a:defRPr sz="5400" u="sng" kern="1200" cap="none" baseline="0">
          <a:solidFill>
            <a:srgbClr val="1E64C8"/>
          </a:solidFill>
          <a:uFill>
            <a:solidFill>
              <a:srgbClr val="1E64C8"/>
            </a:solidFill>
          </a:uFill>
          <a:latin typeface="+mj-lt"/>
          <a:ea typeface="+mj-ea"/>
          <a:cs typeface="+mj-cs"/>
        </a:defRPr>
      </a:lvl1pPr>
    </p:titleStyle>
    <p:bodyStyle>
      <a:lvl1pPr marL="0" indent="0"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1pPr>
      <a:lvl2pPr marL="457200" indent="-36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900113" indent="-458788"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1441450" indent="-541338"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image" Target="../media/image47.png"/><Relationship Id="rId5" Type="http://schemas.openxmlformats.org/officeDocument/2006/relationships/image" Target="../media/image46.emf"/><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p:cNvSpPr>
            <a:spLocks noGrp="1"/>
          </p:cNvSpPr>
          <p:nvPr>
            <p:ph type="ctrTitle"/>
          </p:nvPr>
        </p:nvSpPr>
        <p:spPr/>
        <p:txBody>
          <a:bodyPr/>
          <a:lstStyle/>
          <a:p>
            <a:r>
              <a:rPr lang="nl-BE" dirty="0"/>
              <a:t>H</a:t>
            </a:r>
            <a:r>
              <a:rPr dirty="0"/>
              <a:t>et </a:t>
            </a:r>
            <a:r>
              <a:rPr dirty="0" err="1"/>
              <a:t>elektriciteitsnet</a:t>
            </a:r>
            <a:endParaRPr dirty="0"/>
          </a:p>
        </p:txBody>
      </p:sp>
      <p:sp>
        <p:nvSpPr>
          <p:cNvPr id="11" name="Ondertitel 10"/>
          <p:cNvSpPr>
            <a:spLocks noGrp="1"/>
          </p:cNvSpPr>
          <p:nvPr>
            <p:ph type="subTitle" idx="1"/>
          </p:nvPr>
        </p:nvSpPr>
        <p:spPr>
          <a:xfrm>
            <a:off x="1283414" y="6874715"/>
            <a:ext cx="15191026" cy="1198593"/>
          </a:xfrm>
        </p:spPr>
        <p:txBody>
          <a:bodyPr>
            <a:normAutofit/>
          </a:bodyPr>
          <a:lstStyle/>
          <a:p>
            <a:r>
              <a:rPr lang="en-GB" noProof="0" dirty="0"/>
              <a:t>01/10/2026, Masterclass </a:t>
            </a:r>
            <a:r>
              <a:rPr lang="en-GB" noProof="0" dirty="0" err="1"/>
              <a:t>industriële</a:t>
            </a:r>
            <a:r>
              <a:rPr lang="en-GB" noProof="0" dirty="0"/>
              <a:t> </a:t>
            </a:r>
            <a:r>
              <a:rPr lang="en-GB" noProof="0" dirty="0" err="1"/>
              <a:t>warmtepompen</a:t>
            </a:r>
            <a:r>
              <a:rPr lang="en-GB" noProof="0" dirty="0"/>
              <a:t> </a:t>
            </a:r>
          </a:p>
          <a:p>
            <a:r>
              <a:rPr lang="en-GB" noProof="0" dirty="0" err="1"/>
              <a:t>ir.</a:t>
            </a:r>
            <a:r>
              <a:rPr lang="en-GB" noProof="0" dirty="0"/>
              <a:t> </a:t>
            </a:r>
            <a:r>
              <a:rPr lang="en-GB" dirty="0" err="1"/>
              <a:t>mr</a:t>
            </a:r>
            <a:r>
              <a:rPr lang="en-GB" dirty="0"/>
              <a:t>. </a:t>
            </a:r>
            <a:r>
              <a:rPr lang="en-GB" noProof="0" dirty="0"/>
              <a:t>Louis De Backere, prof. Lieven Vandevelde</a:t>
            </a:r>
          </a:p>
          <a:p>
            <a:endParaRPr lang="en-GB" noProof="0" dirty="0"/>
          </a:p>
        </p:txBody>
      </p:sp>
      <p:sp>
        <p:nvSpPr>
          <p:cNvPr id="13" name="Tijdelijke aanduiding voor afbeelding 12"/>
          <p:cNvSpPr>
            <a:spLocks noGrp="1"/>
          </p:cNvSpPr>
          <p:nvPr>
            <p:ph type="pic" sz="quarter" idx="12"/>
          </p:nvPr>
        </p:nvSpPr>
        <p:spPr/>
        <p:txBody>
          <a:bodyPr/>
          <a:lstStyle/>
          <a:p>
            <a:endParaRPr lang="en-GB" noProof="0" dirty="0"/>
          </a:p>
        </p:txBody>
      </p:sp>
      <p:sp>
        <p:nvSpPr>
          <p:cNvPr id="14" name="Tijdelijke aanduiding voor afbeelding 13"/>
          <p:cNvSpPr>
            <a:spLocks noGrp="1"/>
          </p:cNvSpPr>
          <p:nvPr>
            <p:ph type="pic" sz="quarter" idx="13"/>
          </p:nvPr>
        </p:nvSpPr>
        <p:spPr/>
        <p:txBody>
          <a:bodyPr/>
          <a:lstStyle/>
          <a:p>
            <a:endParaRPr lang="en-GB" noProof="0" dirty="0"/>
          </a:p>
        </p:txBody>
      </p:sp>
      <p:sp>
        <p:nvSpPr>
          <p:cNvPr id="15" name="Tijdelijke aanduiding voor afbeelding 14"/>
          <p:cNvSpPr>
            <a:spLocks noGrp="1"/>
          </p:cNvSpPr>
          <p:nvPr>
            <p:ph type="pic" sz="quarter" idx="14"/>
          </p:nvPr>
        </p:nvSpPr>
        <p:spPr/>
        <p:txBody>
          <a:bodyPr/>
          <a:lstStyle/>
          <a:p>
            <a:endParaRPr lang="en-GB" noProof="0" dirty="0"/>
          </a:p>
        </p:txBody>
      </p:sp>
      <p:sp>
        <p:nvSpPr>
          <p:cNvPr id="6" name="Text Placeholder Organsation L1/L2"/>
          <p:cNvSpPr>
            <a:spLocks noGrp="1"/>
          </p:cNvSpPr>
          <p:nvPr>
            <p:ph type="body" sz="quarter" idx="15"/>
          </p:nvPr>
        </p:nvSpPr>
        <p:spPr/>
        <p:txBody>
          <a:bodyPr/>
          <a:lstStyle/>
          <a:p>
            <a:r>
              <a:rPr lang="en-GB" noProof="0" dirty="0"/>
              <a:t>vakgroep Elektromechanica, Systeem- en Metaalengineering</a:t>
            </a:r>
          </a:p>
          <a:p>
            <a:pPr lvl="1"/>
            <a:r>
              <a:rPr lang="en-GB" noProof="0" dirty="0"/>
              <a:t>onderzoeksgroep: Energy &amp; Systems Lab</a:t>
            </a:r>
          </a:p>
        </p:txBody>
      </p:sp>
      <p:sp>
        <p:nvSpPr>
          <p:cNvPr id="17" name="Tijdelijke aanduiding voor afbeelding 16"/>
          <p:cNvSpPr>
            <a:spLocks noGrp="1"/>
          </p:cNvSpPr>
          <p:nvPr>
            <p:ph type="pic" sz="quarter" idx="11"/>
          </p:nvPr>
        </p:nvSpPr>
        <p:spPr/>
        <p:txBody>
          <a:bodyPr/>
          <a:lstStyle/>
          <a:p>
            <a:endParaRPr lang="en-GB" noProof="0" dirty="0"/>
          </a:p>
        </p:txBody>
      </p:sp>
    </p:spTree>
    <p:extLst>
      <p:ext uri="{BB962C8B-B14F-4D97-AF65-F5344CB8AC3E}">
        <p14:creationId xmlns:p14="http://schemas.microsoft.com/office/powerpoint/2010/main" val="3355618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Introductie</a:t>
            </a:r>
          </a:p>
        </p:txBody>
      </p:sp>
      <p:sp>
        <p:nvSpPr>
          <p:cNvPr id="3" name="Content Placeholder 2"/>
          <p:cNvSpPr>
            <a:spLocks noGrp="1"/>
          </p:cNvSpPr>
          <p:nvPr>
            <p:ph idx="1"/>
          </p:nvPr>
        </p:nvSpPr>
        <p:spPr>
          <a:xfrm>
            <a:off x="832104" y="1280160"/>
            <a:ext cx="15672816" cy="7589519"/>
          </a:xfrm>
        </p:spPr>
        <p:txBody>
          <a:bodyPr wrap="square"/>
          <a:lstStyle/>
          <a:p>
            <a:r>
              <a:rPr sz="4000" dirty="0" err="1"/>
              <a:t>Onderzoeker</a:t>
            </a:r>
            <a:r>
              <a:rPr sz="4000" dirty="0"/>
              <a:t> </a:t>
            </a:r>
            <a:r>
              <a:rPr sz="4000" dirty="0" err="1"/>
              <a:t>aan</a:t>
            </a:r>
            <a:r>
              <a:rPr sz="4000" dirty="0"/>
              <a:t> de Universiteit Gent</a:t>
            </a:r>
          </a:p>
          <a:p>
            <a:pPr lvl="1"/>
            <a:r>
              <a:rPr sz="3600" dirty="0"/>
              <a:t>Energy &amp; Systems Lab (</a:t>
            </a:r>
            <a:r>
              <a:rPr sz="3600" dirty="0" err="1"/>
              <a:t>EnSy</a:t>
            </a:r>
            <a:r>
              <a:rPr sz="3600" dirty="0"/>
              <a:t>)</a:t>
            </a:r>
          </a:p>
          <a:p>
            <a:pPr lvl="1"/>
            <a:r>
              <a:rPr sz="3600" dirty="0"/>
              <a:t>Energy &amp; Cluster Management</a:t>
            </a:r>
          </a:p>
          <a:p>
            <a:r>
              <a:rPr sz="4000" dirty="0" err="1"/>
              <a:t>Onderzoek</a:t>
            </a:r>
            <a:r>
              <a:rPr sz="4000" dirty="0"/>
              <a:t> </a:t>
            </a:r>
            <a:r>
              <a:rPr sz="4000" dirty="0" err="1"/>
              <a:t>naar</a:t>
            </a:r>
            <a:endParaRPr sz="4000" dirty="0"/>
          </a:p>
          <a:p>
            <a:pPr lvl="1"/>
            <a:r>
              <a:rPr sz="3600" dirty="0" err="1"/>
              <a:t>elektrische</a:t>
            </a:r>
            <a:r>
              <a:rPr sz="3600" dirty="0"/>
              <a:t> </a:t>
            </a:r>
            <a:r>
              <a:rPr sz="3600" dirty="0" err="1"/>
              <a:t>energiesystemen</a:t>
            </a:r>
            <a:r>
              <a:rPr sz="3600" dirty="0"/>
              <a:t> </a:t>
            </a:r>
            <a:r>
              <a:rPr sz="3600" dirty="0" err="1"/>
              <a:t>en</a:t>
            </a:r>
            <a:r>
              <a:rPr sz="3600" dirty="0"/>
              <a:t> </a:t>
            </a:r>
            <a:r>
              <a:rPr sz="3600" dirty="0" err="1"/>
              <a:t>netten</a:t>
            </a:r>
            <a:endParaRPr sz="3600" dirty="0"/>
          </a:p>
          <a:p>
            <a:pPr lvl="1"/>
            <a:r>
              <a:rPr sz="3600" dirty="0" err="1"/>
              <a:t>flexibiliteit</a:t>
            </a:r>
            <a:r>
              <a:rPr sz="3600" dirty="0"/>
              <a:t> in de </a:t>
            </a:r>
            <a:r>
              <a:rPr sz="3600" dirty="0" err="1"/>
              <a:t>industrie</a:t>
            </a:r>
            <a:endParaRPr sz="3600" dirty="0"/>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a:t>
            </a:fld>
            <a:endParaRPr lang="en-GB"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Inhoud</a:t>
            </a:r>
          </a:p>
        </p:txBody>
      </p:sp>
      <p:sp>
        <p:nvSpPr>
          <p:cNvPr id="3" name="Content Placeholder 2"/>
          <p:cNvSpPr>
            <a:spLocks noGrp="1"/>
          </p:cNvSpPr>
          <p:nvPr>
            <p:ph idx="1"/>
          </p:nvPr>
        </p:nvSpPr>
        <p:spPr>
          <a:xfrm>
            <a:off x="832104" y="1280160"/>
            <a:ext cx="15672816" cy="7589519"/>
          </a:xfrm>
        </p:spPr>
        <p:txBody>
          <a:bodyPr wrap="square"/>
          <a:lstStyle/>
          <a:p>
            <a:r>
              <a:rPr sz="4400" dirty="0"/>
              <a:t>Het </a:t>
            </a:r>
            <a:r>
              <a:rPr sz="4400" dirty="0" err="1"/>
              <a:t>energiesysteem</a:t>
            </a:r>
            <a:endParaRPr lang="nl-BE" sz="4400" dirty="0"/>
          </a:p>
          <a:p>
            <a:r>
              <a:rPr sz="4400" dirty="0"/>
              <a:t>Het net</a:t>
            </a:r>
            <a:endParaRPr lang="nl-BE" sz="4400" dirty="0"/>
          </a:p>
          <a:p>
            <a:r>
              <a:rPr sz="4400" dirty="0" err="1"/>
              <a:t>Prijzen</a:t>
            </a:r>
            <a:r>
              <a:rPr sz="4400" dirty="0"/>
              <a:t> </a:t>
            </a:r>
            <a:r>
              <a:rPr sz="4400" dirty="0" err="1"/>
              <a:t>en</a:t>
            </a:r>
            <a:r>
              <a:rPr sz="4400" dirty="0"/>
              <a:t> </a:t>
            </a:r>
            <a:r>
              <a:rPr sz="4400" dirty="0" err="1"/>
              <a:t>markten</a:t>
            </a:r>
            <a:endParaRPr lang="nl-BE" sz="4400" dirty="0"/>
          </a:p>
          <a:p>
            <a:r>
              <a:rPr sz="4400" dirty="0" err="1"/>
              <a:t>Flexibiliteit</a:t>
            </a:r>
            <a:endParaRPr lang="nl-BE" sz="4400" dirty="0"/>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a:t>
            </a:fld>
            <a:endParaRPr lang="en-GB"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Het energiesysteem</a:t>
            </a:r>
          </a:p>
        </p:txBody>
      </p:sp>
      <p:sp>
        <p:nvSpPr>
          <p:cNvPr id="5" name="Slide Number Placeholder 4">
            <a:extLst>
              <a:ext uri="{FF2B5EF4-FFF2-40B4-BE49-F238E27FC236}">
                <a16:creationId xmlns:a16="http://schemas.microsoft.com/office/drawing/2014/main" id="{39E3175B-2D7B-DDF1-7673-D35AA0A65449}"/>
              </a:ext>
            </a:extLst>
          </p:cNvPr>
          <p:cNvSpPr>
            <a:spLocks noGrp="1"/>
          </p:cNvSpPr>
          <p:nvPr>
            <p:ph type="sldNum" sz="quarter" idx="4"/>
          </p:nvPr>
        </p:nvSpPr>
        <p:spPr/>
        <p:txBody>
          <a:bodyPr/>
          <a:lstStyle/>
          <a:p>
            <a:fld id="{7AE184E0-0BD4-4705-A12B-9B71DDE63301}" type="slidenum">
              <a:rPr lang="en-GB" noProof="0" smtClean="0"/>
              <a:pPr/>
              <a:t>4</a:t>
            </a:fld>
            <a:endParaRPr lang="en-GB"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verbruik</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a:t>
            </a:fld>
            <a:endParaRPr lang="en-GB" noProof="0" dirty="0"/>
          </a:p>
        </p:txBody>
      </p:sp>
      <p:pic>
        <p:nvPicPr>
          <p:cNvPr id="5" name="Picture 4" descr="reeks_1_verbruik.png"/>
          <p:cNvPicPr>
            <a:picLocks noChangeAspect="1"/>
          </p:cNvPicPr>
          <p:nvPr/>
        </p:nvPicPr>
        <p:blipFill>
          <a:blip r:embed="rId3"/>
          <a:stretch>
            <a:fillRect/>
          </a:stretch>
        </p:blipFill>
        <p:spPr>
          <a:xfrm>
            <a:off x="1081148" y="1280160"/>
            <a:ext cx="15174727" cy="758951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vroeger</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6</a:t>
            </a:fld>
            <a:endParaRPr lang="en-GB" noProof="0" dirty="0"/>
          </a:p>
        </p:txBody>
      </p:sp>
      <p:pic>
        <p:nvPicPr>
          <p:cNvPr id="5" name="Picture 4" descr="reeks_2_vroeger_productie_volgt_verbruik.png"/>
          <p:cNvPicPr>
            <a:picLocks noChangeAspect="1"/>
          </p:cNvPicPr>
          <p:nvPr/>
        </p:nvPicPr>
        <p:blipFill>
          <a:blip r:embed="rId3"/>
          <a:stretch>
            <a:fillRect/>
          </a:stretch>
        </p:blipFill>
        <p:spPr>
          <a:xfrm>
            <a:off x="1081148" y="1280160"/>
            <a:ext cx="15174727" cy="758951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de residuele last</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7</a:t>
            </a:fld>
            <a:endParaRPr lang="en-GB" noProof="0" dirty="0"/>
          </a:p>
        </p:txBody>
      </p:sp>
      <p:pic>
        <p:nvPicPr>
          <p:cNvPr id="5" name="Picture 4" descr="reeks_2b_residuele_last.png"/>
          <p:cNvPicPr>
            <a:picLocks noChangeAspect="1"/>
          </p:cNvPicPr>
          <p:nvPr/>
        </p:nvPicPr>
        <p:blipFill>
          <a:blip r:embed="rId3"/>
          <a:stretch>
            <a:fillRect/>
          </a:stretch>
        </p:blipFill>
        <p:spPr>
          <a:xfrm>
            <a:off x="906502" y="1280160"/>
            <a:ext cx="15524018" cy="758951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zo zag dat eruit in 2006</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8</a:t>
            </a:fld>
            <a:endParaRPr lang="en-GB" noProof="0" dirty="0"/>
          </a:p>
        </p:txBody>
      </p:sp>
      <p:pic>
        <p:nvPicPr>
          <p:cNvPr id="5" name="Picture 4" descr="residuele_last_verhaal_2006.png"/>
          <p:cNvPicPr>
            <a:picLocks noChangeAspect="1"/>
          </p:cNvPicPr>
          <p:nvPr/>
        </p:nvPicPr>
        <p:blipFill>
          <a:blip r:embed="rId3"/>
          <a:stretch>
            <a:fillRect/>
          </a:stretch>
        </p:blipFill>
        <p:spPr>
          <a:xfrm>
            <a:off x="832104" y="1457146"/>
            <a:ext cx="15672816" cy="72355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zon en wind komen erbij</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9</a:t>
            </a:fld>
            <a:endParaRPr lang="en-GB" noProof="0" dirty="0"/>
          </a:p>
        </p:txBody>
      </p:sp>
      <p:pic>
        <p:nvPicPr>
          <p:cNvPr id="5" name="Picture 4" descr="reeks_3_zon_en_wind_komen_erbij.png"/>
          <p:cNvPicPr>
            <a:picLocks noChangeAspect="1"/>
          </p:cNvPicPr>
          <p:nvPr/>
        </p:nvPicPr>
        <p:blipFill>
          <a:blip r:embed="rId3"/>
          <a:stretch>
            <a:fillRect/>
          </a:stretch>
        </p:blipFill>
        <p:spPr>
          <a:xfrm>
            <a:off x="1081148" y="1280160"/>
            <a:ext cx="15174727" cy="758951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een dal op de middag</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10</a:t>
            </a:fld>
            <a:endParaRPr lang="en-GB" noProof="0" dirty="0"/>
          </a:p>
        </p:txBody>
      </p:sp>
      <p:pic>
        <p:nvPicPr>
          <p:cNvPr id="5" name="Picture 4" descr="reeks_3b_residuele_last.png"/>
          <p:cNvPicPr>
            <a:picLocks noChangeAspect="1"/>
          </p:cNvPicPr>
          <p:nvPr/>
        </p:nvPicPr>
        <p:blipFill>
          <a:blip r:embed="rId3"/>
          <a:stretch>
            <a:fillRect/>
          </a:stretch>
        </p:blipFill>
        <p:spPr>
          <a:xfrm>
            <a:off x="832104" y="1492562"/>
            <a:ext cx="15672816" cy="71647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zo zag dat eruit in 2018</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11</a:t>
            </a:fld>
            <a:endParaRPr lang="en-GB" noProof="0" dirty="0"/>
          </a:p>
        </p:txBody>
      </p:sp>
      <p:pic>
        <p:nvPicPr>
          <p:cNvPr id="5" name="Picture 4" descr="residuele_last_verhaal_2018.png"/>
          <p:cNvPicPr>
            <a:picLocks noChangeAspect="1"/>
          </p:cNvPicPr>
          <p:nvPr/>
        </p:nvPicPr>
        <p:blipFill>
          <a:blip r:embed="rId3"/>
          <a:stretch>
            <a:fillRect/>
          </a:stretch>
        </p:blipFill>
        <p:spPr>
          <a:xfrm>
            <a:off x="832104" y="1531941"/>
            <a:ext cx="15672816" cy="708595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van basislast naar bulk</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12</a:t>
            </a:fld>
            <a:endParaRPr lang="en-GB" noProof="0" dirty="0"/>
          </a:p>
        </p:txBody>
      </p:sp>
      <p:pic>
        <p:nvPicPr>
          <p:cNvPr id="5" name="Picture 4" descr="reeks_4_zon_en_wind_leveren_de_hoofdmoot.png"/>
          <p:cNvPicPr>
            <a:picLocks noChangeAspect="1"/>
          </p:cNvPicPr>
          <p:nvPr/>
        </p:nvPicPr>
        <p:blipFill>
          <a:blip r:embed="rId3"/>
          <a:stretch>
            <a:fillRect/>
          </a:stretch>
        </p:blipFill>
        <p:spPr>
          <a:xfrm>
            <a:off x="1274403" y="1280160"/>
            <a:ext cx="14788217" cy="758951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onder nul op de middag</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13</a:t>
            </a:fld>
            <a:endParaRPr lang="en-GB" noProof="0" dirty="0"/>
          </a:p>
        </p:txBody>
      </p:sp>
      <p:pic>
        <p:nvPicPr>
          <p:cNvPr id="5" name="Picture 4" descr="reeks_4b_residuele_last.png"/>
          <p:cNvPicPr>
            <a:picLocks noChangeAspect="1"/>
          </p:cNvPicPr>
          <p:nvPr/>
        </p:nvPicPr>
        <p:blipFill>
          <a:blip r:embed="rId3"/>
          <a:stretch>
            <a:fillRect/>
          </a:stretch>
        </p:blipFill>
        <p:spPr>
          <a:xfrm>
            <a:off x="832104" y="1492562"/>
            <a:ext cx="15672816" cy="716471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zo ziet dat eruit in 2025</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14</a:t>
            </a:fld>
            <a:endParaRPr lang="en-GB" noProof="0" dirty="0"/>
          </a:p>
        </p:txBody>
      </p:sp>
      <p:pic>
        <p:nvPicPr>
          <p:cNvPr id="5" name="Picture 4" descr="residuele_last_verhaal_2025.png"/>
          <p:cNvPicPr>
            <a:picLocks noChangeAspect="1"/>
          </p:cNvPicPr>
          <p:nvPr/>
        </p:nvPicPr>
        <p:blipFill>
          <a:blip r:embed="rId3"/>
          <a:stretch>
            <a:fillRect/>
          </a:stretch>
        </p:blipFill>
        <p:spPr>
          <a:xfrm>
            <a:off x="832104" y="1531941"/>
            <a:ext cx="15672816" cy="708595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zon sneller dan verwacht</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15</a:t>
            </a:fld>
            <a:endParaRPr lang="en-GB" noProof="0" dirty="0"/>
          </a:p>
        </p:txBody>
      </p:sp>
      <p:pic>
        <p:nvPicPr>
          <p:cNvPr id="5" name="Picture 4" descr="zon_verwachting_tegenover_werkelijkheid.png"/>
          <p:cNvPicPr>
            <a:picLocks noChangeAspect="1"/>
          </p:cNvPicPr>
          <p:nvPr/>
        </p:nvPicPr>
        <p:blipFill>
          <a:blip r:embed="rId3"/>
          <a:stretch>
            <a:fillRect/>
          </a:stretch>
        </p:blipFill>
        <p:spPr>
          <a:xfrm>
            <a:off x="832103" y="1628907"/>
            <a:ext cx="15672816" cy="6892024"/>
          </a:xfrm>
          <a:prstGeom prst="rect">
            <a:avLst/>
          </a:prstGeom>
        </p:spPr>
      </p:pic>
      <p:sp>
        <p:nvSpPr>
          <p:cNvPr id="3" name="Rechthoek 2">
            <a:extLst>
              <a:ext uri="{FF2B5EF4-FFF2-40B4-BE49-F238E27FC236}">
                <a16:creationId xmlns:a16="http://schemas.microsoft.com/office/drawing/2014/main" id="{EEC578D6-4F44-A425-DDC6-8870521B16CD}"/>
              </a:ext>
            </a:extLst>
          </p:cNvPr>
          <p:cNvSpPr/>
          <p:nvPr/>
        </p:nvSpPr>
        <p:spPr>
          <a:xfrm>
            <a:off x="6629400" y="1667007"/>
            <a:ext cx="2238375" cy="390393"/>
          </a:xfrm>
          <a:prstGeom prst="rect">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zo kan het eruitzien in 2035</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16</a:t>
            </a:fld>
            <a:endParaRPr lang="en-GB" noProof="0" dirty="0"/>
          </a:p>
        </p:txBody>
      </p:sp>
      <p:pic>
        <p:nvPicPr>
          <p:cNvPr id="5" name="Picture 4" descr="residuele_last_verhaal_2035.png"/>
          <p:cNvPicPr>
            <a:picLocks noChangeAspect="1"/>
          </p:cNvPicPr>
          <p:nvPr/>
        </p:nvPicPr>
        <p:blipFill>
          <a:blip r:embed="rId3"/>
          <a:srcRect/>
          <a:stretch>
            <a:fillRect/>
          </a:stretch>
        </p:blipFill>
        <p:spPr>
          <a:xfrm>
            <a:off x="1113360" y="1565350"/>
            <a:ext cx="15110304" cy="701913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energiesysteem: de winterpiek stijgt</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17</a:t>
            </a:fld>
            <a:endParaRPr lang="en-GB" noProof="0" dirty="0"/>
          </a:p>
        </p:txBody>
      </p:sp>
      <p:pic>
        <p:nvPicPr>
          <p:cNvPr id="5" name="Picture 4" descr="residuele_last_2035_lente_en_winter.png"/>
          <p:cNvPicPr>
            <a:picLocks noChangeAspect="1"/>
          </p:cNvPicPr>
          <p:nvPr/>
        </p:nvPicPr>
        <p:blipFill>
          <a:blip r:embed="rId3"/>
          <a:srcRect/>
          <a:stretch>
            <a:fillRect/>
          </a:stretch>
        </p:blipFill>
        <p:spPr>
          <a:xfrm>
            <a:off x="1694460" y="1280160"/>
            <a:ext cx="13948101" cy="758951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Het net</a:t>
            </a:r>
          </a:p>
        </p:txBody>
      </p:sp>
      <p:sp>
        <p:nvSpPr>
          <p:cNvPr id="5" name="Slide Number Placeholder 4">
            <a:extLst>
              <a:ext uri="{FF2B5EF4-FFF2-40B4-BE49-F238E27FC236}">
                <a16:creationId xmlns:a16="http://schemas.microsoft.com/office/drawing/2014/main" id="{39E3175B-2D7B-DDF1-7673-D35AA0A65449}"/>
              </a:ext>
            </a:extLst>
          </p:cNvPr>
          <p:cNvSpPr>
            <a:spLocks noGrp="1"/>
          </p:cNvSpPr>
          <p:nvPr>
            <p:ph type="sldNum" sz="quarter" idx="4"/>
          </p:nvPr>
        </p:nvSpPr>
        <p:spPr/>
        <p:txBody>
          <a:bodyPr/>
          <a:lstStyle/>
          <a:p>
            <a:fld id="{7AE184E0-0BD4-4705-A12B-9B71DDE63301}" type="slidenum">
              <a:rPr lang="en-GB" noProof="0" smtClean="0"/>
              <a:pPr/>
              <a:t>18</a:t>
            </a:fld>
            <a:endParaRPr lang="en-GB" noProof="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net: verbruik vandaag en straks</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19</a:t>
            </a:fld>
            <a:endParaRPr lang="en-GB" noProof="0" dirty="0"/>
          </a:p>
        </p:txBody>
      </p:sp>
      <p:pic>
        <p:nvPicPr>
          <p:cNvPr id="5" name="Picture 4" descr="verbruiksprognoses_BE.png"/>
          <p:cNvPicPr>
            <a:picLocks noChangeAspect="1"/>
          </p:cNvPicPr>
          <p:nvPr/>
        </p:nvPicPr>
        <p:blipFill>
          <a:blip r:embed="rId3"/>
          <a:stretch>
            <a:fillRect/>
          </a:stretch>
        </p:blipFill>
        <p:spPr>
          <a:xfrm>
            <a:off x="1986734" y="1280160"/>
            <a:ext cx="13363554" cy="7589519"/>
          </a:xfrm>
          <a:prstGeom prst="rect">
            <a:avLst/>
          </a:prstGeom>
        </p:spPr>
      </p:pic>
      <p:sp>
        <p:nvSpPr>
          <p:cNvPr id="3" name="Rechthoek 2">
            <a:extLst>
              <a:ext uri="{FF2B5EF4-FFF2-40B4-BE49-F238E27FC236}">
                <a16:creationId xmlns:a16="http://schemas.microsoft.com/office/drawing/2014/main" id="{91AD30A6-D124-8C97-A8AB-59A99948F3FF}"/>
              </a:ext>
            </a:extLst>
          </p:cNvPr>
          <p:cNvSpPr/>
          <p:nvPr/>
        </p:nvSpPr>
        <p:spPr>
          <a:xfrm>
            <a:off x="6743700" y="1420586"/>
            <a:ext cx="5910943" cy="424543"/>
          </a:xfrm>
          <a:prstGeom prst="rect">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net: waar komt de stijging vandaan?</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20</a:t>
            </a:fld>
            <a:endParaRPr lang="en-GB" noProof="0" dirty="0"/>
          </a:p>
        </p:txBody>
      </p:sp>
      <p:pic>
        <p:nvPicPr>
          <p:cNvPr id="5" name="Picture 4" descr="verbruiksstijging_per_drijver_2024-2035.png"/>
          <p:cNvPicPr>
            <a:picLocks noChangeAspect="1"/>
          </p:cNvPicPr>
          <p:nvPr/>
        </p:nvPicPr>
        <p:blipFill>
          <a:blip r:embed="rId3"/>
          <a:stretch>
            <a:fillRect/>
          </a:stretch>
        </p:blipFill>
        <p:spPr>
          <a:xfrm>
            <a:off x="1602407" y="1280160"/>
            <a:ext cx="14132209" cy="758951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net: waarom elektrificeren?</a:t>
            </a:r>
          </a:p>
        </p:txBody>
      </p:sp>
      <p:sp>
        <p:nvSpPr>
          <p:cNvPr id="3" name="Content Placeholder 2"/>
          <p:cNvSpPr>
            <a:spLocks noGrp="1"/>
          </p:cNvSpPr>
          <p:nvPr>
            <p:ph idx="1"/>
          </p:nvPr>
        </p:nvSpPr>
        <p:spPr>
          <a:xfrm>
            <a:off x="832104" y="1280160"/>
            <a:ext cx="15672816" cy="7589519"/>
          </a:xfrm>
        </p:spPr>
        <p:txBody>
          <a:bodyPr wrap="square"/>
          <a:lstStyle/>
          <a:p>
            <a:r>
              <a:rPr sz="3000" dirty="0" err="1"/>
              <a:t>Klimaatwet</a:t>
            </a:r>
            <a:r>
              <a:rPr sz="3000" dirty="0"/>
              <a:t>: min 55% in 2030, min 90% in 2040, </a:t>
            </a:r>
            <a:r>
              <a:rPr sz="3000" dirty="0" err="1"/>
              <a:t>klimaatneutraal</a:t>
            </a:r>
            <a:r>
              <a:rPr sz="3000" dirty="0"/>
              <a:t> in 2050</a:t>
            </a:r>
          </a:p>
          <a:p>
            <a:r>
              <a:rPr sz="3000" dirty="0"/>
              <a:t>CO₂-</a:t>
            </a:r>
            <a:r>
              <a:rPr sz="3000" dirty="0" err="1"/>
              <a:t>prijs</a:t>
            </a:r>
            <a:r>
              <a:rPr sz="3000" dirty="0"/>
              <a:t>: 78 € per ton in 2026, </a:t>
            </a:r>
            <a:r>
              <a:rPr sz="3000" dirty="0" err="1"/>
              <a:t>ongeveer</a:t>
            </a:r>
            <a:r>
              <a:rPr sz="3000" dirty="0"/>
              <a:t> 16 € per MWh </a:t>
            </a:r>
            <a:r>
              <a:rPr sz="3000" dirty="0" err="1"/>
              <a:t>aardgas</a:t>
            </a:r>
            <a:endParaRPr sz="3000" dirty="0"/>
          </a:p>
          <a:p>
            <a:pPr lvl="1"/>
            <a:r>
              <a:rPr sz="2600" dirty="0"/>
              <a:t>gratis </a:t>
            </a:r>
            <a:r>
              <a:rPr sz="2600" dirty="0" err="1"/>
              <a:t>emissierechten</a:t>
            </a:r>
            <a:r>
              <a:rPr sz="2600" dirty="0"/>
              <a:t> </a:t>
            </a:r>
            <a:r>
              <a:rPr sz="2600" dirty="0" err="1"/>
              <a:t>voor</a:t>
            </a:r>
            <a:r>
              <a:rPr sz="2600" dirty="0"/>
              <a:t> de </a:t>
            </a:r>
            <a:r>
              <a:rPr sz="2600" dirty="0" err="1"/>
              <a:t>zwaarste</a:t>
            </a:r>
            <a:r>
              <a:rPr sz="2600" dirty="0"/>
              <a:t> </a:t>
            </a:r>
            <a:r>
              <a:rPr sz="2600" dirty="0" err="1"/>
              <a:t>sectoren</a:t>
            </a:r>
            <a:r>
              <a:rPr sz="2600" dirty="0"/>
              <a:t> </a:t>
            </a:r>
            <a:r>
              <a:rPr sz="2600" dirty="0" err="1"/>
              <a:t>verdwijnen</a:t>
            </a:r>
            <a:r>
              <a:rPr sz="2600" dirty="0"/>
              <a:t> </a:t>
            </a:r>
            <a:r>
              <a:rPr sz="2600" dirty="0" err="1"/>
              <a:t>tegen</a:t>
            </a:r>
            <a:r>
              <a:rPr sz="2600" dirty="0"/>
              <a:t> 2034</a:t>
            </a:r>
          </a:p>
          <a:p>
            <a:r>
              <a:rPr sz="3000" dirty="0" err="1"/>
              <a:t>Vanaf</a:t>
            </a:r>
            <a:r>
              <a:rPr sz="3000" dirty="0"/>
              <a:t> 2028 </a:t>
            </a:r>
            <a:r>
              <a:rPr sz="3000" dirty="0" err="1"/>
              <a:t>krijgt</a:t>
            </a:r>
            <a:r>
              <a:rPr sz="3000" dirty="0"/>
              <a:t> </a:t>
            </a:r>
            <a:r>
              <a:rPr sz="3000" dirty="0" err="1"/>
              <a:t>ook</a:t>
            </a:r>
            <a:r>
              <a:rPr sz="3000" dirty="0"/>
              <a:t> het </a:t>
            </a:r>
            <a:r>
              <a:rPr sz="3000" dirty="0" err="1"/>
              <a:t>aardgas</a:t>
            </a:r>
            <a:r>
              <a:rPr sz="3000" dirty="0"/>
              <a:t> van </a:t>
            </a:r>
            <a:r>
              <a:rPr sz="3000" dirty="0" err="1"/>
              <a:t>kleinere</a:t>
            </a:r>
            <a:r>
              <a:rPr sz="3000" dirty="0"/>
              <a:t> </a:t>
            </a:r>
            <a:r>
              <a:rPr sz="3000" dirty="0" err="1"/>
              <a:t>bedrijven</a:t>
            </a:r>
            <a:r>
              <a:rPr sz="3000" dirty="0"/>
              <a:t> </a:t>
            </a:r>
            <a:r>
              <a:rPr sz="3000" dirty="0" err="1"/>
              <a:t>een</a:t>
            </a:r>
            <a:r>
              <a:rPr sz="3000" dirty="0"/>
              <a:t> CO₂-</a:t>
            </a:r>
            <a:r>
              <a:rPr sz="3000" dirty="0" err="1"/>
              <a:t>prijs</a:t>
            </a:r>
            <a:r>
              <a:rPr sz="3000" dirty="0"/>
              <a:t> (ETS2)</a:t>
            </a:r>
          </a:p>
          <a:p>
            <a:r>
              <a:rPr sz="3000" dirty="0"/>
              <a:t>Energie-</a:t>
            </a:r>
            <a:r>
              <a:rPr sz="3000" dirty="0" err="1"/>
              <a:t>intensieve</a:t>
            </a:r>
            <a:r>
              <a:rPr sz="3000" dirty="0"/>
              <a:t> </a:t>
            </a:r>
            <a:r>
              <a:rPr sz="3000" dirty="0" err="1"/>
              <a:t>bedrijven</a:t>
            </a:r>
            <a:r>
              <a:rPr sz="3000" dirty="0"/>
              <a:t>: </a:t>
            </a:r>
            <a:r>
              <a:rPr sz="3000" dirty="0" err="1"/>
              <a:t>elektrificatie</a:t>
            </a:r>
            <a:r>
              <a:rPr sz="3000" dirty="0"/>
              <a:t> is 40% van </a:t>
            </a:r>
            <a:r>
              <a:rPr sz="3000" dirty="0" err="1"/>
              <a:t>hun</a:t>
            </a:r>
            <a:r>
              <a:rPr sz="3000" dirty="0"/>
              <a:t> </a:t>
            </a:r>
            <a:r>
              <a:rPr sz="3000" dirty="0" err="1"/>
              <a:t>klimaatmaatregelen</a:t>
            </a:r>
            <a:endParaRPr sz="3000" dirty="0"/>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21</a:t>
            </a:fld>
            <a:endParaRPr lang="en-GB" noProof="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net: een prognose is geen voorspelling</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22</a:t>
            </a:fld>
            <a:endParaRPr lang="en-GB" noProof="0" dirty="0"/>
          </a:p>
        </p:txBody>
      </p:sp>
      <p:pic>
        <p:nvPicPr>
          <p:cNvPr id="5" name="Picture 4" descr="verbruik_verwachting_tegenover_werkelijkheid.png"/>
          <p:cNvPicPr>
            <a:picLocks noChangeAspect="1"/>
          </p:cNvPicPr>
          <p:nvPr/>
        </p:nvPicPr>
        <p:blipFill>
          <a:blip r:embed="rId3"/>
          <a:stretch>
            <a:fillRect/>
          </a:stretch>
        </p:blipFill>
        <p:spPr>
          <a:xfrm>
            <a:off x="2065517" y="1280160"/>
            <a:ext cx="13205989" cy="758951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net: het distributienet raakt vol</a:t>
            </a:r>
          </a:p>
        </p:txBody>
      </p:sp>
      <p:sp>
        <p:nvSpPr>
          <p:cNvPr id="3" name="Content Placeholder 2"/>
          <p:cNvSpPr>
            <a:spLocks noGrp="1"/>
          </p:cNvSpPr>
          <p:nvPr>
            <p:ph idx="1"/>
          </p:nvPr>
        </p:nvSpPr>
        <p:spPr>
          <a:xfrm>
            <a:off x="832104" y="1280160"/>
            <a:ext cx="5852160" cy="7589519"/>
          </a:xfrm>
        </p:spPr>
        <p:txBody>
          <a:bodyPr wrap="square"/>
          <a:lstStyle/>
          <a:p>
            <a:r>
              <a:rPr sz="2600"/>
              <a:t>September 2026: in bijna heel Vlaanderen enkel nog flexibele aansluitingen voor 100 kVA en meer</a:t>
            </a:r>
          </a:p>
          <a:p>
            <a:r>
              <a:rPr sz="2600"/>
              <a:t>Maart 2025: nog maar 16 van de 235 stations</a:t>
            </a:r>
          </a:p>
          <a:p>
            <a:r>
              <a:rPr sz="2600"/>
              <a:t>Aanvragen van bedrijven: maal 4 op het distributienet, maal 6 op het hoogspanningsnet in vijf jaar</a:t>
            </a:r>
          </a:p>
          <a:p>
            <a:r>
              <a:rPr sz="2600"/>
              <a:t>Gebaseerd op de verwachte congestie in 2035</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23</a:t>
            </a:fld>
            <a:endParaRPr lang="en-GB" noProof="0" dirty="0"/>
          </a:p>
        </p:txBody>
      </p:sp>
      <p:pic>
        <p:nvPicPr>
          <p:cNvPr id="5" name="Picture 4" descr="fluvius_netcongestie_aansluitingsmogelijkheden_2026-09-15.jpg"/>
          <p:cNvPicPr>
            <a:picLocks noChangeAspect="1"/>
          </p:cNvPicPr>
          <p:nvPr/>
        </p:nvPicPr>
        <p:blipFill>
          <a:blip r:embed="rId3"/>
          <a:stretch>
            <a:fillRect/>
          </a:stretch>
        </p:blipFill>
        <p:spPr>
          <a:xfrm>
            <a:off x="6958584" y="3048143"/>
            <a:ext cx="9546336" cy="3779232"/>
          </a:xfrm>
          <a:prstGeom prst="rect">
            <a:avLst/>
          </a:prstGeom>
        </p:spPr>
      </p:pic>
      <p:sp>
        <p:nvSpPr>
          <p:cNvPr id="6" name="TextBox 5"/>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Bron: Fluvius, cijfers en kaarten netcongestie (15/9/2026); Elia en Fluvius, persberichten 27/3/2025 en 11/12/2025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net: zo ver staat Nederland al</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24</a:t>
            </a:fld>
            <a:endParaRPr lang="en-GB" noProof="0" dirty="0"/>
          </a:p>
        </p:txBody>
      </p:sp>
      <p:pic>
        <p:nvPicPr>
          <p:cNvPr id="5" name="Picture 4" descr="net_nederland_congestie.png"/>
          <p:cNvPicPr>
            <a:picLocks noChangeAspect="1"/>
          </p:cNvPicPr>
          <p:nvPr/>
        </p:nvPicPr>
        <p:blipFill>
          <a:blip r:embed="rId3"/>
          <a:stretch>
            <a:fillRect/>
          </a:stretch>
        </p:blipFill>
        <p:spPr>
          <a:xfrm>
            <a:off x="1990168" y="1280160"/>
            <a:ext cx="13356687" cy="758951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Het net: uitbreiden duurt lang</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25</a:t>
            </a:fld>
            <a:endParaRPr lang="en-GB" noProof="0" dirty="0"/>
          </a:p>
        </p:txBody>
      </p:sp>
      <p:pic>
        <p:nvPicPr>
          <p:cNvPr id="5" name="Picture 4" descr="doorlooptijden_net.png"/>
          <p:cNvPicPr>
            <a:picLocks noChangeAspect="1"/>
          </p:cNvPicPr>
          <p:nvPr/>
        </p:nvPicPr>
        <p:blipFill>
          <a:blip r:embed="rId3"/>
          <a:stretch>
            <a:fillRect/>
          </a:stretch>
        </p:blipFill>
        <p:spPr>
          <a:xfrm>
            <a:off x="832104" y="1746104"/>
            <a:ext cx="15672816" cy="6383310"/>
          </a:xfrm>
          <a:prstGeom prst="rect">
            <a:avLst/>
          </a:prstGeom>
        </p:spPr>
      </p:pic>
      <p:sp>
        <p:nvSpPr>
          <p:cNvPr id="6" name="TextBox 5"/>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Bron: IEA (2023), Electricity Grids and Secure Energy Transitions, p. 51: waarden voor de Europese Unie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Prijzen en markten</a:t>
            </a:r>
          </a:p>
        </p:txBody>
      </p:sp>
      <p:sp>
        <p:nvSpPr>
          <p:cNvPr id="5" name="Slide Number Placeholder 4">
            <a:extLst>
              <a:ext uri="{FF2B5EF4-FFF2-40B4-BE49-F238E27FC236}">
                <a16:creationId xmlns:a16="http://schemas.microsoft.com/office/drawing/2014/main" id="{39E3175B-2D7B-DDF1-7673-D35AA0A65449}"/>
              </a:ext>
            </a:extLst>
          </p:cNvPr>
          <p:cNvSpPr>
            <a:spLocks noGrp="1"/>
          </p:cNvSpPr>
          <p:nvPr>
            <p:ph type="sldNum" sz="quarter" idx="4"/>
          </p:nvPr>
        </p:nvSpPr>
        <p:spPr/>
        <p:txBody>
          <a:bodyPr/>
          <a:lstStyle/>
          <a:p>
            <a:fld id="{7AE184E0-0BD4-4705-A12B-9B71DDE63301}" type="slidenum">
              <a:rPr lang="en-GB" noProof="0" smtClean="0"/>
              <a:pPr/>
              <a:t>26</a:t>
            </a:fld>
            <a:endParaRPr lang="en-GB" noProof="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Markten: het overzicht</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27</a:t>
            </a:fld>
            <a:endParaRPr lang="en-GB" noProof="0" dirty="0"/>
          </a:p>
        </p:txBody>
      </p:sp>
      <p:sp>
        <p:nvSpPr>
          <p:cNvPr id="5" name="Pentagon 4"/>
          <p:cNvSpPr/>
          <p:nvPr/>
        </p:nvSpPr>
        <p:spPr>
          <a:xfrm>
            <a:off x="832104" y="1508760"/>
            <a:ext cx="11704320" cy="1051560"/>
          </a:xfrm>
          <a:prstGeom prst="homePlate">
            <a:avLst/>
          </a:prstGeom>
          <a:solidFill>
            <a:srgbClr val="9EC5F4"/>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2200" b="1">
                <a:solidFill>
                  <a:srgbClr val="1E64C8"/>
                </a:solidFill>
              </a:rPr>
              <a:t>Elia koopt reservecapaciteit aan (FCR, aFRR, mFRR), de dag vooraf</a:t>
            </a:r>
          </a:p>
        </p:txBody>
      </p:sp>
      <p:sp>
        <p:nvSpPr>
          <p:cNvPr id="6" name="Rectangle 5"/>
          <p:cNvSpPr/>
          <p:nvPr/>
        </p:nvSpPr>
        <p:spPr>
          <a:xfrm>
            <a:off x="12765024" y="1508760"/>
            <a:ext cx="3739896" cy="105156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2200" b="1">
                <a:solidFill>
                  <a:srgbClr val="FFFFFF"/>
                </a:solidFill>
              </a:rPr>
              <a:t>Elia activeert</a:t>
            </a:r>
          </a:p>
          <a:p>
            <a:pPr algn="ctr"/>
            <a:r>
              <a:rPr sz="2200" b="1">
                <a:solidFill>
                  <a:srgbClr val="FFFFFF"/>
                </a:solidFill>
              </a:rPr>
              <a:t>de reserves</a:t>
            </a:r>
          </a:p>
        </p:txBody>
      </p:sp>
      <p:sp>
        <p:nvSpPr>
          <p:cNvPr id="7" name="TextBox 6"/>
          <p:cNvSpPr txBox="1"/>
          <p:nvPr/>
        </p:nvSpPr>
        <p:spPr>
          <a:xfrm>
            <a:off x="832104" y="2743200"/>
            <a:ext cx="11704320" cy="548640"/>
          </a:xfrm>
          <a:prstGeom prst="rect">
            <a:avLst/>
          </a:prstGeom>
          <a:noFill/>
        </p:spPr>
        <p:txBody>
          <a:bodyPr wrap="square">
            <a:spAutoFit/>
          </a:bodyPr>
          <a:lstStyle/>
          <a:p>
            <a:pPr algn="ctr"/>
            <a:r>
              <a:rPr sz="2000" b="1">
                <a:solidFill>
                  <a:srgbClr val="52514E"/>
                </a:solidFill>
              </a:rPr>
              <a:t>marktpartijen beslissen (BRP's, leveranciers, bedrijven)</a:t>
            </a:r>
          </a:p>
        </p:txBody>
      </p:sp>
      <p:sp>
        <p:nvSpPr>
          <p:cNvPr id="8" name="TextBox 7"/>
          <p:cNvSpPr txBox="1"/>
          <p:nvPr/>
        </p:nvSpPr>
        <p:spPr>
          <a:xfrm>
            <a:off x="12765024" y="2743200"/>
            <a:ext cx="3739896" cy="548640"/>
          </a:xfrm>
          <a:prstGeom prst="rect">
            <a:avLst/>
          </a:prstGeom>
          <a:noFill/>
        </p:spPr>
        <p:txBody>
          <a:bodyPr wrap="square">
            <a:spAutoFit/>
          </a:bodyPr>
          <a:lstStyle/>
          <a:p>
            <a:pPr algn="ctr"/>
            <a:r>
              <a:rPr sz="2000" b="1">
                <a:solidFill>
                  <a:srgbClr val="52514E"/>
                </a:solidFill>
              </a:rPr>
              <a:t>Elia houdt het evenwicht</a:t>
            </a:r>
          </a:p>
        </p:txBody>
      </p:sp>
      <p:sp>
        <p:nvSpPr>
          <p:cNvPr id="9" name="Pentagon 8"/>
          <p:cNvSpPr/>
          <p:nvPr/>
        </p:nvSpPr>
        <p:spPr>
          <a:xfrm>
            <a:off x="832104" y="3429000"/>
            <a:ext cx="3968496" cy="1920240"/>
          </a:xfrm>
          <a:prstGeom prst="homePlate">
            <a:avLst>
              <a:gd name="adj" fmla="val 28000"/>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FFFFFF"/>
                </a:solidFill>
              </a:rPr>
              <a:t>Termijnmarkt</a:t>
            </a:r>
          </a:p>
        </p:txBody>
      </p:sp>
      <p:sp>
        <p:nvSpPr>
          <p:cNvPr id="10" name="TextBox 9"/>
          <p:cNvSpPr txBox="1"/>
          <p:nvPr/>
        </p:nvSpPr>
        <p:spPr>
          <a:xfrm>
            <a:off x="832104" y="5532120"/>
            <a:ext cx="3739896" cy="1463040"/>
          </a:xfrm>
          <a:prstGeom prst="rect">
            <a:avLst/>
          </a:prstGeom>
          <a:noFill/>
        </p:spPr>
        <p:txBody>
          <a:bodyPr wrap="square">
            <a:spAutoFit/>
          </a:bodyPr>
          <a:lstStyle/>
          <a:p>
            <a:pPr algn="ctr"/>
            <a:r>
              <a:rPr sz="1900" b="0">
                <a:solidFill>
                  <a:srgbClr val="52514E"/>
                </a:solidFill>
              </a:rPr>
              <a:t>jaren tot dagen vooraf:</a:t>
            </a:r>
          </a:p>
          <a:p>
            <a:pPr algn="ctr"/>
            <a:r>
              <a:rPr sz="1900" b="0">
                <a:solidFill>
                  <a:srgbClr val="52514E"/>
                </a:solidFill>
              </a:rPr>
              <a:t>prijs vastleggen, risico afdekken</a:t>
            </a:r>
          </a:p>
        </p:txBody>
      </p:sp>
      <p:sp>
        <p:nvSpPr>
          <p:cNvPr id="11" name="Chevron 10"/>
          <p:cNvSpPr/>
          <p:nvPr/>
        </p:nvSpPr>
        <p:spPr>
          <a:xfrm>
            <a:off x="4809744" y="3429000"/>
            <a:ext cx="3968496" cy="1920240"/>
          </a:xfrm>
          <a:prstGeom prst="chevron">
            <a:avLst>
              <a:gd name="adj" fmla="val 28000"/>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FFFFFF"/>
                </a:solidFill>
              </a:rPr>
              <a:t>Day-aheadmarkt</a:t>
            </a:r>
          </a:p>
        </p:txBody>
      </p:sp>
      <p:sp>
        <p:nvSpPr>
          <p:cNvPr id="12" name="TextBox 11"/>
          <p:cNvSpPr txBox="1"/>
          <p:nvPr/>
        </p:nvSpPr>
        <p:spPr>
          <a:xfrm>
            <a:off x="4809744" y="5532120"/>
            <a:ext cx="3739896" cy="1463040"/>
          </a:xfrm>
          <a:prstGeom prst="rect">
            <a:avLst/>
          </a:prstGeom>
          <a:noFill/>
        </p:spPr>
        <p:txBody>
          <a:bodyPr wrap="square">
            <a:spAutoFit/>
          </a:bodyPr>
          <a:lstStyle/>
          <a:p>
            <a:pPr algn="ctr"/>
            <a:r>
              <a:rPr sz="1900" b="0">
                <a:solidFill>
                  <a:srgbClr val="52514E"/>
                </a:solidFill>
              </a:rPr>
              <a:t>veiling de dag vooraf om 12u:</a:t>
            </a:r>
          </a:p>
          <a:p>
            <a:pPr algn="ctr"/>
            <a:r>
              <a:rPr sz="1900" b="0">
                <a:solidFill>
                  <a:srgbClr val="52514E"/>
                </a:solidFill>
              </a:rPr>
              <a:t>één prijs per kwartier</a:t>
            </a:r>
          </a:p>
        </p:txBody>
      </p:sp>
      <p:sp>
        <p:nvSpPr>
          <p:cNvPr id="13" name="Chevron 12"/>
          <p:cNvSpPr/>
          <p:nvPr/>
        </p:nvSpPr>
        <p:spPr>
          <a:xfrm>
            <a:off x="8787384" y="3429000"/>
            <a:ext cx="3968496" cy="1920240"/>
          </a:xfrm>
          <a:prstGeom prst="chevron">
            <a:avLst>
              <a:gd name="adj" fmla="val 28000"/>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FFFFFF"/>
                </a:solidFill>
              </a:rPr>
              <a:t>Intradaymarkt</a:t>
            </a:r>
          </a:p>
        </p:txBody>
      </p:sp>
      <p:sp>
        <p:nvSpPr>
          <p:cNvPr id="14" name="TextBox 13"/>
          <p:cNvSpPr txBox="1"/>
          <p:nvPr/>
        </p:nvSpPr>
        <p:spPr>
          <a:xfrm>
            <a:off x="8787384" y="5532120"/>
            <a:ext cx="3739896" cy="1463040"/>
          </a:xfrm>
          <a:prstGeom prst="rect">
            <a:avLst/>
          </a:prstGeom>
          <a:noFill/>
        </p:spPr>
        <p:txBody>
          <a:bodyPr wrap="square">
            <a:spAutoFit/>
          </a:bodyPr>
          <a:lstStyle/>
          <a:p>
            <a:pPr algn="ctr"/>
            <a:r>
              <a:rPr sz="1900" b="0">
                <a:solidFill>
                  <a:srgbClr val="52514E"/>
                </a:solidFill>
              </a:rPr>
              <a:t>handel tot 5 minuten voor levering:</a:t>
            </a:r>
          </a:p>
          <a:p>
            <a:pPr algn="ctr"/>
            <a:r>
              <a:rPr sz="1900" b="0">
                <a:solidFill>
                  <a:srgbClr val="52514E"/>
                </a:solidFill>
              </a:rPr>
              <a:t>bijsturen na nieuwe voorspellingen</a:t>
            </a:r>
          </a:p>
        </p:txBody>
      </p:sp>
      <p:sp>
        <p:nvSpPr>
          <p:cNvPr id="15" name="Chevron 14"/>
          <p:cNvSpPr/>
          <p:nvPr/>
        </p:nvSpPr>
        <p:spPr>
          <a:xfrm>
            <a:off x="12765024" y="3429000"/>
            <a:ext cx="3739896" cy="1920240"/>
          </a:xfrm>
          <a:prstGeom prst="chevron">
            <a:avLst>
              <a:gd name="adj" fmla="val 28000"/>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FFFFFF"/>
                </a:solidFill>
              </a:rPr>
              <a:t>Onbalans</a:t>
            </a:r>
          </a:p>
        </p:txBody>
      </p:sp>
      <p:sp>
        <p:nvSpPr>
          <p:cNvPr id="16" name="TextBox 15"/>
          <p:cNvSpPr txBox="1"/>
          <p:nvPr/>
        </p:nvSpPr>
        <p:spPr>
          <a:xfrm>
            <a:off x="12765024" y="5532120"/>
            <a:ext cx="3739896" cy="1463040"/>
          </a:xfrm>
          <a:prstGeom prst="rect">
            <a:avLst/>
          </a:prstGeom>
          <a:noFill/>
        </p:spPr>
        <p:txBody>
          <a:bodyPr wrap="square">
            <a:spAutoFit/>
          </a:bodyPr>
          <a:lstStyle/>
          <a:p>
            <a:pPr algn="ctr"/>
            <a:r>
              <a:rPr sz="1900" b="0">
                <a:solidFill>
                  <a:srgbClr val="52514E"/>
                </a:solidFill>
              </a:rPr>
              <a:t>elk kwartier afgerekend</a:t>
            </a:r>
          </a:p>
          <a:p>
            <a:pPr algn="ctr"/>
            <a:r>
              <a:rPr sz="1900" b="0">
                <a:solidFill>
                  <a:srgbClr val="52514E"/>
                </a:solidFill>
              </a:rPr>
              <a:t>tegen de onbalansprijs</a:t>
            </a:r>
          </a:p>
        </p:txBody>
      </p:sp>
      <p:sp>
        <p:nvSpPr>
          <p:cNvPr id="17" name="Right Arrow 16"/>
          <p:cNvSpPr/>
          <p:nvPr/>
        </p:nvSpPr>
        <p:spPr>
          <a:xfrm>
            <a:off x="832104" y="7360920"/>
            <a:ext cx="15672816" cy="292608"/>
          </a:xfrm>
          <a:prstGeom prst="rightArrow">
            <a:avLst/>
          </a:prstGeom>
          <a:solidFill>
            <a:srgbClr val="5251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0664" y="7726679"/>
            <a:ext cx="3657600" cy="548640"/>
          </a:xfrm>
          <a:prstGeom prst="rect">
            <a:avLst/>
          </a:prstGeom>
          <a:noFill/>
        </p:spPr>
        <p:txBody>
          <a:bodyPr wrap="square">
            <a:spAutoFit/>
          </a:bodyPr>
          <a:lstStyle/>
          <a:p>
            <a:pPr algn="l"/>
            <a:r>
              <a:rPr sz="1800" b="0">
                <a:solidFill>
                  <a:srgbClr val="52514E"/>
                </a:solidFill>
              </a:rPr>
              <a:t>jaren vooraf</a:t>
            </a:r>
          </a:p>
        </p:txBody>
      </p:sp>
      <p:sp>
        <p:nvSpPr>
          <p:cNvPr id="19" name="TextBox 18"/>
          <p:cNvSpPr txBox="1"/>
          <p:nvPr/>
        </p:nvSpPr>
        <p:spPr>
          <a:xfrm>
            <a:off x="4718304" y="7726679"/>
            <a:ext cx="3657600" cy="548640"/>
          </a:xfrm>
          <a:prstGeom prst="rect">
            <a:avLst/>
          </a:prstGeom>
          <a:noFill/>
        </p:spPr>
        <p:txBody>
          <a:bodyPr wrap="square">
            <a:spAutoFit/>
          </a:bodyPr>
          <a:lstStyle/>
          <a:p>
            <a:pPr algn="l"/>
            <a:r>
              <a:rPr sz="1800" b="0">
                <a:solidFill>
                  <a:srgbClr val="52514E"/>
                </a:solidFill>
              </a:rPr>
              <a:t>de dag vooraf, 12u</a:t>
            </a:r>
          </a:p>
        </p:txBody>
      </p:sp>
      <p:sp>
        <p:nvSpPr>
          <p:cNvPr id="20" name="TextBox 19"/>
          <p:cNvSpPr txBox="1"/>
          <p:nvPr/>
        </p:nvSpPr>
        <p:spPr>
          <a:xfrm>
            <a:off x="12673584" y="7726679"/>
            <a:ext cx="3657600" cy="548640"/>
          </a:xfrm>
          <a:prstGeom prst="rect">
            <a:avLst/>
          </a:prstGeom>
          <a:noFill/>
        </p:spPr>
        <p:txBody>
          <a:bodyPr wrap="square">
            <a:spAutoFit/>
          </a:bodyPr>
          <a:lstStyle/>
          <a:p>
            <a:pPr algn="l"/>
            <a:r>
              <a:rPr sz="1800" b="0">
                <a:solidFill>
                  <a:srgbClr val="52514E"/>
                </a:solidFill>
              </a:rPr>
              <a:t>levering</a:t>
            </a:r>
          </a:p>
        </p:txBody>
      </p:sp>
      <p:sp>
        <p:nvSpPr>
          <p:cNvPr id="21" name="TextBox 20"/>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Naar 'Electricity markets: overview', L. De Backere, presentatie van 16/06/2025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Markten: de day-aheadmarkt</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28</a:t>
            </a:fld>
            <a:endParaRPr lang="en-GB" noProof="0" dirty="0"/>
          </a:p>
        </p:txBody>
      </p:sp>
      <p:sp>
        <p:nvSpPr>
          <p:cNvPr id="5" name="Pentagon 4"/>
          <p:cNvSpPr/>
          <p:nvPr/>
        </p:nvSpPr>
        <p:spPr>
          <a:xfrm>
            <a:off x="832104" y="1508760"/>
            <a:ext cx="11704320" cy="1051560"/>
          </a:xfrm>
          <a:prstGeom prst="homePlate">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2200" b="1">
                <a:solidFill>
                  <a:srgbClr val="898781"/>
                </a:solidFill>
              </a:rPr>
              <a:t>Elia koopt reservecapaciteit aan (FCR, aFRR, mFRR), de dag vooraf</a:t>
            </a:r>
          </a:p>
        </p:txBody>
      </p:sp>
      <p:sp>
        <p:nvSpPr>
          <p:cNvPr id="6" name="Rectangle 5"/>
          <p:cNvSpPr/>
          <p:nvPr/>
        </p:nvSpPr>
        <p:spPr>
          <a:xfrm>
            <a:off x="12765024" y="1508760"/>
            <a:ext cx="3739896" cy="1051560"/>
          </a:xfrm>
          <a:prstGeom prst="rect">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2200" b="1">
                <a:solidFill>
                  <a:srgbClr val="898781"/>
                </a:solidFill>
              </a:rPr>
              <a:t>Elia activeert</a:t>
            </a:r>
          </a:p>
          <a:p>
            <a:pPr algn="ctr"/>
            <a:r>
              <a:rPr sz="2200" b="1">
                <a:solidFill>
                  <a:srgbClr val="898781"/>
                </a:solidFill>
              </a:rPr>
              <a:t>de reserves</a:t>
            </a:r>
          </a:p>
        </p:txBody>
      </p:sp>
      <p:sp>
        <p:nvSpPr>
          <p:cNvPr id="7" name="TextBox 6"/>
          <p:cNvSpPr txBox="1"/>
          <p:nvPr/>
        </p:nvSpPr>
        <p:spPr>
          <a:xfrm>
            <a:off x="832104" y="2743200"/>
            <a:ext cx="11704320" cy="548640"/>
          </a:xfrm>
          <a:prstGeom prst="rect">
            <a:avLst/>
          </a:prstGeom>
          <a:noFill/>
        </p:spPr>
        <p:txBody>
          <a:bodyPr wrap="square">
            <a:spAutoFit/>
          </a:bodyPr>
          <a:lstStyle/>
          <a:p>
            <a:pPr algn="ctr"/>
            <a:r>
              <a:rPr sz="2000" b="1">
                <a:solidFill>
                  <a:srgbClr val="52514E"/>
                </a:solidFill>
              </a:rPr>
              <a:t>marktpartijen beslissen (BRP's, leveranciers, bedrijven)</a:t>
            </a:r>
          </a:p>
        </p:txBody>
      </p:sp>
      <p:sp>
        <p:nvSpPr>
          <p:cNvPr id="8" name="TextBox 7"/>
          <p:cNvSpPr txBox="1"/>
          <p:nvPr/>
        </p:nvSpPr>
        <p:spPr>
          <a:xfrm>
            <a:off x="12765024" y="2743200"/>
            <a:ext cx="3739896" cy="548640"/>
          </a:xfrm>
          <a:prstGeom prst="rect">
            <a:avLst/>
          </a:prstGeom>
          <a:noFill/>
        </p:spPr>
        <p:txBody>
          <a:bodyPr wrap="square">
            <a:spAutoFit/>
          </a:bodyPr>
          <a:lstStyle/>
          <a:p>
            <a:pPr algn="ctr"/>
            <a:r>
              <a:rPr sz="2000" b="1">
                <a:solidFill>
                  <a:srgbClr val="52514E"/>
                </a:solidFill>
              </a:rPr>
              <a:t>Elia houdt het evenwicht</a:t>
            </a:r>
          </a:p>
        </p:txBody>
      </p:sp>
      <p:sp>
        <p:nvSpPr>
          <p:cNvPr id="9" name="Pentagon 8"/>
          <p:cNvSpPr/>
          <p:nvPr/>
        </p:nvSpPr>
        <p:spPr>
          <a:xfrm>
            <a:off x="832104" y="3429000"/>
            <a:ext cx="3968496" cy="1920240"/>
          </a:xfrm>
          <a:prstGeom prst="homePlate">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Termijnmarkt</a:t>
            </a:r>
          </a:p>
        </p:txBody>
      </p:sp>
      <p:sp>
        <p:nvSpPr>
          <p:cNvPr id="10" name="TextBox 9"/>
          <p:cNvSpPr txBox="1"/>
          <p:nvPr/>
        </p:nvSpPr>
        <p:spPr>
          <a:xfrm>
            <a:off x="832104" y="5532120"/>
            <a:ext cx="3739896" cy="1463040"/>
          </a:xfrm>
          <a:prstGeom prst="rect">
            <a:avLst/>
          </a:prstGeom>
          <a:noFill/>
        </p:spPr>
        <p:txBody>
          <a:bodyPr wrap="square">
            <a:spAutoFit/>
          </a:bodyPr>
          <a:lstStyle/>
          <a:p>
            <a:pPr algn="ctr"/>
            <a:r>
              <a:rPr sz="1900" b="0">
                <a:solidFill>
                  <a:srgbClr val="898781"/>
                </a:solidFill>
              </a:rPr>
              <a:t>jaren tot dagen vooraf:</a:t>
            </a:r>
          </a:p>
          <a:p>
            <a:pPr algn="ctr"/>
            <a:r>
              <a:rPr sz="1900" b="0">
                <a:solidFill>
                  <a:srgbClr val="898781"/>
                </a:solidFill>
              </a:rPr>
              <a:t>prijs vastleggen, risico afdekken</a:t>
            </a:r>
          </a:p>
        </p:txBody>
      </p:sp>
      <p:sp>
        <p:nvSpPr>
          <p:cNvPr id="11" name="Chevron 10"/>
          <p:cNvSpPr/>
          <p:nvPr/>
        </p:nvSpPr>
        <p:spPr>
          <a:xfrm>
            <a:off x="4809744" y="3429000"/>
            <a:ext cx="3968496" cy="1920240"/>
          </a:xfrm>
          <a:prstGeom prst="chevron">
            <a:avLst>
              <a:gd name="adj" fmla="val 28000"/>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FFFFFF"/>
                </a:solidFill>
              </a:rPr>
              <a:t>Day-aheadmarkt</a:t>
            </a:r>
          </a:p>
        </p:txBody>
      </p:sp>
      <p:sp>
        <p:nvSpPr>
          <p:cNvPr id="12" name="TextBox 11"/>
          <p:cNvSpPr txBox="1"/>
          <p:nvPr/>
        </p:nvSpPr>
        <p:spPr>
          <a:xfrm>
            <a:off x="4809744" y="5532120"/>
            <a:ext cx="3739896" cy="1463040"/>
          </a:xfrm>
          <a:prstGeom prst="rect">
            <a:avLst/>
          </a:prstGeom>
          <a:noFill/>
        </p:spPr>
        <p:txBody>
          <a:bodyPr wrap="square">
            <a:spAutoFit/>
          </a:bodyPr>
          <a:lstStyle/>
          <a:p>
            <a:pPr algn="ctr"/>
            <a:r>
              <a:rPr sz="1900" b="0">
                <a:solidFill>
                  <a:srgbClr val="52514E"/>
                </a:solidFill>
              </a:rPr>
              <a:t>veiling de dag vooraf om 12u:</a:t>
            </a:r>
          </a:p>
          <a:p>
            <a:pPr algn="ctr"/>
            <a:r>
              <a:rPr sz="1900" b="0">
                <a:solidFill>
                  <a:srgbClr val="52514E"/>
                </a:solidFill>
              </a:rPr>
              <a:t>één prijs per kwartier</a:t>
            </a:r>
          </a:p>
        </p:txBody>
      </p:sp>
      <p:sp>
        <p:nvSpPr>
          <p:cNvPr id="13" name="Chevron 12"/>
          <p:cNvSpPr/>
          <p:nvPr/>
        </p:nvSpPr>
        <p:spPr>
          <a:xfrm>
            <a:off x="8787384" y="3429000"/>
            <a:ext cx="3968496" cy="1920240"/>
          </a:xfrm>
          <a:prstGeom prst="chevron">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Intradaymarkt</a:t>
            </a:r>
          </a:p>
        </p:txBody>
      </p:sp>
      <p:sp>
        <p:nvSpPr>
          <p:cNvPr id="14" name="TextBox 13"/>
          <p:cNvSpPr txBox="1"/>
          <p:nvPr/>
        </p:nvSpPr>
        <p:spPr>
          <a:xfrm>
            <a:off x="8787384" y="5532120"/>
            <a:ext cx="3739896" cy="1463040"/>
          </a:xfrm>
          <a:prstGeom prst="rect">
            <a:avLst/>
          </a:prstGeom>
          <a:noFill/>
        </p:spPr>
        <p:txBody>
          <a:bodyPr wrap="square">
            <a:spAutoFit/>
          </a:bodyPr>
          <a:lstStyle/>
          <a:p>
            <a:pPr algn="ctr"/>
            <a:r>
              <a:rPr sz="1900" b="0">
                <a:solidFill>
                  <a:srgbClr val="898781"/>
                </a:solidFill>
              </a:rPr>
              <a:t>handel tot 5 minuten voor levering:</a:t>
            </a:r>
          </a:p>
          <a:p>
            <a:pPr algn="ctr"/>
            <a:r>
              <a:rPr sz="1900" b="0">
                <a:solidFill>
                  <a:srgbClr val="898781"/>
                </a:solidFill>
              </a:rPr>
              <a:t>bijsturen na nieuwe voorspellingen</a:t>
            </a:r>
          </a:p>
        </p:txBody>
      </p:sp>
      <p:sp>
        <p:nvSpPr>
          <p:cNvPr id="15" name="Chevron 14"/>
          <p:cNvSpPr/>
          <p:nvPr/>
        </p:nvSpPr>
        <p:spPr>
          <a:xfrm>
            <a:off x="12765024" y="3429000"/>
            <a:ext cx="3739896" cy="1920240"/>
          </a:xfrm>
          <a:prstGeom prst="chevron">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Onbalans</a:t>
            </a:r>
          </a:p>
        </p:txBody>
      </p:sp>
      <p:sp>
        <p:nvSpPr>
          <p:cNvPr id="16" name="TextBox 15"/>
          <p:cNvSpPr txBox="1"/>
          <p:nvPr/>
        </p:nvSpPr>
        <p:spPr>
          <a:xfrm>
            <a:off x="12765024" y="5532120"/>
            <a:ext cx="3739896" cy="1463040"/>
          </a:xfrm>
          <a:prstGeom prst="rect">
            <a:avLst/>
          </a:prstGeom>
          <a:noFill/>
        </p:spPr>
        <p:txBody>
          <a:bodyPr wrap="square">
            <a:spAutoFit/>
          </a:bodyPr>
          <a:lstStyle/>
          <a:p>
            <a:pPr algn="ctr"/>
            <a:r>
              <a:rPr sz="1900" b="0">
                <a:solidFill>
                  <a:srgbClr val="898781"/>
                </a:solidFill>
              </a:rPr>
              <a:t>elk kwartier afgerekend</a:t>
            </a:r>
          </a:p>
          <a:p>
            <a:pPr algn="ctr"/>
            <a:r>
              <a:rPr sz="1900" b="0">
                <a:solidFill>
                  <a:srgbClr val="898781"/>
                </a:solidFill>
              </a:rPr>
              <a:t>tegen de onbalansprijs</a:t>
            </a:r>
          </a:p>
        </p:txBody>
      </p:sp>
      <p:sp>
        <p:nvSpPr>
          <p:cNvPr id="17" name="Right Arrow 16"/>
          <p:cNvSpPr/>
          <p:nvPr/>
        </p:nvSpPr>
        <p:spPr>
          <a:xfrm>
            <a:off x="832104" y="7360920"/>
            <a:ext cx="15672816" cy="292608"/>
          </a:xfrm>
          <a:prstGeom prst="rightArrow">
            <a:avLst/>
          </a:prstGeom>
          <a:solidFill>
            <a:srgbClr val="5251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0664" y="7726679"/>
            <a:ext cx="3657600" cy="548640"/>
          </a:xfrm>
          <a:prstGeom prst="rect">
            <a:avLst/>
          </a:prstGeom>
          <a:noFill/>
        </p:spPr>
        <p:txBody>
          <a:bodyPr wrap="square">
            <a:spAutoFit/>
          </a:bodyPr>
          <a:lstStyle/>
          <a:p>
            <a:pPr algn="l"/>
            <a:r>
              <a:rPr sz="1800" b="0">
                <a:solidFill>
                  <a:srgbClr val="52514E"/>
                </a:solidFill>
              </a:rPr>
              <a:t>jaren vooraf</a:t>
            </a:r>
          </a:p>
        </p:txBody>
      </p:sp>
      <p:sp>
        <p:nvSpPr>
          <p:cNvPr id="19" name="TextBox 18"/>
          <p:cNvSpPr txBox="1"/>
          <p:nvPr/>
        </p:nvSpPr>
        <p:spPr>
          <a:xfrm>
            <a:off x="4718304" y="7726679"/>
            <a:ext cx="3657600" cy="548640"/>
          </a:xfrm>
          <a:prstGeom prst="rect">
            <a:avLst/>
          </a:prstGeom>
          <a:noFill/>
        </p:spPr>
        <p:txBody>
          <a:bodyPr wrap="square">
            <a:spAutoFit/>
          </a:bodyPr>
          <a:lstStyle/>
          <a:p>
            <a:pPr algn="l"/>
            <a:r>
              <a:rPr sz="1800" b="0">
                <a:solidFill>
                  <a:srgbClr val="52514E"/>
                </a:solidFill>
              </a:rPr>
              <a:t>de dag vooraf, 12u</a:t>
            </a:r>
          </a:p>
        </p:txBody>
      </p:sp>
      <p:sp>
        <p:nvSpPr>
          <p:cNvPr id="20" name="TextBox 19"/>
          <p:cNvSpPr txBox="1"/>
          <p:nvPr/>
        </p:nvSpPr>
        <p:spPr>
          <a:xfrm>
            <a:off x="12673584" y="7726679"/>
            <a:ext cx="3657600" cy="548640"/>
          </a:xfrm>
          <a:prstGeom prst="rect">
            <a:avLst/>
          </a:prstGeom>
          <a:noFill/>
        </p:spPr>
        <p:txBody>
          <a:bodyPr wrap="square">
            <a:spAutoFit/>
          </a:bodyPr>
          <a:lstStyle/>
          <a:p>
            <a:pPr algn="l"/>
            <a:r>
              <a:rPr sz="1800" b="0">
                <a:solidFill>
                  <a:srgbClr val="52514E"/>
                </a:solidFill>
              </a:rPr>
              <a:t>levering</a:t>
            </a:r>
          </a:p>
        </p:txBody>
      </p:sp>
      <p:sp>
        <p:nvSpPr>
          <p:cNvPr id="21" name="TextBox 20"/>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Naar 'Electricity markets: overview', L. De Backere, presentatie van 16/06/2025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Prijzen: de day-aheadprijs per uur</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29</a:t>
            </a:fld>
            <a:endParaRPr lang="en-GB" noProof="0" dirty="0"/>
          </a:p>
        </p:txBody>
      </p:sp>
      <p:pic>
        <p:nvPicPr>
          <p:cNvPr id="5" name="Picture 4" descr="prijstapijt_2015_2025.png"/>
          <p:cNvPicPr>
            <a:picLocks noChangeAspect="1"/>
          </p:cNvPicPr>
          <p:nvPr/>
        </p:nvPicPr>
        <p:blipFill>
          <a:blip r:embed="rId3"/>
          <a:stretch>
            <a:fillRect/>
          </a:stretch>
        </p:blipFill>
        <p:spPr>
          <a:xfrm>
            <a:off x="2247559" y="1280160"/>
            <a:ext cx="12841904" cy="758951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Prijzen: dezelfde dag, elf jaar later</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30</a:t>
            </a:fld>
            <a:endParaRPr lang="en-GB" noProof="0" dirty="0"/>
          </a:p>
        </p:txBody>
      </p:sp>
      <p:pic>
        <p:nvPicPr>
          <p:cNvPr id="5" name="Picture 4" descr="prijs_zelfde_dag_2015_2026.png"/>
          <p:cNvPicPr>
            <a:picLocks noChangeAspect="1"/>
          </p:cNvPicPr>
          <p:nvPr/>
        </p:nvPicPr>
        <p:blipFill>
          <a:blip r:embed="rId3"/>
          <a:stretch>
            <a:fillRect/>
          </a:stretch>
        </p:blipFill>
        <p:spPr>
          <a:xfrm>
            <a:off x="1718043" y="1280160"/>
            <a:ext cx="13900936" cy="758951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Prijzen: negatieve uren</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31</a:t>
            </a:fld>
            <a:endParaRPr lang="en-GB" noProof="0" dirty="0"/>
          </a:p>
        </p:txBody>
      </p:sp>
      <p:pic>
        <p:nvPicPr>
          <p:cNvPr id="5" name="Picture 4" descr="negatieve_uren_per_jaar.png"/>
          <p:cNvPicPr>
            <a:picLocks noChangeAspect="1"/>
          </p:cNvPicPr>
          <p:nvPr/>
        </p:nvPicPr>
        <p:blipFill>
          <a:blip r:embed="rId3"/>
          <a:stretch>
            <a:fillRect/>
          </a:stretch>
        </p:blipFill>
        <p:spPr>
          <a:xfrm>
            <a:off x="1555980" y="1280160"/>
            <a:ext cx="14225063" cy="758951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Prijzen: wat levert verschuiven op?</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32</a:t>
            </a:fld>
            <a:endParaRPr lang="en-GB" noProof="0" dirty="0"/>
          </a:p>
        </p:txBody>
      </p:sp>
      <p:pic>
        <p:nvPicPr>
          <p:cNvPr id="5" name="Picture 4" descr="prijsverschil_duur_goedkoop_per_jaar.png"/>
          <p:cNvPicPr>
            <a:picLocks noChangeAspect="1"/>
          </p:cNvPicPr>
          <p:nvPr/>
        </p:nvPicPr>
        <p:blipFill>
          <a:blip r:embed="rId3"/>
          <a:stretch>
            <a:fillRect/>
          </a:stretch>
        </p:blipFill>
        <p:spPr>
          <a:xfrm>
            <a:off x="832104" y="1685265"/>
            <a:ext cx="15672816" cy="677930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Prijzen: niveau en spreiding</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33</a:t>
            </a:fld>
            <a:endParaRPr lang="en-GB" noProof="0" dirty="0"/>
          </a:p>
        </p:txBody>
      </p:sp>
      <p:pic>
        <p:nvPicPr>
          <p:cNvPr id="5" name="Picture 4" descr="dayahead_verdeling_per_jaar.png"/>
          <p:cNvPicPr>
            <a:picLocks noChangeAspect="1"/>
          </p:cNvPicPr>
          <p:nvPr/>
        </p:nvPicPr>
        <p:blipFill>
          <a:blip r:embed="rId3"/>
          <a:stretch>
            <a:fillRect/>
          </a:stretch>
        </p:blipFill>
        <p:spPr>
          <a:xfrm>
            <a:off x="832104" y="1308568"/>
            <a:ext cx="15672816" cy="7532703"/>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Markten: de reserves van Elia</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34</a:t>
            </a:fld>
            <a:endParaRPr lang="en-GB" noProof="0" dirty="0"/>
          </a:p>
        </p:txBody>
      </p:sp>
      <p:sp>
        <p:nvSpPr>
          <p:cNvPr id="5" name="Pentagon 4"/>
          <p:cNvSpPr/>
          <p:nvPr/>
        </p:nvSpPr>
        <p:spPr>
          <a:xfrm>
            <a:off x="832104" y="1508760"/>
            <a:ext cx="11704320" cy="1051560"/>
          </a:xfrm>
          <a:prstGeom prst="homePlate">
            <a:avLst/>
          </a:prstGeom>
          <a:solidFill>
            <a:srgbClr val="9EC5F4"/>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2200" b="1">
                <a:solidFill>
                  <a:srgbClr val="1E64C8"/>
                </a:solidFill>
              </a:rPr>
              <a:t>Elia koopt reservecapaciteit aan (FCR, aFRR, mFRR), de dag vooraf</a:t>
            </a:r>
          </a:p>
        </p:txBody>
      </p:sp>
      <p:sp>
        <p:nvSpPr>
          <p:cNvPr id="6" name="Rectangle 5"/>
          <p:cNvSpPr/>
          <p:nvPr/>
        </p:nvSpPr>
        <p:spPr>
          <a:xfrm>
            <a:off x="12765024" y="1508760"/>
            <a:ext cx="3739896" cy="105156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2200" b="1">
                <a:solidFill>
                  <a:srgbClr val="FFFFFF"/>
                </a:solidFill>
              </a:rPr>
              <a:t>Elia activeert</a:t>
            </a:r>
          </a:p>
          <a:p>
            <a:pPr algn="ctr"/>
            <a:r>
              <a:rPr sz="2200" b="1">
                <a:solidFill>
                  <a:srgbClr val="FFFFFF"/>
                </a:solidFill>
              </a:rPr>
              <a:t>de reserves</a:t>
            </a:r>
          </a:p>
        </p:txBody>
      </p:sp>
      <p:sp>
        <p:nvSpPr>
          <p:cNvPr id="7" name="TextBox 6"/>
          <p:cNvSpPr txBox="1"/>
          <p:nvPr/>
        </p:nvSpPr>
        <p:spPr>
          <a:xfrm>
            <a:off x="832104" y="2743200"/>
            <a:ext cx="11704320" cy="548640"/>
          </a:xfrm>
          <a:prstGeom prst="rect">
            <a:avLst/>
          </a:prstGeom>
          <a:noFill/>
        </p:spPr>
        <p:txBody>
          <a:bodyPr wrap="square">
            <a:spAutoFit/>
          </a:bodyPr>
          <a:lstStyle/>
          <a:p>
            <a:pPr algn="ctr"/>
            <a:r>
              <a:rPr sz="2000" b="1">
                <a:solidFill>
                  <a:srgbClr val="52514E"/>
                </a:solidFill>
              </a:rPr>
              <a:t>marktpartijen beslissen (BRP's, leveranciers, bedrijven)</a:t>
            </a:r>
          </a:p>
        </p:txBody>
      </p:sp>
      <p:sp>
        <p:nvSpPr>
          <p:cNvPr id="8" name="TextBox 7"/>
          <p:cNvSpPr txBox="1"/>
          <p:nvPr/>
        </p:nvSpPr>
        <p:spPr>
          <a:xfrm>
            <a:off x="12765024" y="2743200"/>
            <a:ext cx="3739896" cy="548640"/>
          </a:xfrm>
          <a:prstGeom prst="rect">
            <a:avLst/>
          </a:prstGeom>
          <a:noFill/>
        </p:spPr>
        <p:txBody>
          <a:bodyPr wrap="square">
            <a:spAutoFit/>
          </a:bodyPr>
          <a:lstStyle/>
          <a:p>
            <a:pPr algn="ctr"/>
            <a:r>
              <a:rPr sz="2000" b="1">
                <a:solidFill>
                  <a:srgbClr val="52514E"/>
                </a:solidFill>
              </a:rPr>
              <a:t>Elia houdt het evenwicht</a:t>
            </a:r>
          </a:p>
        </p:txBody>
      </p:sp>
      <p:sp>
        <p:nvSpPr>
          <p:cNvPr id="9" name="Pentagon 8"/>
          <p:cNvSpPr/>
          <p:nvPr/>
        </p:nvSpPr>
        <p:spPr>
          <a:xfrm>
            <a:off x="832104" y="3429000"/>
            <a:ext cx="3968496" cy="1920240"/>
          </a:xfrm>
          <a:prstGeom prst="homePlate">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Termijnmarkt</a:t>
            </a:r>
          </a:p>
        </p:txBody>
      </p:sp>
      <p:sp>
        <p:nvSpPr>
          <p:cNvPr id="10" name="TextBox 9"/>
          <p:cNvSpPr txBox="1"/>
          <p:nvPr/>
        </p:nvSpPr>
        <p:spPr>
          <a:xfrm>
            <a:off x="832104" y="5532120"/>
            <a:ext cx="3739896" cy="1463040"/>
          </a:xfrm>
          <a:prstGeom prst="rect">
            <a:avLst/>
          </a:prstGeom>
          <a:noFill/>
        </p:spPr>
        <p:txBody>
          <a:bodyPr wrap="square">
            <a:spAutoFit/>
          </a:bodyPr>
          <a:lstStyle/>
          <a:p>
            <a:pPr algn="ctr"/>
            <a:r>
              <a:rPr sz="1900" b="0">
                <a:solidFill>
                  <a:srgbClr val="898781"/>
                </a:solidFill>
              </a:rPr>
              <a:t>jaren tot dagen vooraf:</a:t>
            </a:r>
          </a:p>
          <a:p>
            <a:pPr algn="ctr"/>
            <a:r>
              <a:rPr sz="1900" b="0">
                <a:solidFill>
                  <a:srgbClr val="898781"/>
                </a:solidFill>
              </a:rPr>
              <a:t>prijs vastleggen, risico afdekken</a:t>
            </a:r>
          </a:p>
        </p:txBody>
      </p:sp>
      <p:sp>
        <p:nvSpPr>
          <p:cNvPr id="11" name="Chevron 10"/>
          <p:cNvSpPr/>
          <p:nvPr/>
        </p:nvSpPr>
        <p:spPr>
          <a:xfrm>
            <a:off x="4809744" y="3429000"/>
            <a:ext cx="3968496" cy="1920240"/>
          </a:xfrm>
          <a:prstGeom prst="chevron">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Day-aheadmarkt</a:t>
            </a:r>
          </a:p>
        </p:txBody>
      </p:sp>
      <p:sp>
        <p:nvSpPr>
          <p:cNvPr id="12" name="TextBox 11"/>
          <p:cNvSpPr txBox="1"/>
          <p:nvPr/>
        </p:nvSpPr>
        <p:spPr>
          <a:xfrm>
            <a:off x="4809744" y="5532120"/>
            <a:ext cx="3739896" cy="1463040"/>
          </a:xfrm>
          <a:prstGeom prst="rect">
            <a:avLst/>
          </a:prstGeom>
          <a:noFill/>
        </p:spPr>
        <p:txBody>
          <a:bodyPr wrap="square">
            <a:spAutoFit/>
          </a:bodyPr>
          <a:lstStyle/>
          <a:p>
            <a:pPr algn="ctr"/>
            <a:r>
              <a:rPr sz="1900" b="0">
                <a:solidFill>
                  <a:srgbClr val="898781"/>
                </a:solidFill>
              </a:rPr>
              <a:t>veiling de dag vooraf om 12u:</a:t>
            </a:r>
          </a:p>
          <a:p>
            <a:pPr algn="ctr"/>
            <a:r>
              <a:rPr sz="1900" b="0">
                <a:solidFill>
                  <a:srgbClr val="898781"/>
                </a:solidFill>
              </a:rPr>
              <a:t>één prijs per kwartier</a:t>
            </a:r>
          </a:p>
        </p:txBody>
      </p:sp>
      <p:sp>
        <p:nvSpPr>
          <p:cNvPr id="13" name="Chevron 12"/>
          <p:cNvSpPr/>
          <p:nvPr/>
        </p:nvSpPr>
        <p:spPr>
          <a:xfrm>
            <a:off x="8787384" y="3429000"/>
            <a:ext cx="3968496" cy="1920240"/>
          </a:xfrm>
          <a:prstGeom prst="chevron">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Intradaymarkt</a:t>
            </a:r>
          </a:p>
        </p:txBody>
      </p:sp>
      <p:sp>
        <p:nvSpPr>
          <p:cNvPr id="14" name="TextBox 13"/>
          <p:cNvSpPr txBox="1"/>
          <p:nvPr/>
        </p:nvSpPr>
        <p:spPr>
          <a:xfrm>
            <a:off x="8787384" y="5532120"/>
            <a:ext cx="3739896" cy="1463040"/>
          </a:xfrm>
          <a:prstGeom prst="rect">
            <a:avLst/>
          </a:prstGeom>
          <a:noFill/>
        </p:spPr>
        <p:txBody>
          <a:bodyPr wrap="square">
            <a:spAutoFit/>
          </a:bodyPr>
          <a:lstStyle/>
          <a:p>
            <a:pPr algn="ctr"/>
            <a:r>
              <a:rPr sz="1900" b="0">
                <a:solidFill>
                  <a:srgbClr val="898781"/>
                </a:solidFill>
              </a:rPr>
              <a:t>handel tot 5 minuten voor levering:</a:t>
            </a:r>
          </a:p>
          <a:p>
            <a:pPr algn="ctr"/>
            <a:r>
              <a:rPr sz="1900" b="0">
                <a:solidFill>
                  <a:srgbClr val="898781"/>
                </a:solidFill>
              </a:rPr>
              <a:t>bijsturen na nieuwe voorspellingen</a:t>
            </a:r>
          </a:p>
        </p:txBody>
      </p:sp>
      <p:sp>
        <p:nvSpPr>
          <p:cNvPr id="15" name="Chevron 14"/>
          <p:cNvSpPr/>
          <p:nvPr/>
        </p:nvSpPr>
        <p:spPr>
          <a:xfrm>
            <a:off x="12765024" y="3429000"/>
            <a:ext cx="3739896" cy="1920240"/>
          </a:xfrm>
          <a:prstGeom prst="chevron">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Onbalans</a:t>
            </a:r>
          </a:p>
        </p:txBody>
      </p:sp>
      <p:sp>
        <p:nvSpPr>
          <p:cNvPr id="16" name="TextBox 15"/>
          <p:cNvSpPr txBox="1"/>
          <p:nvPr/>
        </p:nvSpPr>
        <p:spPr>
          <a:xfrm>
            <a:off x="12765024" y="5532120"/>
            <a:ext cx="3739896" cy="1463040"/>
          </a:xfrm>
          <a:prstGeom prst="rect">
            <a:avLst/>
          </a:prstGeom>
          <a:noFill/>
        </p:spPr>
        <p:txBody>
          <a:bodyPr wrap="square">
            <a:spAutoFit/>
          </a:bodyPr>
          <a:lstStyle/>
          <a:p>
            <a:pPr algn="ctr"/>
            <a:r>
              <a:rPr sz="1900" b="0">
                <a:solidFill>
                  <a:srgbClr val="898781"/>
                </a:solidFill>
              </a:rPr>
              <a:t>elk kwartier afgerekend</a:t>
            </a:r>
          </a:p>
          <a:p>
            <a:pPr algn="ctr"/>
            <a:r>
              <a:rPr sz="1900" b="0">
                <a:solidFill>
                  <a:srgbClr val="898781"/>
                </a:solidFill>
              </a:rPr>
              <a:t>tegen de onbalansprijs</a:t>
            </a:r>
          </a:p>
        </p:txBody>
      </p:sp>
      <p:sp>
        <p:nvSpPr>
          <p:cNvPr id="17" name="Right Arrow 16"/>
          <p:cNvSpPr/>
          <p:nvPr/>
        </p:nvSpPr>
        <p:spPr>
          <a:xfrm>
            <a:off x="832104" y="7360920"/>
            <a:ext cx="15672816" cy="292608"/>
          </a:xfrm>
          <a:prstGeom prst="rightArrow">
            <a:avLst/>
          </a:prstGeom>
          <a:solidFill>
            <a:srgbClr val="5251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0664" y="7726679"/>
            <a:ext cx="3657600" cy="548640"/>
          </a:xfrm>
          <a:prstGeom prst="rect">
            <a:avLst/>
          </a:prstGeom>
          <a:noFill/>
        </p:spPr>
        <p:txBody>
          <a:bodyPr wrap="square">
            <a:spAutoFit/>
          </a:bodyPr>
          <a:lstStyle/>
          <a:p>
            <a:pPr algn="l"/>
            <a:r>
              <a:rPr sz="1800" b="0">
                <a:solidFill>
                  <a:srgbClr val="52514E"/>
                </a:solidFill>
              </a:rPr>
              <a:t>jaren vooraf</a:t>
            </a:r>
          </a:p>
        </p:txBody>
      </p:sp>
      <p:sp>
        <p:nvSpPr>
          <p:cNvPr id="19" name="TextBox 18"/>
          <p:cNvSpPr txBox="1"/>
          <p:nvPr/>
        </p:nvSpPr>
        <p:spPr>
          <a:xfrm>
            <a:off x="4718304" y="7726679"/>
            <a:ext cx="3657600" cy="548640"/>
          </a:xfrm>
          <a:prstGeom prst="rect">
            <a:avLst/>
          </a:prstGeom>
          <a:noFill/>
        </p:spPr>
        <p:txBody>
          <a:bodyPr wrap="square">
            <a:spAutoFit/>
          </a:bodyPr>
          <a:lstStyle/>
          <a:p>
            <a:pPr algn="l"/>
            <a:r>
              <a:rPr sz="1800" b="0">
                <a:solidFill>
                  <a:srgbClr val="52514E"/>
                </a:solidFill>
              </a:rPr>
              <a:t>de dag vooraf, 12u</a:t>
            </a:r>
          </a:p>
        </p:txBody>
      </p:sp>
      <p:sp>
        <p:nvSpPr>
          <p:cNvPr id="20" name="TextBox 19"/>
          <p:cNvSpPr txBox="1"/>
          <p:nvPr/>
        </p:nvSpPr>
        <p:spPr>
          <a:xfrm>
            <a:off x="12673584" y="7726679"/>
            <a:ext cx="3657600" cy="548640"/>
          </a:xfrm>
          <a:prstGeom prst="rect">
            <a:avLst/>
          </a:prstGeom>
          <a:noFill/>
        </p:spPr>
        <p:txBody>
          <a:bodyPr wrap="square">
            <a:spAutoFit/>
          </a:bodyPr>
          <a:lstStyle/>
          <a:p>
            <a:pPr algn="l"/>
            <a:r>
              <a:rPr sz="1800" b="0">
                <a:solidFill>
                  <a:srgbClr val="52514E"/>
                </a:solidFill>
              </a:rPr>
              <a:t>levering</a:t>
            </a:r>
          </a:p>
        </p:txBody>
      </p:sp>
      <p:sp>
        <p:nvSpPr>
          <p:cNvPr id="21" name="TextBox 20"/>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Naar 'Electricity markets: overview', L. De Backere, presentatie van 16/06/2025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Systeemdiensten: de reserves van Elia</a:t>
            </a:r>
          </a:p>
        </p:txBody>
      </p:sp>
      <p:sp>
        <p:nvSpPr>
          <p:cNvPr id="3" name="Content Placeholder 2"/>
          <p:cNvSpPr>
            <a:spLocks noGrp="1"/>
          </p:cNvSpPr>
          <p:nvPr>
            <p:ph idx="1"/>
          </p:nvPr>
        </p:nvSpPr>
        <p:spPr>
          <a:xfrm>
            <a:off x="832104" y="1280160"/>
            <a:ext cx="5669280" cy="7589519"/>
          </a:xfrm>
        </p:spPr>
        <p:txBody>
          <a:bodyPr wrap="square"/>
          <a:lstStyle/>
          <a:p>
            <a:r>
              <a:rPr sz="2800"/>
              <a:t>Elia houdt het net op elk ogenblik in evenwicht</a:t>
            </a:r>
          </a:p>
          <a:p>
            <a:r>
              <a:rPr sz="2800"/>
              <a:t>FCR: binnen seconden</a:t>
            </a:r>
          </a:p>
          <a:p>
            <a:r>
              <a:rPr sz="2800"/>
              <a:t>aFRR: automatisch, binnen minuten</a:t>
            </a:r>
          </a:p>
          <a:p>
            <a:r>
              <a:rPr sz="2800"/>
              <a:t>mFRR: manueel, binnen een kwartier</a:t>
            </a:r>
          </a:p>
          <a:p>
            <a:r>
              <a:rPr sz="2800"/>
              <a:t>Vergoeding voor vermogen en voor energie</a:t>
            </a:r>
          </a:p>
          <a:p>
            <a:r>
              <a:rPr sz="2800"/>
              <a:t>Europese markten: PICASSO, MARI</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35</a:t>
            </a:fld>
            <a:endParaRPr lang="en-GB" noProof="0" dirty="0"/>
          </a:p>
        </p:txBody>
      </p:sp>
      <p:pic>
        <p:nvPicPr>
          <p:cNvPr id="5" name="Picture 4" descr="image.png"/>
          <p:cNvPicPr>
            <a:picLocks noChangeAspect="1"/>
          </p:cNvPicPr>
          <p:nvPr/>
        </p:nvPicPr>
        <p:blipFill>
          <a:blip r:embed="rId3"/>
          <a:stretch>
            <a:fillRect/>
          </a:stretch>
        </p:blipFill>
        <p:spPr>
          <a:xfrm>
            <a:off x="6775704" y="2618011"/>
            <a:ext cx="9729216" cy="4639496"/>
          </a:xfrm>
          <a:prstGeom prst="rect">
            <a:avLst/>
          </a:prstGeom>
        </p:spPr>
      </p:pic>
      <p:sp>
        <p:nvSpPr>
          <p:cNvPr id="6" name="TextBox 5"/>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Figuur: Next Kraftwerke, naar ENTSO-E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Systeemdiensten: Europese platformen</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36</a:t>
            </a:fld>
            <a:endParaRPr lang="en-GB" noProof="0" dirty="0"/>
          </a:p>
        </p:txBody>
      </p:sp>
      <p:pic>
        <p:nvPicPr>
          <p:cNvPr id="5" name="Picture 4" descr="systeemdiensten_prijzen_platformen.png"/>
          <p:cNvPicPr>
            <a:picLocks noChangeAspect="1"/>
          </p:cNvPicPr>
          <p:nvPr/>
        </p:nvPicPr>
        <p:blipFill>
          <a:blip r:embed="rId3"/>
          <a:stretch>
            <a:fillRect/>
          </a:stretch>
        </p:blipFill>
        <p:spPr>
          <a:xfrm>
            <a:off x="2926399" y="1280160"/>
            <a:ext cx="11484224" cy="758951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Markten: onbalans</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37</a:t>
            </a:fld>
            <a:endParaRPr lang="en-GB" noProof="0" dirty="0"/>
          </a:p>
        </p:txBody>
      </p:sp>
      <p:sp>
        <p:nvSpPr>
          <p:cNvPr id="5" name="Pentagon 4"/>
          <p:cNvSpPr/>
          <p:nvPr/>
        </p:nvSpPr>
        <p:spPr>
          <a:xfrm>
            <a:off x="832104" y="1508760"/>
            <a:ext cx="11704320" cy="1051560"/>
          </a:xfrm>
          <a:prstGeom prst="homePlate">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2200" b="1">
                <a:solidFill>
                  <a:srgbClr val="898781"/>
                </a:solidFill>
              </a:rPr>
              <a:t>Elia koopt reservecapaciteit aan (FCR, aFRR, mFRR), de dag vooraf</a:t>
            </a:r>
          </a:p>
        </p:txBody>
      </p:sp>
      <p:sp>
        <p:nvSpPr>
          <p:cNvPr id="6" name="Rectangle 5"/>
          <p:cNvSpPr/>
          <p:nvPr/>
        </p:nvSpPr>
        <p:spPr>
          <a:xfrm>
            <a:off x="12765024" y="1508760"/>
            <a:ext cx="3739896" cy="1051560"/>
          </a:xfrm>
          <a:prstGeom prst="rect">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r>
              <a:rPr sz="2200" b="1">
                <a:solidFill>
                  <a:srgbClr val="898781"/>
                </a:solidFill>
              </a:rPr>
              <a:t>Elia activeert</a:t>
            </a:r>
          </a:p>
          <a:p>
            <a:pPr algn="ctr"/>
            <a:r>
              <a:rPr sz="2200" b="1">
                <a:solidFill>
                  <a:srgbClr val="898781"/>
                </a:solidFill>
              </a:rPr>
              <a:t>de reserves</a:t>
            </a:r>
          </a:p>
        </p:txBody>
      </p:sp>
      <p:sp>
        <p:nvSpPr>
          <p:cNvPr id="7" name="TextBox 6"/>
          <p:cNvSpPr txBox="1"/>
          <p:nvPr/>
        </p:nvSpPr>
        <p:spPr>
          <a:xfrm>
            <a:off x="832104" y="2743200"/>
            <a:ext cx="11704320" cy="548640"/>
          </a:xfrm>
          <a:prstGeom prst="rect">
            <a:avLst/>
          </a:prstGeom>
          <a:noFill/>
        </p:spPr>
        <p:txBody>
          <a:bodyPr wrap="square">
            <a:spAutoFit/>
          </a:bodyPr>
          <a:lstStyle/>
          <a:p>
            <a:pPr algn="ctr"/>
            <a:r>
              <a:rPr sz="2000" b="1">
                <a:solidFill>
                  <a:srgbClr val="52514E"/>
                </a:solidFill>
              </a:rPr>
              <a:t>marktpartijen beslissen (BRP's, leveranciers, bedrijven)</a:t>
            </a:r>
          </a:p>
        </p:txBody>
      </p:sp>
      <p:sp>
        <p:nvSpPr>
          <p:cNvPr id="8" name="TextBox 7"/>
          <p:cNvSpPr txBox="1"/>
          <p:nvPr/>
        </p:nvSpPr>
        <p:spPr>
          <a:xfrm>
            <a:off x="12765024" y="2743200"/>
            <a:ext cx="3739896" cy="548640"/>
          </a:xfrm>
          <a:prstGeom prst="rect">
            <a:avLst/>
          </a:prstGeom>
          <a:noFill/>
        </p:spPr>
        <p:txBody>
          <a:bodyPr wrap="square">
            <a:spAutoFit/>
          </a:bodyPr>
          <a:lstStyle/>
          <a:p>
            <a:pPr algn="ctr"/>
            <a:r>
              <a:rPr sz="2000" b="1">
                <a:solidFill>
                  <a:srgbClr val="52514E"/>
                </a:solidFill>
              </a:rPr>
              <a:t>Elia houdt het evenwicht</a:t>
            </a:r>
          </a:p>
        </p:txBody>
      </p:sp>
      <p:sp>
        <p:nvSpPr>
          <p:cNvPr id="9" name="Pentagon 8"/>
          <p:cNvSpPr/>
          <p:nvPr/>
        </p:nvSpPr>
        <p:spPr>
          <a:xfrm>
            <a:off x="832104" y="3429000"/>
            <a:ext cx="3968496" cy="1920240"/>
          </a:xfrm>
          <a:prstGeom prst="homePlate">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Termijnmarkt</a:t>
            </a:r>
          </a:p>
        </p:txBody>
      </p:sp>
      <p:sp>
        <p:nvSpPr>
          <p:cNvPr id="10" name="TextBox 9"/>
          <p:cNvSpPr txBox="1"/>
          <p:nvPr/>
        </p:nvSpPr>
        <p:spPr>
          <a:xfrm>
            <a:off x="832104" y="5532120"/>
            <a:ext cx="3739896" cy="1463040"/>
          </a:xfrm>
          <a:prstGeom prst="rect">
            <a:avLst/>
          </a:prstGeom>
          <a:noFill/>
        </p:spPr>
        <p:txBody>
          <a:bodyPr wrap="square">
            <a:spAutoFit/>
          </a:bodyPr>
          <a:lstStyle/>
          <a:p>
            <a:pPr algn="ctr"/>
            <a:r>
              <a:rPr sz="1900" b="0">
                <a:solidFill>
                  <a:srgbClr val="898781"/>
                </a:solidFill>
              </a:rPr>
              <a:t>jaren tot dagen vooraf:</a:t>
            </a:r>
          </a:p>
          <a:p>
            <a:pPr algn="ctr"/>
            <a:r>
              <a:rPr sz="1900" b="0">
                <a:solidFill>
                  <a:srgbClr val="898781"/>
                </a:solidFill>
              </a:rPr>
              <a:t>prijs vastleggen, risico afdekken</a:t>
            </a:r>
          </a:p>
        </p:txBody>
      </p:sp>
      <p:sp>
        <p:nvSpPr>
          <p:cNvPr id="11" name="Chevron 10"/>
          <p:cNvSpPr/>
          <p:nvPr/>
        </p:nvSpPr>
        <p:spPr>
          <a:xfrm>
            <a:off x="4809744" y="3429000"/>
            <a:ext cx="3968496" cy="1920240"/>
          </a:xfrm>
          <a:prstGeom prst="chevron">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Day-aheadmarkt</a:t>
            </a:r>
          </a:p>
        </p:txBody>
      </p:sp>
      <p:sp>
        <p:nvSpPr>
          <p:cNvPr id="12" name="TextBox 11"/>
          <p:cNvSpPr txBox="1"/>
          <p:nvPr/>
        </p:nvSpPr>
        <p:spPr>
          <a:xfrm>
            <a:off x="4809744" y="5532120"/>
            <a:ext cx="3739896" cy="1463040"/>
          </a:xfrm>
          <a:prstGeom prst="rect">
            <a:avLst/>
          </a:prstGeom>
          <a:noFill/>
        </p:spPr>
        <p:txBody>
          <a:bodyPr wrap="square">
            <a:spAutoFit/>
          </a:bodyPr>
          <a:lstStyle/>
          <a:p>
            <a:pPr algn="ctr"/>
            <a:r>
              <a:rPr sz="1900" b="0">
                <a:solidFill>
                  <a:srgbClr val="898781"/>
                </a:solidFill>
              </a:rPr>
              <a:t>veiling de dag vooraf om 12u:</a:t>
            </a:r>
          </a:p>
          <a:p>
            <a:pPr algn="ctr"/>
            <a:r>
              <a:rPr sz="1900" b="0">
                <a:solidFill>
                  <a:srgbClr val="898781"/>
                </a:solidFill>
              </a:rPr>
              <a:t>één prijs per kwartier</a:t>
            </a:r>
          </a:p>
        </p:txBody>
      </p:sp>
      <p:sp>
        <p:nvSpPr>
          <p:cNvPr id="13" name="Chevron 12"/>
          <p:cNvSpPr/>
          <p:nvPr/>
        </p:nvSpPr>
        <p:spPr>
          <a:xfrm>
            <a:off x="8787384" y="3429000"/>
            <a:ext cx="3968496" cy="1920240"/>
          </a:xfrm>
          <a:prstGeom prst="chevron">
            <a:avLst>
              <a:gd name="adj" fmla="val 28000"/>
            </a:avLst>
          </a:prstGeom>
          <a:solidFill>
            <a:srgbClr val="E6E5E1"/>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898781"/>
                </a:solidFill>
              </a:rPr>
              <a:t>Intradaymarkt</a:t>
            </a:r>
          </a:p>
        </p:txBody>
      </p:sp>
      <p:sp>
        <p:nvSpPr>
          <p:cNvPr id="14" name="TextBox 13"/>
          <p:cNvSpPr txBox="1"/>
          <p:nvPr/>
        </p:nvSpPr>
        <p:spPr>
          <a:xfrm>
            <a:off x="8787384" y="5532120"/>
            <a:ext cx="3739896" cy="1463040"/>
          </a:xfrm>
          <a:prstGeom prst="rect">
            <a:avLst/>
          </a:prstGeom>
          <a:noFill/>
        </p:spPr>
        <p:txBody>
          <a:bodyPr wrap="square">
            <a:spAutoFit/>
          </a:bodyPr>
          <a:lstStyle/>
          <a:p>
            <a:pPr algn="ctr"/>
            <a:r>
              <a:rPr sz="1900" b="0">
                <a:solidFill>
                  <a:srgbClr val="898781"/>
                </a:solidFill>
              </a:rPr>
              <a:t>handel tot 5 minuten voor levering:</a:t>
            </a:r>
          </a:p>
          <a:p>
            <a:pPr algn="ctr"/>
            <a:r>
              <a:rPr sz="1900" b="0">
                <a:solidFill>
                  <a:srgbClr val="898781"/>
                </a:solidFill>
              </a:rPr>
              <a:t>bijsturen na nieuwe voorspellingen</a:t>
            </a:r>
          </a:p>
        </p:txBody>
      </p:sp>
      <p:sp>
        <p:nvSpPr>
          <p:cNvPr id="15" name="Chevron 14"/>
          <p:cNvSpPr/>
          <p:nvPr/>
        </p:nvSpPr>
        <p:spPr>
          <a:xfrm>
            <a:off x="12765024" y="3429000"/>
            <a:ext cx="3739896" cy="1920240"/>
          </a:xfrm>
          <a:prstGeom prst="chevron">
            <a:avLst>
              <a:gd name="adj" fmla="val 28000"/>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2400" b="1">
                <a:solidFill>
                  <a:srgbClr val="FFFFFF"/>
                </a:solidFill>
              </a:rPr>
              <a:t>Onbalans</a:t>
            </a:r>
          </a:p>
        </p:txBody>
      </p:sp>
      <p:sp>
        <p:nvSpPr>
          <p:cNvPr id="16" name="TextBox 15"/>
          <p:cNvSpPr txBox="1"/>
          <p:nvPr/>
        </p:nvSpPr>
        <p:spPr>
          <a:xfrm>
            <a:off x="12765024" y="5532120"/>
            <a:ext cx="3739896" cy="1463040"/>
          </a:xfrm>
          <a:prstGeom prst="rect">
            <a:avLst/>
          </a:prstGeom>
          <a:noFill/>
        </p:spPr>
        <p:txBody>
          <a:bodyPr wrap="square">
            <a:spAutoFit/>
          </a:bodyPr>
          <a:lstStyle/>
          <a:p>
            <a:pPr algn="ctr"/>
            <a:r>
              <a:rPr sz="1900" b="0">
                <a:solidFill>
                  <a:srgbClr val="52514E"/>
                </a:solidFill>
              </a:rPr>
              <a:t>elk kwartier afgerekend</a:t>
            </a:r>
          </a:p>
          <a:p>
            <a:pPr algn="ctr"/>
            <a:r>
              <a:rPr sz="1900" b="0">
                <a:solidFill>
                  <a:srgbClr val="52514E"/>
                </a:solidFill>
              </a:rPr>
              <a:t>tegen de onbalansprijs</a:t>
            </a:r>
          </a:p>
        </p:txBody>
      </p:sp>
      <p:sp>
        <p:nvSpPr>
          <p:cNvPr id="17" name="Right Arrow 16"/>
          <p:cNvSpPr/>
          <p:nvPr/>
        </p:nvSpPr>
        <p:spPr>
          <a:xfrm>
            <a:off x="832104" y="7360920"/>
            <a:ext cx="15672816" cy="292608"/>
          </a:xfrm>
          <a:prstGeom prst="rightArrow">
            <a:avLst/>
          </a:prstGeom>
          <a:solidFill>
            <a:srgbClr val="5251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0664" y="7726679"/>
            <a:ext cx="3657600" cy="548640"/>
          </a:xfrm>
          <a:prstGeom prst="rect">
            <a:avLst/>
          </a:prstGeom>
          <a:noFill/>
        </p:spPr>
        <p:txBody>
          <a:bodyPr wrap="square">
            <a:spAutoFit/>
          </a:bodyPr>
          <a:lstStyle/>
          <a:p>
            <a:pPr algn="l"/>
            <a:r>
              <a:rPr sz="1800" b="0">
                <a:solidFill>
                  <a:srgbClr val="52514E"/>
                </a:solidFill>
              </a:rPr>
              <a:t>jaren vooraf</a:t>
            </a:r>
          </a:p>
        </p:txBody>
      </p:sp>
      <p:sp>
        <p:nvSpPr>
          <p:cNvPr id="19" name="TextBox 18"/>
          <p:cNvSpPr txBox="1"/>
          <p:nvPr/>
        </p:nvSpPr>
        <p:spPr>
          <a:xfrm>
            <a:off x="4718304" y="7726679"/>
            <a:ext cx="3657600" cy="548640"/>
          </a:xfrm>
          <a:prstGeom prst="rect">
            <a:avLst/>
          </a:prstGeom>
          <a:noFill/>
        </p:spPr>
        <p:txBody>
          <a:bodyPr wrap="square">
            <a:spAutoFit/>
          </a:bodyPr>
          <a:lstStyle/>
          <a:p>
            <a:pPr algn="l"/>
            <a:r>
              <a:rPr sz="1800" b="0">
                <a:solidFill>
                  <a:srgbClr val="52514E"/>
                </a:solidFill>
              </a:rPr>
              <a:t>de dag vooraf, 12u</a:t>
            </a:r>
          </a:p>
        </p:txBody>
      </p:sp>
      <p:sp>
        <p:nvSpPr>
          <p:cNvPr id="20" name="TextBox 19"/>
          <p:cNvSpPr txBox="1"/>
          <p:nvPr/>
        </p:nvSpPr>
        <p:spPr>
          <a:xfrm>
            <a:off x="12673584" y="7726679"/>
            <a:ext cx="3657600" cy="548640"/>
          </a:xfrm>
          <a:prstGeom prst="rect">
            <a:avLst/>
          </a:prstGeom>
          <a:noFill/>
        </p:spPr>
        <p:txBody>
          <a:bodyPr wrap="square">
            <a:spAutoFit/>
          </a:bodyPr>
          <a:lstStyle/>
          <a:p>
            <a:pPr algn="l"/>
            <a:r>
              <a:rPr sz="1800" b="0">
                <a:solidFill>
                  <a:srgbClr val="52514E"/>
                </a:solidFill>
              </a:rPr>
              <a:t>levering</a:t>
            </a:r>
          </a:p>
        </p:txBody>
      </p:sp>
      <p:sp>
        <p:nvSpPr>
          <p:cNvPr id="21" name="TextBox 20"/>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Naar 'Electricity markets: overview', L. De Backere, presentatie van 16/06/2025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Onbalans: wie afwijkt, betaalt de onbalansprijs</a:t>
            </a:r>
          </a:p>
        </p:txBody>
      </p:sp>
      <p:sp>
        <p:nvSpPr>
          <p:cNvPr id="3" name="Content Placeholder 2"/>
          <p:cNvSpPr>
            <a:spLocks noGrp="1"/>
          </p:cNvSpPr>
          <p:nvPr>
            <p:ph idx="1"/>
          </p:nvPr>
        </p:nvSpPr>
        <p:spPr>
          <a:xfrm>
            <a:off x="832104" y="1280160"/>
            <a:ext cx="5120640" cy="7589519"/>
          </a:xfrm>
        </p:spPr>
        <p:txBody>
          <a:bodyPr wrap="square"/>
          <a:lstStyle/>
          <a:p>
            <a:r>
              <a:rPr sz="2600"/>
              <a:t>Elke BRP geeft per kwartier een plan door</a:t>
            </a:r>
          </a:p>
          <a:p>
            <a:r>
              <a:rPr sz="2600"/>
              <a:t>Elia meet en rekent het verschil af</a:t>
            </a:r>
          </a:p>
          <a:p>
            <a:r>
              <a:rPr sz="2600"/>
              <a:t>De onbalansprijs volgt de reserves die Elia moet inzetten</a:t>
            </a:r>
          </a:p>
          <a:p>
            <a:r>
              <a:rPr sz="2600"/>
              <a:t>Wie de goede kant op afwijkt, helpt het net en verdient</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38</a:t>
            </a:fld>
            <a:endParaRPr lang="en-GB" noProof="0" dirty="0"/>
          </a:p>
        </p:txBody>
      </p:sp>
      <p:pic>
        <p:nvPicPr>
          <p:cNvPr id="5" name="Picture 4" descr="onbalans_uitleg.png"/>
          <p:cNvPicPr>
            <a:picLocks noChangeAspect="1"/>
          </p:cNvPicPr>
          <p:nvPr/>
        </p:nvPicPr>
        <p:blipFill>
          <a:blip r:embed="rId3"/>
          <a:stretch>
            <a:fillRect/>
          </a:stretch>
        </p:blipFill>
        <p:spPr>
          <a:xfrm>
            <a:off x="6227064" y="2677317"/>
            <a:ext cx="10277856" cy="479520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Onbalans: een extreme dag</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39</a:t>
            </a:fld>
            <a:endParaRPr lang="en-GB" noProof="0" dirty="0"/>
          </a:p>
        </p:txBody>
      </p:sp>
      <p:pic>
        <p:nvPicPr>
          <p:cNvPr id="5" name="Picture 4" descr="extreme_dag_2026-04-06_dayahead_en_onbalans.png"/>
          <p:cNvPicPr>
            <a:picLocks noChangeAspect="1"/>
          </p:cNvPicPr>
          <p:nvPr/>
        </p:nvPicPr>
        <p:blipFill>
          <a:blip r:embed="rId3"/>
          <a:stretch>
            <a:fillRect/>
          </a:stretch>
        </p:blipFill>
        <p:spPr>
          <a:xfrm>
            <a:off x="1602407" y="1280160"/>
            <a:ext cx="14132209" cy="758951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Onbalans: de uitschieters worden dieper</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40</a:t>
            </a:fld>
            <a:endParaRPr lang="en-GB" noProof="0" dirty="0"/>
          </a:p>
        </p:txBody>
      </p:sp>
      <p:pic>
        <p:nvPicPr>
          <p:cNvPr id="5" name="Picture 4" descr="onbalansprijs_BE_uitersten_per_jaar.png"/>
          <p:cNvPicPr>
            <a:picLocks noChangeAspect="1"/>
          </p:cNvPicPr>
          <p:nvPr/>
        </p:nvPicPr>
        <p:blipFill>
          <a:blip r:embed="rId3"/>
          <a:stretch>
            <a:fillRect/>
          </a:stretch>
        </p:blipFill>
        <p:spPr>
          <a:xfrm>
            <a:off x="1046597" y="1280160"/>
            <a:ext cx="15243828" cy="7589519"/>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Onbalans: de keerzijde in Nederland</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41</a:t>
            </a:fld>
            <a:endParaRPr lang="en-GB" noProof="0" dirty="0"/>
          </a:p>
        </p:txBody>
      </p:sp>
      <p:pic>
        <p:nvPicPr>
          <p:cNvPr id="5" name="Picture 4" descr="image.png"/>
          <p:cNvPicPr>
            <a:picLocks noChangeAspect="1"/>
          </p:cNvPicPr>
          <p:nvPr/>
        </p:nvPicPr>
        <p:blipFill>
          <a:blip r:embed="rId3"/>
          <a:stretch>
            <a:fillRect/>
          </a:stretch>
        </p:blipFill>
        <p:spPr>
          <a:xfrm>
            <a:off x="832104" y="1796353"/>
            <a:ext cx="15672816" cy="1756533"/>
          </a:xfrm>
          <a:prstGeom prst="rect">
            <a:avLst/>
          </a:prstGeom>
        </p:spPr>
      </p:pic>
      <p:sp>
        <p:nvSpPr>
          <p:cNvPr id="6" name="TextBox 5"/>
          <p:cNvSpPr txBox="1"/>
          <p:nvPr/>
        </p:nvSpPr>
        <p:spPr>
          <a:xfrm>
            <a:off x="832104" y="4297680"/>
            <a:ext cx="15672816" cy="4206240"/>
          </a:xfrm>
          <a:prstGeom prst="rect">
            <a:avLst/>
          </a:prstGeom>
          <a:noFill/>
        </p:spPr>
        <p:txBody>
          <a:bodyPr wrap="square">
            <a:spAutoFit/>
          </a:bodyPr>
          <a:lstStyle/>
          <a:p>
            <a:pPr algn="l"/>
            <a:r>
              <a:rPr sz="2800" b="0">
                <a:solidFill>
                  <a:srgbClr val="52514E"/>
                </a:solidFill>
              </a:rPr>
              <a:t>Regelfout van TenneT op 4 juli 2024: de onbalans slingert op en neer</a:t>
            </a:r>
          </a:p>
          <a:p>
            <a:pPr algn="l"/>
            <a:r>
              <a:rPr sz="2800" b="0">
                <a:solidFill>
                  <a:srgbClr val="52514E"/>
                </a:solidFill>
              </a:rPr>
              <a:t>Oorzaak volgens TenneT: veel partijen sturen tegelijk bij op de gepubliceerde onbalansinformatie</a:t>
            </a:r>
          </a:p>
          <a:p>
            <a:pPr algn="l"/>
            <a:r>
              <a:rPr sz="2800" b="0">
                <a:solidFill>
                  <a:srgbClr val="52514E"/>
                </a:solidFill>
              </a:rPr>
              <a:t>Tot meer dan 1.000 MW in enkele minuten: sneller dan TenneT kan bijregelen</a:t>
            </a:r>
          </a:p>
          <a:p>
            <a:pPr algn="l"/>
            <a:r>
              <a:rPr sz="2800" b="0">
                <a:solidFill>
                  <a:srgbClr val="52514E"/>
                </a:solidFill>
              </a:rPr>
              <a:t>Helpen balanceren werkt, zolang niet iedereen tegelijk en even snel reageert</a:t>
            </a:r>
          </a:p>
        </p:txBody>
      </p:sp>
      <p:sp>
        <p:nvSpPr>
          <p:cNvPr id="7" name="TextBox 6"/>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Bron: TenneT, regelfout (ACE) van 4/7/2024; TenneT, nieuws voor marktpartijen (13/11/2024) en webinar (29/11/2024)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t>Flexibiliteit</a:t>
            </a:r>
          </a:p>
        </p:txBody>
      </p:sp>
      <p:sp>
        <p:nvSpPr>
          <p:cNvPr id="5" name="Slide Number Placeholder 4">
            <a:extLst>
              <a:ext uri="{FF2B5EF4-FFF2-40B4-BE49-F238E27FC236}">
                <a16:creationId xmlns:a16="http://schemas.microsoft.com/office/drawing/2014/main" id="{39E3175B-2D7B-DDF1-7673-D35AA0A65449}"/>
              </a:ext>
            </a:extLst>
          </p:cNvPr>
          <p:cNvSpPr>
            <a:spLocks noGrp="1"/>
          </p:cNvSpPr>
          <p:nvPr>
            <p:ph type="sldNum" sz="quarter" idx="4"/>
          </p:nvPr>
        </p:nvSpPr>
        <p:spPr/>
        <p:txBody>
          <a:bodyPr/>
          <a:lstStyle/>
          <a:p>
            <a:fld id="{7AE184E0-0BD4-4705-A12B-9B71DDE63301}" type="slidenum">
              <a:rPr lang="en-GB" noProof="0" smtClean="0"/>
              <a:pPr/>
              <a:t>42</a:t>
            </a:fld>
            <a:endParaRPr lang="en-GB" noProof="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Flexibiliteit: wat is het?</a:t>
            </a:r>
          </a:p>
        </p:txBody>
      </p:sp>
      <p:sp>
        <p:nvSpPr>
          <p:cNvPr id="3" name="Content Placeholder 2"/>
          <p:cNvSpPr>
            <a:spLocks noGrp="1"/>
          </p:cNvSpPr>
          <p:nvPr>
            <p:ph idx="1"/>
          </p:nvPr>
        </p:nvSpPr>
        <p:spPr>
          <a:xfrm>
            <a:off x="832104" y="1280160"/>
            <a:ext cx="15672816" cy="7589519"/>
          </a:xfrm>
        </p:spPr>
        <p:txBody>
          <a:bodyPr wrap="square"/>
          <a:lstStyle/>
          <a:p>
            <a:r>
              <a:rPr sz="3400"/>
              <a:t>Uw verbruik bewust verschuiven, verhogen of verlagen op een signaal</a:t>
            </a:r>
          </a:p>
          <a:p>
            <a:r>
              <a:rPr sz="3400"/>
              <a:t>Impliciet: zelf reageren op een prijs</a:t>
            </a:r>
          </a:p>
          <a:p>
            <a:pPr lvl="1"/>
            <a:r>
              <a:rPr sz="3000"/>
              <a:t>dynamisch contract, nettarief (piek), onbalans</a:t>
            </a:r>
          </a:p>
          <a:p>
            <a:r>
              <a:rPr sz="3400"/>
              <a:t>Expliciet: flexibiliteit verkopen</a:t>
            </a:r>
          </a:p>
          <a:p>
            <a:pPr lvl="1"/>
            <a:r>
              <a:rPr sz="3000"/>
              <a:t>systeemdiensten, congestie, via een aggregator</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43</a:t>
            </a:fld>
            <a:endParaRPr lang="en-GB" noProof="0" dirty="0"/>
          </a:p>
        </p:txBody>
      </p:sp>
      <p:sp>
        <p:nvSpPr>
          <p:cNvPr id="5" name="Rectangle 4"/>
          <p:cNvSpPr/>
          <p:nvPr/>
        </p:nvSpPr>
        <p:spPr>
          <a:xfrm>
            <a:off x="832104" y="5760720"/>
            <a:ext cx="3685032" cy="265176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3200" b="1">
                <a:solidFill>
                  <a:srgbClr val="FFFFFF"/>
                </a:solidFill>
              </a:rPr>
              <a:t>seconden</a:t>
            </a:r>
          </a:p>
          <a:p>
            <a:pPr algn="l"/>
            <a:r>
              <a:rPr sz="2000">
                <a:solidFill>
                  <a:srgbClr val="FFFFFF"/>
                </a:solidFill>
              </a:rPr>
              <a:t>FCR</a:t>
            </a:r>
          </a:p>
        </p:txBody>
      </p:sp>
      <p:sp>
        <p:nvSpPr>
          <p:cNvPr id="6" name="Rectangle 5"/>
          <p:cNvSpPr/>
          <p:nvPr/>
        </p:nvSpPr>
        <p:spPr>
          <a:xfrm>
            <a:off x="4791456" y="5760720"/>
            <a:ext cx="3685032" cy="265176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3200" b="1">
                <a:solidFill>
                  <a:srgbClr val="1E64C8"/>
                </a:solidFill>
              </a:rPr>
              <a:t>minuten</a:t>
            </a:r>
          </a:p>
          <a:p>
            <a:pPr algn="l"/>
            <a:r>
              <a:rPr sz="2000">
                <a:solidFill>
                  <a:srgbClr val="1E64C8"/>
                </a:solidFill>
              </a:rPr>
              <a:t>aFRR, mFRR, onbalans</a:t>
            </a:r>
          </a:p>
        </p:txBody>
      </p:sp>
      <p:sp>
        <p:nvSpPr>
          <p:cNvPr id="7" name="Rectangle 6"/>
          <p:cNvSpPr/>
          <p:nvPr/>
        </p:nvSpPr>
        <p:spPr>
          <a:xfrm>
            <a:off x="8750808" y="5760720"/>
            <a:ext cx="3685032" cy="265176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3200" b="1">
                <a:solidFill>
                  <a:srgbClr val="FFFFFF"/>
                </a:solidFill>
              </a:rPr>
              <a:t>uren</a:t>
            </a:r>
          </a:p>
          <a:p>
            <a:pPr algn="l"/>
            <a:r>
              <a:rPr sz="2000">
                <a:solidFill>
                  <a:srgbClr val="FFFFFF"/>
                </a:solidFill>
              </a:rPr>
              <a:t>day-aheadprijs, piek, zon op de middag</a:t>
            </a:r>
          </a:p>
        </p:txBody>
      </p:sp>
      <p:sp>
        <p:nvSpPr>
          <p:cNvPr id="8" name="Rectangle 7"/>
          <p:cNvSpPr/>
          <p:nvPr/>
        </p:nvSpPr>
        <p:spPr>
          <a:xfrm>
            <a:off x="12710160" y="5760720"/>
            <a:ext cx="3685032" cy="265176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3200" b="1">
                <a:solidFill>
                  <a:srgbClr val="1E64C8"/>
                </a:solidFill>
              </a:rPr>
              <a:t>dagen tot seizoenen</a:t>
            </a:r>
          </a:p>
          <a:p>
            <a:pPr algn="l"/>
            <a:r>
              <a:rPr sz="2000">
                <a:solidFill>
                  <a:srgbClr val="1E64C8"/>
                </a:solidFill>
              </a:rPr>
              <a:t>wind, koude periodes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Flexibiliteit: waar zit ze in een bedrijf?</a:t>
            </a:r>
          </a:p>
        </p:txBody>
      </p:sp>
      <p:sp>
        <p:nvSpPr>
          <p:cNvPr id="3" name="Content Placeholder 2"/>
          <p:cNvSpPr>
            <a:spLocks noGrp="1"/>
          </p:cNvSpPr>
          <p:nvPr>
            <p:ph idx="1"/>
          </p:nvPr>
        </p:nvSpPr>
        <p:spPr>
          <a:xfrm>
            <a:off x="832104" y="1280160"/>
            <a:ext cx="6766560" cy="7589519"/>
          </a:xfrm>
        </p:spPr>
        <p:txBody>
          <a:bodyPr wrap="square"/>
          <a:lstStyle/>
          <a:p>
            <a:r>
              <a:rPr sz="2800"/>
              <a:t>Nutsvoorzieningen: perslucht, koeling, verwarming</a:t>
            </a:r>
          </a:p>
          <a:p>
            <a:r>
              <a:rPr sz="2800"/>
              <a:t>Eigen opwekking: WKK, noodgeneratoren</a:t>
            </a:r>
          </a:p>
          <a:p>
            <a:r>
              <a:rPr sz="2800"/>
              <a:t>Kernproces: het moeilijkst</a:t>
            </a:r>
          </a:p>
          <a:p>
            <a:r>
              <a:rPr sz="2800"/>
              <a:t>De warmtepomp zit in de nutsvoorzieningen: de makkelijkste plaats om te beginnen</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44</a:t>
            </a:fld>
            <a:endParaRPr lang="en-GB" noProof="0" dirty="0"/>
          </a:p>
        </p:txBody>
      </p:sp>
      <p:pic>
        <p:nvPicPr>
          <p:cNvPr id="5" name="Picture 4" descr="20260504_175621000_iOS.png"/>
          <p:cNvPicPr>
            <a:picLocks noChangeAspect="1"/>
          </p:cNvPicPr>
          <p:nvPr/>
        </p:nvPicPr>
        <p:blipFill>
          <a:blip r:embed="rId3"/>
          <a:stretch>
            <a:fillRect/>
          </a:stretch>
        </p:blipFill>
        <p:spPr>
          <a:xfrm>
            <a:off x="7872984" y="2605820"/>
            <a:ext cx="8631936" cy="4663878"/>
          </a:xfrm>
          <a:prstGeom prst="rect">
            <a:avLst/>
          </a:prstGeom>
        </p:spPr>
      </p:pic>
      <p:sp>
        <p:nvSpPr>
          <p:cNvPr id="6" name="TextBox 5"/>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Figuur: Jens Baetens (UGent)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Flexibiliteit: hoeveel heeft Elia nodig?</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45</a:t>
            </a:fld>
            <a:endParaRPr lang="en-GB" noProof="0" dirty="0"/>
          </a:p>
        </p:txBody>
      </p:sp>
      <p:pic>
        <p:nvPicPr>
          <p:cNvPr id="5" name="Picture 4" descr="flexibiliteit_nood_elia_2026-2036.png"/>
          <p:cNvPicPr>
            <a:picLocks noChangeAspect="1"/>
          </p:cNvPicPr>
          <p:nvPr/>
        </p:nvPicPr>
        <p:blipFill>
          <a:blip r:embed="rId3"/>
          <a:stretch>
            <a:fillRect/>
          </a:stretch>
        </p:blipFill>
        <p:spPr>
          <a:xfrm>
            <a:off x="1642773" y="1280160"/>
            <a:ext cx="14051477" cy="7589519"/>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Opslag: batterijen</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46</a:t>
            </a:fld>
            <a:endParaRPr lang="en-GB" noProof="0" dirty="0"/>
          </a:p>
        </p:txBody>
      </p:sp>
      <p:pic>
        <p:nvPicPr>
          <p:cNvPr id="5" name="Picture 4" descr="reeks_5_batterijen.png"/>
          <p:cNvPicPr>
            <a:picLocks noChangeAspect="1"/>
          </p:cNvPicPr>
          <p:nvPr/>
        </p:nvPicPr>
        <p:blipFill>
          <a:blip r:embed="rId3"/>
          <a:stretch>
            <a:fillRect/>
          </a:stretch>
        </p:blipFill>
        <p:spPr>
          <a:xfrm>
            <a:off x="1081148" y="1280160"/>
            <a:ext cx="15174727" cy="7589519"/>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Opslag: batterijen en de residuele last</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47</a:t>
            </a:fld>
            <a:endParaRPr lang="en-GB" noProof="0" dirty="0"/>
          </a:p>
        </p:txBody>
      </p:sp>
      <p:pic>
        <p:nvPicPr>
          <p:cNvPr id="5" name="Picture 4" descr="reeks_5b_residuele_last.png"/>
          <p:cNvPicPr>
            <a:picLocks noChangeAspect="1"/>
          </p:cNvPicPr>
          <p:nvPr/>
        </p:nvPicPr>
        <p:blipFill>
          <a:blip r:embed="rId3"/>
          <a:stretch>
            <a:fillRect/>
          </a:stretch>
        </p:blipFill>
        <p:spPr>
          <a:xfrm>
            <a:off x="832104" y="1492562"/>
            <a:ext cx="15672816" cy="7164715"/>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Opslag: batterijen in België en Vlaanderen</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48</a:t>
            </a:fld>
            <a:endParaRPr lang="en-GB" noProof="0" dirty="0"/>
          </a:p>
        </p:txBody>
      </p:sp>
      <p:pic>
        <p:nvPicPr>
          <p:cNvPr id="5" name="Picture 4" descr="batterijen_BE_Vlaanderen.png"/>
          <p:cNvPicPr>
            <a:picLocks noChangeAspect="1"/>
          </p:cNvPicPr>
          <p:nvPr/>
        </p:nvPicPr>
        <p:blipFill>
          <a:blip r:embed="rId3"/>
          <a:stretch>
            <a:fillRect/>
          </a:stretch>
        </p:blipFill>
        <p:spPr>
          <a:xfrm>
            <a:off x="1116388" y="1280160"/>
            <a:ext cx="15104247" cy="7589519"/>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Opslag in warmte: de warmtepomp met buffer</a:t>
            </a:r>
          </a:p>
        </p:txBody>
      </p:sp>
      <p:sp>
        <p:nvSpPr>
          <p:cNvPr id="3" name="Content Placeholder 2"/>
          <p:cNvSpPr>
            <a:spLocks noGrp="1"/>
          </p:cNvSpPr>
          <p:nvPr>
            <p:ph idx="1"/>
          </p:nvPr>
        </p:nvSpPr>
        <p:spPr>
          <a:xfrm>
            <a:off x="832104" y="1280160"/>
            <a:ext cx="9692640" cy="7589519"/>
          </a:xfrm>
        </p:spPr>
        <p:txBody>
          <a:bodyPr wrap="square"/>
          <a:lstStyle/>
          <a:p>
            <a:r>
              <a:rPr sz="3000" dirty="0" err="1"/>
              <a:t>Warmte</a:t>
            </a:r>
            <a:r>
              <a:rPr sz="3000" dirty="0"/>
              <a:t> </a:t>
            </a:r>
            <a:r>
              <a:rPr sz="3000" dirty="0" err="1"/>
              <a:t>laat</a:t>
            </a:r>
            <a:r>
              <a:rPr sz="3000" dirty="0"/>
              <a:t> </a:t>
            </a:r>
            <a:r>
              <a:rPr sz="3000" dirty="0" err="1"/>
              <a:t>zich</a:t>
            </a:r>
            <a:r>
              <a:rPr sz="3000" dirty="0"/>
              <a:t> </a:t>
            </a:r>
            <a:r>
              <a:rPr sz="3000" dirty="0" err="1"/>
              <a:t>goedkoper</a:t>
            </a:r>
            <a:r>
              <a:rPr sz="3000" dirty="0"/>
              <a:t> </a:t>
            </a:r>
            <a:r>
              <a:rPr sz="3000" dirty="0" err="1"/>
              <a:t>opslaan</a:t>
            </a:r>
            <a:r>
              <a:rPr sz="3000" dirty="0"/>
              <a:t> dan </a:t>
            </a:r>
            <a:r>
              <a:rPr sz="3000" dirty="0" err="1"/>
              <a:t>elektriciteit</a:t>
            </a:r>
            <a:endParaRPr sz="3000" dirty="0"/>
          </a:p>
          <a:p>
            <a:pPr lvl="1"/>
            <a:r>
              <a:rPr sz="2600" dirty="0" err="1"/>
              <a:t>buffervat</a:t>
            </a:r>
            <a:r>
              <a:rPr sz="2600" dirty="0"/>
              <a:t>, </a:t>
            </a:r>
            <a:r>
              <a:rPr sz="2600" dirty="0" err="1"/>
              <a:t>temperatuurmarge</a:t>
            </a:r>
            <a:r>
              <a:rPr sz="2600" dirty="0"/>
              <a:t> in het </a:t>
            </a:r>
            <a:r>
              <a:rPr sz="2600" dirty="0" err="1"/>
              <a:t>proces</a:t>
            </a:r>
            <a:r>
              <a:rPr sz="2600" dirty="0"/>
              <a:t>, </a:t>
            </a:r>
            <a:r>
              <a:rPr sz="2600" dirty="0" err="1"/>
              <a:t>voorverwarmen</a:t>
            </a:r>
            <a:r>
              <a:rPr sz="2600" dirty="0"/>
              <a:t> of </a:t>
            </a:r>
            <a:r>
              <a:rPr sz="2600" dirty="0" err="1"/>
              <a:t>voorkoelen</a:t>
            </a:r>
            <a:endParaRPr sz="2600" dirty="0"/>
          </a:p>
          <a:p>
            <a:r>
              <a:rPr sz="3000" dirty="0" err="1"/>
              <a:t>Drie</a:t>
            </a:r>
            <a:r>
              <a:rPr sz="3000" dirty="0"/>
              <a:t> </a:t>
            </a:r>
            <a:r>
              <a:rPr sz="3000" dirty="0" err="1"/>
              <a:t>manieren</a:t>
            </a:r>
            <a:r>
              <a:rPr sz="3000" dirty="0"/>
              <a:t> om </a:t>
            </a:r>
            <a:r>
              <a:rPr sz="3000" dirty="0" err="1"/>
              <a:t>daarmee</a:t>
            </a:r>
            <a:r>
              <a:rPr sz="3000" dirty="0"/>
              <a:t> </a:t>
            </a:r>
            <a:r>
              <a:rPr sz="3000" dirty="0" err="1"/>
              <a:t>te</a:t>
            </a:r>
            <a:r>
              <a:rPr sz="3000" dirty="0"/>
              <a:t> </a:t>
            </a:r>
            <a:r>
              <a:rPr sz="3000" dirty="0" err="1"/>
              <a:t>spelen</a:t>
            </a:r>
            <a:endParaRPr sz="3000" dirty="0"/>
          </a:p>
          <a:p>
            <a:pPr lvl="1"/>
            <a:r>
              <a:rPr sz="2600" dirty="0" err="1"/>
              <a:t>prijsverschillen</a:t>
            </a:r>
            <a:r>
              <a:rPr sz="2600" dirty="0"/>
              <a:t>: </a:t>
            </a:r>
            <a:r>
              <a:rPr sz="2600" dirty="0" err="1"/>
              <a:t>draaien</a:t>
            </a:r>
            <a:r>
              <a:rPr sz="2600" dirty="0"/>
              <a:t> op de </a:t>
            </a:r>
            <a:r>
              <a:rPr sz="2600" dirty="0" err="1"/>
              <a:t>goedkope</a:t>
            </a:r>
            <a:r>
              <a:rPr sz="2600" dirty="0"/>
              <a:t> </a:t>
            </a:r>
            <a:r>
              <a:rPr sz="2600" dirty="0" err="1"/>
              <a:t>uren</a:t>
            </a:r>
            <a:endParaRPr sz="2600" dirty="0"/>
          </a:p>
          <a:p>
            <a:pPr lvl="1"/>
            <a:r>
              <a:rPr lang="nl-BE" sz="2600" dirty="0"/>
              <a:t>o</a:t>
            </a:r>
            <a:r>
              <a:rPr sz="2600" dirty="0" err="1"/>
              <a:t>nbalans</a:t>
            </a:r>
            <a:endParaRPr lang="nl-BE" sz="2600" dirty="0"/>
          </a:p>
          <a:p>
            <a:pPr lvl="1"/>
            <a:r>
              <a:rPr sz="2600" dirty="0" err="1"/>
              <a:t>piek</a:t>
            </a:r>
            <a:r>
              <a:rPr sz="2600" dirty="0"/>
              <a:t>: </a:t>
            </a:r>
            <a:r>
              <a:rPr sz="2600" dirty="0" err="1"/>
              <a:t>cycli</a:t>
            </a:r>
            <a:r>
              <a:rPr sz="2600" dirty="0"/>
              <a:t> </a:t>
            </a:r>
            <a:r>
              <a:rPr sz="2600" dirty="0" err="1"/>
              <a:t>plannen</a:t>
            </a:r>
            <a:r>
              <a:rPr sz="2600" dirty="0"/>
              <a:t>, lager </a:t>
            </a:r>
            <a:r>
              <a:rPr sz="2600" dirty="0" err="1"/>
              <a:t>nettarief</a:t>
            </a:r>
            <a:r>
              <a:rPr sz="2600" dirty="0"/>
              <a:t>, </a:t>
            </a:r>
            <a:r>
              <a:rPr sz="2600" dirty="0" err="1"/>
              <a:t>geen</a:t>
            </a:r>
            <a:r>
              <a:rPr sz="2600" dirty="0"/>
              <a:t> </a:t>
            </a:r>
            <a:r>
              <a:rPr sz="2600" dirty="0" err="1"/>
              <a:t>zwaardere</a:t>
            </a:r>
            <a:r>
              <a:rPr sz="2600" dirty="0"/>
              <a:t> </a:t>
            </a:r>
            <a:r>
              <a:rPr sz="2600" dirty="0" err="1"/>
              <a:t>aansluiting</a:t>
            </a:r>
            <a:endParaRPr sz="2600" dirty="0"/>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49</a:t>
            </a:fld>
            <a:endParaRPr lang="en-GB" noProof="0" dirty="0"/>
          </a:p>
        </p:txBody>
      </p:sp>
      <p:sp>
        <p:nvSpPr>
          <p:cNvPr id="5" name="Rectangle 4"/>
          <p:cNvSpPr/>
          <p:nvPr/>
        </p:nvSpPr>
        <p:spPr>
          <a:xfrm>
            <a:off x="10881360" y="1554480"/>
            <a:ext cx="5623560" cy="320040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4000" b="1" dirty="0">
                <a:solidFill>
                  <a:srgbClr val="FFFFFF"/>
                </a:solidFill>
              </a:rPr>
              <a:t>90 à 120 €/MWh</a:t>
            </a:r>
          </a:p>
          <a:p>
            <a:pPr algn="l"/>
            <a:r>
              <a:rPr sz="2000" dirty="0" err="1">
                <a:solidFill>
                  <a:srgbClr val="FFFFFF"/>
                </a:solidFill>
              </a:rPr>
              <a:t>verschil</a:t>
            </a:r>
            <a:r>
              <a:rPr sz="2000" dirty="0">
                <a:solidFill>
                  <a:srgbClr val="FFFFFF"/>
                </a:solidFill>
              </a:rPr>
              <a:t> </a:t>
            </a:r>
            <a:r>
              <a:rPr sz="2000" dirty="0" err="1">
                <a:solidFill>
                  <a:srgbClr val="FFFFFF"/>
                </a:solidFill>
              </a:rPr>
              <a:t>tussen</a:t>
            </a:r>
            <a:r>
              <a:rPr sz="2000" dirty="0">
                <a:solidFill>
                  <a:srgbClr val="FFFFFF"/>
                </a:solidFill>
              </a:rPr>
              <a:t> de 4 </a:t>
            </a:r>
            <a:r>
              <a:rPr sz="2000" dirty="0" err="1">
                <a:solidFill>
                  <a:srgbClr val="FFFFFF"/>
                </a:solidFill>
              </a:rPr>
              <a:t>duurste</a:t>
            </a:r>
            <a:r>
              <a:rPr sz="2000" dirty="0">
                <a:solidFill>
                  <a:srgbClr val="FFFFFF"/>
                </a:solidFill>
              </a:rPr>
              <a:t> </a:t>
            </a:r>
            <a:r>
              <a:rPr sz="2000" dirty="0" err="1">
                <a:solidFill>
                  <a:srgbClr val="FFFFFF"/>
                </a:solidFill>
              </a:rPr>
              <a:t>en</a:t>
            </a:r>
            <a:r>
              <a:rPr sz="2000" dirty="0">
                <a:solidFill>
                  <a:srgbClr val="FFFFFF"/>
                </a:solidFill>
              </a:rPr>
              <a:t> 4 </a:t>
            </a:r>
            <a:r>
              <a:rPr sz="2000" dirty="0" err="1">
                <a:solidFill>
                  <a:srgbClr val="FFFFFF"/>
                </a:solidFill>
              </a:rPr>
              <a:t>goedkoopste</a:t>
            </a:r>
            <a:r>
              <a:rPr sz="2000" dirty="0">
                <a:solidFill>
                  <a:srgbClr val="FFFFFF"/>
                </a:solidFill>
              </a:rPr>
              <a:t> </a:t>
            </a:r>
            <a:r>
              <a:rPr sz="2000" dirty="0" err="1">
                <a:solidFill>
                  <a:srgbClr val="FFFFFF"/>
                </a:solidFill>
              </a:rPr>
              <a:t>uren</a:t>
            </a:r>
            <a:r>
              <a:rPr sz="2000" dirty="0">
                <a:solidFill>
                  <a:srgbClr val="FFFFFF"/>
                </a:solidFill>
              </a:rPr>
              <a:t> per </a:t>
            </a:r>
            <a:r>
              <a:rPr sz="2000" dirty="0" err="1">
                <a:solidFill>
                  <a:srgbClr val="FFFFFF"/>
                </a:solidFill>
              </a:rPr>
              <a:t>dag</a:t>
            </a:r>
            <a:r>
              <a:rPr sz="2000" dirty="0">
                <a:solidFill>
                  <a:srgbClr val="FFFFFF"/>
                </a:solidFill>
              </a:rPr>
              <a:t> (2025 </a:t>
            </a:r>
            <a:r>
              <a:rPr sz="2000" dirty="0" err="1">
                <a:solidFill>
                  <a:srgbClr val="FFFFFF"/>
                </a:solidFill>
              </a:rPr>
              <a:t>en</a:t>
            </a:r>
            <a:r>
              <a:rPr sz="2000" dirty="0">
                <a:solidFill>
                  <a:srgbClr val="FFFFFF"/>
                </a:solidFill>
              </a:rPr>
              <a:t> 2026)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Opslag in warmte: verbruik volgt productie</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50</a:t>
            </a:fld>
            <a:endParaRPr lang="en-GB" noProof="0" dirty="0"/>
          </a:p>
        </p:txBody>
      </p:sp>
      <p:pic>
        <p:nvPicPr>
          <p:cNvPr id="5" name="Picture 4" descr="reeks_6_flexibiliteit.png"/>
          <p:cNvPicPr>
            <a:picLocks noChangeAspect="1"/>
          </p:cNvPicPr>
          <p:nvPr/>
        </p:nvPicPr>
        <p:blipFill>
          <a:blip r:embed="rId3"/>
          <a:stretch>
            <a:fillRect/>
          </a:stretch>
        </p:blipFill>
        <p:spPr>
          <a:xfrm>
            <a:off x="1081148" y="1280160"/>
            <a:ext cx="15174727" cy="758951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Opslag in warmte: een vlakkere residuele last</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51</a:t>
            </a:fld>
            <a:endParaRPr lang="en-GB" noProof="0" dirty="0"/>
          </a:p>
        </p:txBody>
      </p:sp>
      <p:pic>
        <p:nvPicPr>
          <p:cNvPr id="5" name="Picture 4" descr="reeks_6b_residuele_last.png"/>
          <p:cNvPicPr>
            <a:picLocks noChangeAspect="1"/>
          </p:cNvPicPr>
          <p:nvPr/>
        </p:nvPicPr>
        <p:blipFill>
          <a:blip r:embed="rId3"/>
          <a:stretch>
            <a:fillRect/>
          </a:stretch>
        </p:blipFill>
        <p:spPr>
          <a:xfrm>
            <a:off x="832104" y="1492562"/>
            <a:ext cx="15672816" cy="716471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Spelen op de onbalansprijs</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52</a:t>
            </a:fld>
            <a:endParaRPr lang="en-GB" noProof="0" dirty="0"/>
          </a:p>
        </p:txBody>
      </p:sp>
      <p:pic>
        <p:nvPicPr>
          <p:cNvPr id="5" name="Picture 4" descr="warmtebuffer_onbalans_schema.png"/>
          <p:cNvPicPr>
            <a:picLocks noChangeAspect="1"/>
          </p:cNvPicPr>
          <p:nvPr/>
        </p:nvPicPr>
        <p:blipFill>
          <a:blip r:embed="rId3"/>
          <a:stretch>
            <a:fillRect/>
          </a:stretch>
        </p:blipFill>
        <p:spPr>
          <a:xfrm>
            <a:off x="1880752" y="1280160"/>
            <a:ext cx="13575518" cy="7589519"/>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Cycli plannen: een lagere piek</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53</a:t>
            </a:fld>
            <a:endParaRPr lang="en-GB" noProof="0" dirty="0"/>
          </a:p>
        </p:txBody>
      </p:sp>
      <p:pic>
        <p:nvPicPr>
          <p:cNvPr id="5" name="Picture 4" descr="onderzoek_planning_proces.png"/>
          <p:cNvPicPr>
            <a:picLocks noChangeAspect="1"/>
          </p:cNvPicPr>
          <p:nvPr/>
        </p:nvPicPr>
        <p:blipFill>
          <a:blip r:embed="rId3"/>
          <a:srcRect/>
          <a:stretch>
            <a:fillRect/>
          </a:stretch>
        </p:blipFill>
        <p:spPr>
          <a:xfrm>
            <a:off x="2424484" y="1280160"/>
            <a:ext cx="12488054" cy="7589519"/>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Wat betekent dit voor uw bedrijf?</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54</a:t>
            </a:fld>
            <a:endParaRPr lang="en-GB" noProof="0" dirty="0"/>
          </a:p>
        </p:txBody>
      </p:sp>
      <p:sp>
        <p:nvSpPr>
          <p:cNvPr id="5" name="Rectangle 4"/>
          <p:cNvSpPr/>
          <p:nvPr/>
        </p:nvSpPr>
        <p:spPr>
          <a:xfrm>
            <a:off x="832104" y="1737360"/>
            <a:ext cx="4983480" cy="630936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4000" b="1" dirty="0" err="1">
                <a:solidFill>
                  <a:srgbClr val="FFFFFF"/>
                </a:solidFill>
              </a:rPr>
              <a:t>Toegang</a:t>
            </a:r>
            <a:endParaRPr sz="4000" b="1" dirty="0">
              <a:solidFill>
                <a:srgbClr val="FFFFFF"/>
              </a:solidFill>
            </a:endParaRPr>
          </a:p>
          <a:p>
            <a:pPr algn="l"/>
            <a:r>
              <a:rPr sz="2400" dirty="0" err="1">
                <a:solidFill>
                  <a:srgbClr val="FFFFFF"/>
                </a:solidFill>
              </a:rPr>
              <a:t>een</a:t>
            </a:r>
            <a:r>
              <a:rPr sz="2400" dirty="0">
                <a:solidFill>
                  <a:srgbClr val="FFFFFF"/>
                </a:solidFill>
              </a:rPr>
              <a:t> </a:t>
            </a:r>
            <a:r>
              <a:rPr sz="2400" dirty="0" err="1">
                <a:solidFill>
                  <a:srgbClr val="FFFFFF"/>
                </a:solidFill>
              </a:rPr>
              <a:t>nieuwe</a:t>
            </a:r>
            <a:r>
              <a:rPr sz="2400" dirty="0">
                <a:solidFill>
                  <a:srgbClr val="FFFFFF"/>
                </a:solidFill>
              </a:rPr>
              <a:t> of </a:t>
            </a:r>
            <a:r>
              <a:rPr sz="2400" dirty="0" err="1">
                <a:solidFill>
                  <a:srgbClr val="FFFFFF"/>
                </a:solidFill>
              </a:rPr>
              <a:t>zwaardere</a:t>
            </a:r>
            <a:r>
              <a:rPr sz="2400" dirty="0">
                <a:solidFill>
                  <a:srgbClr val="FFFFFF"/>
                </a:solidFill>
              </a:rPr>
              <a:t> </a:t>
            </a:r>
            <a:r>
              <a:rPr sz="2400" dirty="0" err="1">
                <a:solidFill>
                  <a:srgbClr val="FFFFFF"/>
                </a:solidFill>
              </a:rPr>
              <a:t>aansluiting</a:t>
            </a:r>
            <a:r>
              <a:rPr sz="2400" dirty="0">
                <a:solidFill>
                  <a:srgbClr val="FFFFFF"/>
                </a:solidFill>
              </a:rPr>
              <a:t> </a:t>
            </a:r>
            <a:r>
              <a:rPr sz="2400" dirty="0" err="1">
                <a:solidFill>
                  <a:srgbClr val="FFFFFF"/>
                </a:solidFill>
              </a:rPr>
              <a:t>vraagt</a:t>
            </a:r>
            <a:r>
              <a:rPr sz="2400" dirty="0">
                <a:solidFill>
                  <a:srgbClr val="FFFFFF"/>
                </a:solidFill>
              </a:rPr>
              <a:t> </a:t>
            </a:r>
            <a:r>
              <a:rPr sz="2400" dirty="0" err="1">
                <a:solidFill>
                  <a:srgbClr val="FFFFFF"/>
                </a:solidFill>
              </a:rPr>
              <a:t>maanden</a:t>
            </a:r>
            <a:r>
              <a:rPr sz="2400" dirty="0">
                <a:solidFill>
                  <a:srgbClr val="FFFFFF"/>
                </a:solidFill>
              </a:rPr>
              <a:t> tot </a:t>
            </a:r>
            <a:r>
              <a:rPr sz="2400" dirty="0" err="1">
                <a:solidFill>
                  <a:srgbClr val="FFFFFF"/>
                </a:solidFill>
              </a:rPr>
              <a:t>jaren</a:t>
            </a:r>
            <a:endParaRPr sz="2400" dirty="0">
              <a:solidFill>
                <a:srgbClr val="FFFFFF"/>
              </a:solidFill>
            </a:endParaRPr>
          </a:p>
        </p:txBody>
      </p:sp>
      <p:sp>
        <p:nvSpPr>
          <p:cNvPr id="6" name="Rectangle 5"/>
          <p:cNvSpPr/>
          <p:nvPr/>
        </p:nvSpPr>
        <p:spPr>
          <a:xfrm>
            <a:off x="6181344" y="1737360"/>
            <a:ext cx="4983480" cy="630936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4000" b="1" dirty="0">
                <a:solidFill>
                  <a:srgbClr val="1E64C8"/>
                </a:solidFill>
              </a:rPr>
              <a:t>Kosten</a:t>
            </a:r>
          </a:p>
          <a:p>
            <a:pPr algn="l"/>
            <a:r>
              <a:rPr sz="2400" dirty="0">
                <a:solidFill>
                  <a:srgbClr val="1E64C8"/>
                </a:solidFill>
              </a:rPr>
              <a:t>het </a:t>
            </a:r>
            <a:r>
              <a:rPr sz="2400" dirty="0" err="1">
                <a:solidFill>
                  <a:srgbClr val="1E64C8"/>
                </a:solidFill>
              </a:rPr>
              <a:t>nettarief</a:t>
            </a:r>
            <a:r>
              <a:rPr sz="2400" dirty="0">
                <a:solidFill>
                  <a:srgbClr val="1E64C8"/>
                </a:solidFill>
              </a:rPr>
              <a:t> </a:t>
            </a:r>
            <a:r>
              <a:rPr sz="2400" dirty="0" err="1">
                <a:solidFill>
                  <a:srgbClr val="1E64C8"/>
                </a:solidFill>
              </a:rPr>
              <a:t>volgt</a:t>
            </a:r>
            <a:r>
              <a:rPr sz="2400" dirty="0">
                <a:solidFill>
                  <a:srgbClr val="1E64C8"/>
                </a:solidFill>
              </a:rPr>
              <a:t> </a:t>
            </a:r>
            <a:r>
              <a:rPr sz="2400" dirty="0" err="1">
                <a:solidFill>
                  <a:srgbClr val="1E64C8"/>
                </a:solidFill>
              </a:rPr>
              <a:t>uw</a:t>
            </a:r>
            <a:r>
              <a:rPr sz="2400" dirty="0">
                <a:solidFill>
                  <a:srgbClr val="1E64C8"/>
                </a:solidFill>
              </a:rPr>
              <a:t> </a:t>
            </a:r>
            <a:r>
              <a:rPr sz="2400" dirty="0" err="1">
                <a:solidFill>
                  <a:srgbClr val="1E64C8"/>
                </a:solidFill>
              </a:rPr>
              <a:t>hoogste</a:t>
            </a:r>
            <a:r>
              <a:rPr sz="2400" dirty="0">
                <a:solidFill>
                  <a:srgbClr val="1E64C8"/>
                </a:solidFill>
              </a:rPr>
              <a:t> </a:t>
            </a:r>
            <a:r>
              <a:rPr sz="2400" dirty="0" err="1">
                <a:solidFill>
                  <a:srgbClr val="1E64C8"/>
                </a:solidFill>
              </a:rPr>
              <a:t>maandpiek</a:t>
            </a:r>
            <a:endParaRPr sz="2400" dirty="0">
              <a:solidFill>
                <a:srgbClr val="1E64C8"/>
              </a:solidFill>
            </a:endParaRPr>
          </a:p>
        </p:txBody>
      </p:sp>
      <p:sp>
        <p:nvSpPr>
          <p:cNvPr id="7" name="Rectangle 6"/>
          <p:cNvSpPr/>
          <p:nvPr/>
        </p:nvSpPr>
        <p:spPr>
          <a:xfrm>
            <a:off x="11530584" y="1737360"/>
            <a:ext cx="4983480" cy="630936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4000" b="1">
                <a:solidFill>
                  <a:srgbClr val="FFFFFF"/>
                </a:solidFill>
              </a:rPr>
              <a:t>Kansen</a:t>
            </a:r>
          </a:p>
          <a:p>
            <a:pPr algn="l"/>
            <a:r>
              <a:rPr sz="2400">
                <a:solidFill>
                  <a:srgbClr val="FFFFFF"/>
                </a:solidFill>
              </a:rPr>
              <a:t>wie de piek niet verhoogt en eigen zonnestroom zelf verbruikt, bespaart: daar helpt een gestuurde warmtepomp met buffer</a:t>
            </a:r>
          </a:p>
        </p:txBody>
      </p:sp>
      <p:sp>
        <p:nvSpPr>
          <p:cNvPr id="8" name="TextBox 7"/>
          <p:cNvSpPr txBox="1"/>
          <p:nvPr/>
        </p:nvSpPr>
        <p:spPr>
          <a:xfrm>
            <a:off x="4114800" y="8961120"/>
            <a:ext cx="11338560" cy="457200"/>
          </a:xfrm>
          <a:prstGeom prst="rect">
            <a:avLst/>
          </a:prstGeom>
          <a:noFill/>
        </p:spPr>
        <p:txBody>
          <a:bodyPr wrap="square">
            <a:spAutoFit/>
          </a:bodyPr>
          <a:lstStyle/>
          <a:p>
            <a:pPr algn="r"/>
            <a:r>
              <a:rPr sz="1600">
                <a:solidFill>
                  <a:srgbClr val="52514E"/>
                </a:solidFill>
              </a:rPr>
              <a:t>Bron: Fluvius, aansluitgids, tarieven en congestiekaart 2026; Vlaamse Nutsregulator, tariefbladen 2026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Voorbeeld</a:t>
            </a:r>
            <a:r>
              <a:rPr dirty="0"/>
              <a:t> </a:t>
            </a:r>
            <a:r>
              <a:rPr dirty="0" err="1"/>
              <a:t>uit</a:t>
            </a:r>
            <a:r>
              <a:rPr dirty="0"/>
              <a:t> </a:t>
            </a:r>
            <a:r>
              <a:rPr dirty="0" err="1"/>
              <a:t>ons</a:t>
            </a:r>
            <a:r>
              <a:rPr dirty="0"/>
              <a:t> </a:t>
            </a:r>
            <a:r>
              <a:rPr dirty="0" err="1"/>
              <a:t>onderzoek</a:t>
            </a:r>
            <a:endParaRPr dirty="0"/>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55</a:t>
            </a:fld>
            <a:endParaRPr lang="en-GB" noProof="0" dirty="0"/>
          </a:p>
        </p:txBody>
      </p:sp>
      <p:pic>
        <p:nvPicPr>
          <p:cNvPr id="5" name="Picture 4" descr="onderzoek_kosten_flexibiliteit.png"/>
          <p:cNvPicPr>
            <a:picLocks noChangeAspect="1"/>
          </p:cNvPicPr>
          <p:nvPr/>
        </p:nvPicPr>
        <p:blipFill>
          <a:blip r:embed="rId3"/>
          <a:srcRect/>
          <a:stretch>
            <a:fillRect/>
          </a:stretch>
        </p:blipFill>
        <p:spPr>
          <a:xfrm>
            <a:off x="832104" y="1855228"/>
            <a:ext cx="15672815" cy="6439383"/>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Flexibiliteit in de industrie: drempels</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56</a:t>
            </a:fld>
            <a:endParaRPr lang="en-GB" noProof="0" dirty="0"/>
          </a:p>
        </p:txBody>
      </p:sp>
      <p:sp>
        <p:nvSpPr>
          <p:cNvPr id="5" name="Rectangle 4"/>
          <p:cNvSpPr/>
          <p:nvPr/>
        </p:nvSpPr>
        <p:spPr>
          <a:xfrm>
            <a:off x="832104" y="1645920"/>
            <a:ext cx="5041391" cy="676656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320040" rIns="274320" rtlCol="0" anchor="t"/>
          <a:lstStyle/>
          <a:p>
            <a:pPr algn="l"/>
            <a:r>
              <a:rPr sz="3600" b="1">
                <a:solidFill>
                  <a:srgbClr val="FFFFFF"/>
                </a:solidFill>
              </a:rPr>
              <a:t>Het proces</a:t>
            </a:r>
          </a:p>
          <a:p>
            <a:pPr algn="l">
              <a:spcBef>
                <a:spcPts val="1400"/>
              </a:spcBef>
            </a:pPr>
            <a:r>
              <a:rPr sz="2200">
                <a:solidFill>
                  <a:srgbClr val="FFFFFF"/>
                </a:solidFill>
              </a:rPr>
              <a:t>Processen hangen samen: stromen van materiaal en energie</a:t>
            </a:r>
          </a:p>
          <a:p>
            <a:pPr algn="l">
              <a:spcBef>
                <a:spcPts val="1400"/>
              </a:spcBef>
            </a:pPr>
            <a:r>
              <a:rPr sz="2200">
                <a:solidFill>
                  <a:srgbClr val="FFFFFF"/>
                </a:solidFill>
              </a:rPr>
              <a:t>Veiligheid en kwaliteit: vaste grenzen voor temperatuur en snelheid van op- en afregelen</a:t>
            </a:r>
          </a:p>
          <a:p>
            <a:pPr algn="l">
              <a:spcBef>
                <a:spcPts val="1400"/>
              </a:spcBef>
            </a:pPr>
            <a:r>
              <a:rPr sz="2200">
                <a:solidFill>
                  <a:srgbClr val="FFFFFF"/>
                </a:solidFill>
              </a:rPr>
              <a:t>Opslag op de site is beperkt: ruimte, veiligheid, vergunning</a:t>
            </a:r>
          </a:p>
          <a:p>
            <a:pPr algn="l">
              <a:spcBef>
                <a:spcPts val="1400"/>
              </a:spcBef>
            </a:pPr>
            <a:r>
              <a:rPr sz="2200">
                <a:solidFill>
                  <a:srgbClr val="FFFFFF"/>
                </a:solidFill>
              </a:rPr>
              <a:t>Warmtepomp: buffergrootte, minimale looptijd, lagere COP bij hogere temperatuur</a:t>
            </a:r>
          </a:p>
        </p:txBody>
      </p:sp>
      <p:sp>
        <p:nvSpPr>
          <p:cNvPr id="6" name="Rectangle 5"/>
          <p:cNvSpPr/>
          <p:nvPr/>
        </p:nvSpPr>
        <p:spPr>
          <a:xfrm>
            <a:off x="6147815" y="1645920"/>
            <a:ext cx="5041391" cy="676656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320040" rIns="274320" rtlCol="0" anchor="t"/>
          <a:lstStyle/>
          <a:p>
            <a:pPr algn="l"/>
            <a:r>
              <a:rPr lang="nl-BE" sz="3600" b="1" dirty="0">
                <a:solidFill>
                  <a:srgbClr val="1E64C8"/>
                </a:solidFill>
              </a:rPr>
              <a:t>Financiering</a:t>
            </a:r>
            <a:endParaRPr sz="3600" b="1" dirty="0">
              <a:solidFill>
                <a:srgbClr val="1E64C8"/>
              </a:solidFill>
            </a:endParaRPr>
          </a:p>
          <a:p>
            <a:pPr algn="l">
              <a:spcBef>
                <a:spcPts val="1400"/>
              </a:spcBef>
            </a:pPr>
            <a:r>
              <a:rPr sz="2200" dirty="0">
                <a:solidFill>
                  <a:srgbClr val="1E64C8"/>
                </a:solidFill>
              </a:rPr>
              <a:t>Industrie is </a:t>
            </a:r>
            <a:r>
              <a:rPr sz="2200" dirty="0" err="1">
                <a:solidFill>
                  <a:srgbClr val="1E64C8"/>
                </a:solidFill>
              </a:rPr>
              <a:t>kapitaalintensief</a:t>
            </a:r>
            <a:r>
              <a:rPr sz="2200" dirty="0">
                <a:solidFill>
                  <a:srgbClr val="1E64C8"/>
                </a:solidFill>
              </a:rPr>
              <a:t>: </a:t>
            </a:r>
            <a:r>
              <a:rPr sz="2200" dirty="0" err="1">
                <a:solidFill>
                  <a:srgbClr val="1E64C8"/>
                </a:solidFill>
              </a:rPr>
              <a:t>installaties</a:t>
            </a:r>
            <a:r>
              <a:rPr sz="2200" dirty="0">
                <a:solidFill>
                  <a:srgbClr val="1E64C8"/>
                </a:solidFill>
              </a:rPr>
              <a:t> </a:t>
            </a:r>
            <a:r>
              <a:rPr sz="2200" dirty="0" err="1">
                <a:solidFill>
                  <a:srgbClr val="1E64C8"/>
                </a:solidFill>
              </a:rPr>
              <a:t>moeten</a:t>
            </a:r>
            <a:r>
              <a:rPr sz="2200" dirty="0">
                <a:solidFill>
                  <a:srgbClr val="1E64C8"/>
                </a:solidFill>
              </a:rPr>
              <a:t> </a:t>
            </a:r>
            <a:r>
              <a:rPr sz="2200" dirty="0" err="1">
                <a:solidFill>
                  <a:srgbClr val="1E64C8"/>
                </a:solidFill>
              </a:rPr>
              <a:t>draaien</a:t>
            </a:r>
            <a:r>
              <a:rPr sz="2200" dirty="0">
                <a:solidFill>
                  <a:srgbClr val="1E64C8"/>
                </a:solidFill>
              </a:rPr>
              <a:t>, </a:t>
            </a:r>
            <a:r>
              <a:rPr sz="2200" dirty="0" err="1">
                <a:solidFill>
                  <a:srgbClr val="1E64C8"/>
                </a:solidFill>
              </a:rPr>
              <a:t>een</a:t>
            </a:r>
            <a:r>
              <a:rPr sz="2200" dirty="0">
                <a:solidFill>
                  <a:srgbClr val="1E64C8"/>
                </a:solidFill>
              </a:rPr>
              <a:t> </a:t>
            </a:r>
            <a:r>
              <a:rPr sz="2200" dirty="0" err="1">
                <a:solidFill>
                  <a:srgbClr val="1E64C8"/>
                </a:solidFill>
              </a:rPr>
              <a:t>vlak</a:t>
            </a:r>
            <a:r>
              <a:rPr sz="2200" dirty="0">
                <a:solidFill>
                  <a:srgbClr val="1E64C8"/>
                </a:solidFill>
              </a:rPr>
              <a:t> </a:t>
            </a:r>
            <a:r>
              <a:rPr sz="2200" dirty="0" err="1">
                <a:solidFill>
                  <a:srgbClr val="1E64C8"/>
                </a:solidFill>
              </a:rPr>
              <a:t>profiel</a:t>
            </a:r>
            <a:endParaRPr sz="2200" dirty="0">
              <a:solidFill>
                <a:srgbClr val="1E64C8"/>
              </a:solidFill>
            </a:endParaRPr>
          </a:p>
          <a:p>
            <a:pPr algn="l">
              <a:spcBef>
                <a:spcPts val="1400"/>
              </a:spcBef>
            </a:pPr>
            <a:r>
              <a:rPr sz="2200" dirty="0" err="1">
                <a:solidFill>
                  <a:srgbClr val="1E64C8"/>
                </a:solidFill>
              </a:rPr>
              <a:t>Schuiven</a:t>
            </a:r>
            <a:r>
              <a:rPr sz="2200" dirty="0">
                <a:solidFill>
                  <a:srgbClr val="1E64C8"/>
                </a:solidFill>
              </a:rPr>
              <a:t> </a:t>
            </a:r>
            <a:r>
              <a:rPr sz="2200" dirty="0" err="1">
                <a:solidFill>
                  <a:srgbClr val="1E64C8"/>
                </a:solidFill>
              </a:rPr>
              <a:t>kan</a:t>
            </a:r>
            <a:r>
              <a:rPr sz="2200" dirty="0">
                <a:solidFill>
                  <a:srgbClr val="1E64C8"/>
                </a:solidFill>
              </a:rPr>
              <a:t> </a:t>
            </a:r>
            <a:r>
              <a:rPr sz="2200" dirty="0" err="1">
                <a:solidFill>
                  <a:srgbClr val="1E64C8"/>
                </a:solidFill>
              </a:rPr>
              <a:t>productie</a:t>
            </a:r>
            <a:r>
              <a:rPr sz="2200" dirty="0">
                <a:solidFill>
                  <a:srgbClr val="1E64C8"/>
                </a:solidFill>
              </a:rPr>
              <a:t> of </a:t>
            </a:r>
            <a:r>
              <a:rPr sz="2200" dirty="0" err="1">
                <a:solidFill>
                  <a:srgbClr val="1E64C8"/>
                </a:solidFill>
              </a:rPr>
              <a:t>rendement</a:t>
            </a:r>
            <a:r>
              <a:rPr sz="2200" dirty="0">
                <a:solidFill>
                  <a:srgbClr val="1E64C8"/>
                </a:solidFill>
              </a:rPr>
              <a:t> </a:t>
            </a:r>
            <a:r>
              <a:rPr sz="2200" dirty="0" err="1">
                <a:solidFill>
                  <a:srgbClr val="1E64C8"/>
                </a:solidFill>
              </a:rPr>
              <a:t>kosten</a:t>
            </a:r>
            <a:endParaRPr sz="2200" dirty="0">
              <a:solidFill>
                <a:srgbClr val="1E64C8"/>
              </a:solidFill>
            </a:endParaRPr>
          </a:p>
          <a:p>
            <a:pPr algn="l">
              <a:spcBef>
                <a:spcPts val="1400"/>
              </a:spcBef>
            </a:pPr>
            <a:r>
              <a:rPr sz="2200" dirty="0">
                <a:solidFill>
                  <a:srgbClr val="1E64C8"/>
                </a:solidFill>
              </a:rPr>
              <a:t>Een buffer of </a:t>
            </a:r>
            <a:r>
              <a:rPr sz="2200" dirty="0" err="1">
                <a:solidFill>
                  <a:srgbClr val="1E64C8"/>
                </a:solidFill>
              </a:rPr>
              <a:t>voorraad</a:t>
            </a:r>
            <a:r>
              <a:rPr sz="2200" dirty="0">
                <a:solidFill>
                  <a:srgbClr val="1E64C8"/>
                </a:solidFill>
              </a:rPr>
              <a:t> </a:t>
            </a:r>
            <a:r>
              <a:rPr sz="2200" dirty="0" err="1">
                <a:solidFill>
                  <a:srgbClr val="1E64C8"/>
                </a:solidFill>
              </a:rPr>
              <a:t>kost</a:t>
            </a:r>
            <a:r>
              <a:rPr sz="2200" dirty="0">
                <a:solidFill>
                  <a:srgbClr val="1E64C8"/>
                </a:solidFill>
              </a:rPr>
              <a:t> geld </a:t>
            </a:r>
            <a:r>
              <a:rPr sz="2200" dirty="0" err="1">
                <a:solidFill>
                  <a:srgbClr val="1E64C8"/>
                </a:solidFill>
              </a:rPr>
              <a:t>en</a:t>
            </a:r>
            <a:r>
              <a:rPr sz="2200" dirty="0">
                <a:solidFill>
                  <a:srgbClr val="1E64C8"/>
                </a:solidFill>
              </a:rPr>
              <a:t> </a:t>
            </a:r>
            <a:r>
              <a:rPr sz="2200" dirty="0" err="1">
                <a:solidFill>
                  <a:srgbClr val="1E64C8"/>
                </a:solidFill>
              </a:rPr>
              <a:t>ruimte</a:t>
            </a:r>
            <a:endParaRPr sz="2200" dirty="0">
              <a:solidFill>
                <a:srgbClr val="1E64C8"/>
              </a:solidFill>
            </a:endParaRPr>
          </a:p>
          <a:p>
            <a:pPr algn="l">
              <a:spcBef>
                <a:spcPts val="1400"/>
              </a:spcBef>
            </a:pPr>
            <a:r>
              <a:rPr sz="2200" dirty="0">
                <a:solidFill>
                  <a:srgbClr val="1E64C8"/>
                </a:solidFill>
              </a:rPr>
              <a:t>De </a:t>
            </a:r>
            <a:r>
              <a:rPr sz="2200" dirty="0" err="1">
                <a:solidFill>
                  <a:srgbClr val="1E64C8"/>
                </a:solidFill>
              </a:rPr>
              <a:t>opbrengst</a:t>
            </a:r>
            <a:r>
              <a:rPr sz="2200" dirty="0">
                <a:solidFill>
                  <a:srgbClr val="1E64C8"/>
                </a:solidFill>
              </a:rPr>
              <a:t> van </a:t>
            </a:r>
            <a:r>
              <a:rPr sz="2200" dirty="0" err="1">
                <a:solidFill>
                  <a:srgbClr val="1E64C8"/>
                </a:solidFill>
              </a:rPr>
              <a:t>flexibiliteit</a:t>
            </a:r>
            <a:r>
              <a:rPr sz="2200" dirty="0">
                <a:solidFill>
                  <a:srgbClr val="1E64C8"/>
                </a:solidFill>
              </a:rPr>
              <a:t> is </a:t>
            </a:r>
            <a:r>
              <a:rPr sz="2200" dirty="0" err="1">
                <a:solidFill>
                  <a:srgbClr val="1E64C8"/>
                </a:solidFill>
              </a:rPr>
              <a:t>onzeker</a:t>
            </a:r>
            <a:r>
              <a:rPr sz="2200" dirty="0">
                <a:solidFill>
                  <a:srgbClr val="1E64C8"/>
                </a:solidFill>
              </a:rPr>
              <a:t>: </a:t>
            </a:r>
            <a:r>
              <a:rPr sz="2200" dirty="0" err="1">
                <a:solidFill>
                  <a:srgbClr val="1E64C8"/>
                </a:solidFill>
              </a:rPr>
              <a:t>markten</a:t>
            </a:r>
            <a:r>
              <a:rPr sz="2200" dirty="0">
                <a:solidFill>
                  <a:srgbClr val="1E64C8"/>
                </a:solidFill>
              </a:rPr>
              <a:t> </a:t>
            </a:r>
            <a:r>
              <a:rPr sz="2200" dirty="0" err="1">
                <a:solidFill>
                  <a:srgbClr val="1E64C8"/>
                </a:solidFill>
              </a:rPr>
              <a:t>verzadigen</a:t>
            </a:r>
            <a:endParaRPr sz="2200" dirty="0">
              <a:solidFill>
                <a:srgbClr val="1E64C8"/>
              </a:solidFill>
            </a:endParaRPr>
          </a:p>
        </p:txBody>
      </p:sp>
      <p:sp>
        <p:nvSpPr>
          <p:cNvPr id="7" name="Rectangle 6"/>
          <p:cNvSpPr/>
          <p:nvPr/>
        </p:nvSpPr>
        <p:spPr>
          <a:xfrm>
            <a:off x="11463527" y="1645920"/>
            <a:ext cx="5041391" cy="676656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320040" rIns="274320" rtlCol="0" anchor="t"/>
          <a:lstStyle/>
          <a:p>
            <a:pPr algn="l"/>
            <a:r>
              <a:rPr sz="3600" b="1">
                <a:solidFill>
                  <a:srgbClr val="FFFFFF"/>
                </a:solidFill>
              </a:rPr>
              <a:t>Regels en organisatie</a:t>
            </a:r>
          </a:p>
          <a:p>
            <a:pPr algn="l">
              <a:spcBef>
                <a:spcPts val="1400"/>
              </a:spcBef>
            </a:pPr>
            <a:r>
              <a:rPr sz="2200">
                <a:solidFill>
                  <a:srgbClr val="FFFFFF"/>
                </a:solidFill>
              </a:rPr>
              <a:t>Richtlijnen voor energie-efficiëntie (EED) en industriële emissies (IED) beperken wisselende productie</a:t>
            </a:r>
          </a:p>
          <a:p>
            <a:pPr algn="l">
              <a:spcBef>
                <a:spcPts val="1400"/>
              </a:spcBef>
            </a:pPr>
            <a:r>
              <a:rPr sz="2200">
                <a:solidFill>
                  <a:srgbClr val="FFFFFF"/>
                </a:solidFill>
              </a:rPr>
              <a:t>Ploegenregeling en cao's beperken een flexibele planning</a:t>
            </a:r>
          </a:p>
          <a:p>
            <a:pPr algn="l">
              <a:spcBef>
                <a:spcPts val="1400"/>
              </a:spcBef>
            </a:pPr>
            <a:r>
              <a:rPr sz="2200">
                <a:solidFill>
                  <a:srgbClr val="FFFFFF"/>
                </a:solidFill>
              </a:rPr>
              <a:t>Contracten, referentieverbruik en meting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Slimme sturing en AI</a:t>
            </a:r>
          </a:p>
        </p:txBody>
      </p:sp>
      <p:sp>
        <p:nvSpPr>
          <p:cNvPr id="3" name="Content Placeholder 2"/>
          <p:cNvSpPr>
            <a:spLocks noGrp="1"/>
          </p:cNvSpPr>
          <p:nvPr>
            <p:ph idx="1"/>
          </p:nvPr>
        </p:nvSpPr>
        <p:spPr>
          <a:xfrm>
            <a:off x="832104" y="1280160"/>
            <a:ext cx="15672816" cy="7589519"/>
          </a:xfrm>
        </p:spPr>
        <p:txBody>
          <a:bodyPr wrap="square"/>
          <a:lstStyle/>
          <a:p>
            <a:r>
              <a:rPr sz="3600"/>
              <a:t>Wat AI goed kan: prijzen, zon en warmtevraag voorspellen</a:t>
            </a:r>
          </a:p>
          <a:p>
            <a:r>
              <a:rPr sz="3600"/>
              <a:t>Wat de winst maakt: de beperkingen van het proces juist vastleggen</a:t>
            </a:r>
          </a:p>
          <a:p>
            <a:pPr lvl="1"/>
            <a:r>
              <a:rPr sz="3200"/>
              <a:t>buffergrootte, temperatuurmarges, minimale looptijden</a:t>
            </a:r>
          </a:p>
          <a:p>
            <a:r>
              <a:rPr sz="3600"/>
              <a:t>Optimale planning: wanneer draait de warmtepomp?</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57</a:t>
            </a:fld>
            <a:endParaRPr lang="en-GB" noProof="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Conclusies</a:t>
            </a:r>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58</a:t>
            </a:fld>
            <a:endParaRPr lang="en-GB" noProof="0" dirty="0"/>
          </a:p>
        </p:txBody>
      </p:sp>
      <p:sp>
        <p:nvSpPr>
          <p:cNvPr id="5" name="Rectangle 4"/>
          <p:cNvSpPr/>
          <p:nvPr/>
        </p:nvSpPr>
        <p:spPr>
          <a:xfrm>
            <a:off x="832104" y="1645920"/>
            <a:ext cx="2951683" cy="658368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2800" b="1">
                <a:solidFill>
                  <a:srgbClr val="FFFFFF"/>
                </a:solidFill>
              </a:rPr>
              <a:t>Het systeem kantelt</a:t>
            </a:r>
          </a:p>
          <a:p>
            <a:pPr algn="l"/>
            <a:r>
              <a:rPr sz="2000">
                <a:solidFill>
                  <a:srgbClr val="FFFFFF"/>
                </a:solidFill>
              </a:rPr>
              <a:t>zon en wind leveren de bulk; het verbruik moet de productie volgen</a:t>
            </a:r>
          </a:p>
        </p:txBody>
      </p:sp>
      <p:sp>
        <p:nvSpPr>
          <p:cNvPr id="6" name="Rectangle 5"/>
          <p:cNvSpPr/>
          <p:nvPr/>
        </p:nvSpPr>
        <p:spPr>
          <a:xfrm>
            <a:off x="4012387" y="1645920"/>
            <a:ext cx="2951683" cy="658368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2800" b="1" dirty="0" err="1">
                <a:solidFill>
                  <a:srgbClr val="1E64C8"/>
                </a:solidFill>
              </a:rPr>
              <a:t>Elektrificeren</a:t>
            </a:r>
            <a:r>
              <a:rPr sz="2800" b="1" dirty="0">
                <a:solidFill>
                  <a:srgbClr val="1E64C8"/>
                </a:solidFill>
              </a:rPr>
              <a:t> </a:t>
            </a:r>
            <a:r>
              <a:rPr sz="2800" b="1" dirty="0" err="1">
                <a:solidFill>
                  <a:srgbClr val="1E64C8"/>
                </a:solidFill>
              </a:rPr>
              <a:t>wordt</a:t>
            </a:r>
            <a:r>
              <a:rPr sz="2800" b="1" dirty="0">
                <a:solidFill>
                  <a:srgbClr val="1E64C8"/>
                </a:solidFill>
              </a:rPr>
              <a:t> de norm</a:t>
            </a:r>
          </a:p>
          <a:p>
            <a:pPr algn="l"/>
            <a:r>
              <a:rPr sz="2000" dirty="0" err="1">
                <a:solidFill>
                  <a:srgbClr val="1E64C8"/>
                </a:solidFill>
              </a:rPr>
              <a:t>klimaatwet</a:t>
            </a:r>
            <a:r>
              <a:rPr sz="2000" dirty="0">
                <a:solidFill>
                  <a:srgbClr val="1E64C8"/>
                </a:solidFill>
              </a:rPr>
              <a:t>, CO₂-</a:t>
            </a:r>
            <a:r>
              <a:rPr sz="2000" dirty="0" err="1">
                <a:solidFill>
                  <a:srgbClr val="1E64C8"/>
                </a:solidFill>
              </a:rPr>
              <a:t>prijs</a:t>
            </a:r>
            <a:r>
              <a:rPr sz="2000" dirty="0">
                <a:solidFill>
                  <a:srgbClr val="1E64C8"/>
                </a:solidFill>
              </a:rPr>
              <a:t> </a:t>
            </a:r>
            <a:r>
              <a:rPr sz="2000" dirty="0" err="1">
                <a:solidFill>
                  <a:srgbClr val="1E64C8"/>
                </a:solidFill>
              </a:rPr>
              <a:t>en</a:t>
            </a:r>
            <a:r>
              <a:rPr sz="2000" dirty="0">
                <a:solidFill>
                  <a:srgbClr val="1E64C8"/>
                </a:solidFill>
              </a:rPr>
              <a:t> </a:t>
            </a:r>
            <a:r>
              <a:rPr sz="2000" dirty="0" err="1">
                <a:solidFill>
                  <a:srgbClr val="1E64C8"/>
                </a:solidFill>
              </a:rPr>
              <a:t>steun</a:t>
            </a:r>
            <a:r>
              <a:rPr lang="nl-BE" sz="2000" dirty="0">
                <a:solidFill>
                  <a:srgbClr val="1E64C8"/>
                </a:solidFill>
              </a:rPr>
              <a:t> zijn drijvers</a:t>
            </a:r>
            <a:endParaRPr sz="2000" dirty="0">
              <a:solidFill>
                <a:srgbClr val="1E64C8"/>
              </a:solidFill>
            </a:endParaRPr>
          </a:p>
        </p:txBody>
      </p:sp>
      <p:sp>
        <p:nvSpPr>
          <p:cNvPr id="7" name="Rectangle 6"/>
          <p:cNvSpPr/>
          <p:nvPr/>
        </p:nvSpPr>
        <p:spPr>
          <a:xfrm>
            <a:off x="7192670" y="1645920"/>
            <a:ext cx="2951683" cy="658368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2800" b="1">
                <a:solidFill>
                  <a:srgbClr val="FFFFFF"/>
                </a:solidFill>
              </a:rPr>
              <a:t>Het net wordt krap</a:t>
            </a:r>
          </a:p>
          <a:p>
            <a:pPr algn="l"/>
            <a:r>
              <a:rPr sz="2000">
                <a:solidFill>
                  <a:srgbClr val="FFFFFF"/>
                </a:solidFill>
              </a:rPr>
              <a:t>in bijna heel Vlaanderen enkel nog flexibele aansluitingen vanaf 100 kVA; het net van morgen wordt vandaag gepland</a:t>
            </a:r>
          </a:p>
        </p:txBody>
      </p:sp>
      <p:sp>
        <p:nvSpPr>
          <p:cNvPr id="8" name="Rectangle 7"/>
          <p:cNvSpPr/>
          <p:nvPr/>
        </p:nvSpPr>
        <p:spPr>
          <a:xfrm>
            <a:off x="10372953" y="1645920"/>
            <a:ext cx="2951683" cy="658368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2800" b="1">
                <a:solidFill>
                  <a:srgbClr val="1E64C8"/>
                </a:solidFill>
              </a:rPr>
              <a:t>Uw aansluiting is een troef</a:t>
            </a:r>
          </a:p>
          <a:p>
            <a:pPr algn="l"/>
            <a:r>
              <a:rPr sz="2000">
                <a:solidFill>
                  <a:srgbClr val="1E64C8"/>
                </a:solidFill>
              </a:rPr>
              <a:t>geen extra piek betekent een lager nettarief en ruimte voor meer verbruik</a:t>
            </a:r>
          </a:p>
        </p:txBody>
      </p:sp>
      <p:sp>
        <p:nvSpPr>
          <p:cNvPr id="9" name="Rectangle 8"/>
          <p:cNvSpPr/>
          <p:nvPr/>
        </p:nvSpPr>
        <p:spPr>
          <a:xfrm>
            <a:off x="13553236" y="1645920"/>
            <a:ext cx="2951683" cy="658368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2800" b="1">
                <a:solidFill>
                  <a:srgbClr val="FFFFFF"/>
                </a:solidFill>
              </a:rPr>
              <a:t>Ontwerp voor flexibiliteit</a:t>
            </a:r>
          </a:p>
          <a:p>
            <a:pPr algn="l"/>
            <a:r>
              <a:rPr sz="2000">
                <a:solidFill>
                  <a:srgbClr val="FFFFFF"/>
                </a:solidFill>
              </a:rPr>
              <a:t>buffer, sturing en meting van bij het ontwerp: de prijsschommelingen blijven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Wat kunt u morgen al doen?</a:t>
            </a:r>
          </a:p>
        </p:txBody>
      </p:sp>
      <p:sp>
        <p:nvSpPr>
          <p:cNvPr id="3" name="Content Placeholder 2"/>
          <p:cNvSpPr>
            <a:spLocks noGrp="1"/>
          </p:cNvSpPr>
          <p:nvPr>
            <p:ph idx="1"/>
          </p:nvPr>
        </p:nvSpPr>
        <p:spPr>
          <a:xfrm>
            <a:off x="832104" y="1280160"/>
            <a:ext cx="10241280" cy="7589519"/>
          </a:xfrm>
        </p:spPr>
        <p:txBody>
          <a:bodyPr wrap="square"/>
          <a:lstStyle/>
          <a:p>
            <a:r>
              <a:rPr sz="3000" dirty="0" err="1"/>
              <a:t>Breng</a:t>
            </a:r>
            <a:r>
              <a:rPr sz="3000" dirty="0"/>
              <a:t> </a:t>
            </a:r>
            <a:r>
              <a:rPr sz="3000" dirty="0" err="1"/>
              <a:t>uw</a:t>
            </a:r>
            <a:r>
              <a:rPr sz="3000" dirty="0"/>
              <a:t> </a:t>
            </a:r>
            <a:r>
              <a:rPr sz="3000" dirty="0" err="1"/>
              <a:t>verbruik</a:t>
            </a:r>
            <a:r>
              <a:rPr sz="3000" dirty="0"/>
              <a:t> per </a:t>
            </a:r>
            <a:r>
              <a:rPr sz="3000" dirty="0" err="1"/>
              <a:t>kwartier</a:t>
            </a:r>
            <a:r>
              <a:rPr sz="3000" dirty="0"/>
              <a:t> </a:t>
            </a:r>
            <a:r>
              <a:rPr sz="3000" dirty="0" err="1"/>
              <a:t>en</a:t>
            </a:r>
            <a:r>
              <a:rPr sz="3000" dirty="0"/>
              <a:t> </a:t>
            </a:r>
            <a:r>
              <a:rPr sz="3000" dirty="0" err="1"/>
              <a:t>uw</a:t>
            </a:r>
            <a:r>
              <a:rPr sz="3000" dirty="0"/>
              <a:t> </a:t>
            </a:r>
            <a:r>
              <a:rPr sz="3000" dirty="0" err="1"/>
              <a:t>piek</a:t>
            </a:r>
            <a:r>
              <a:rPr sz="3000" dirty="0"/>
              <a:t> in </a:t>
            </a:r>
            <a:r>
              <a:rPr sz="3000" dirty="0" err="1"/>
              <a:t>kaart</a:t>
            </a:r>
            <a:endParaRPr sz="3000" dirty="0"/>
          </a:p>
          <a:p>
            <a:r>
              <a:rPr sz="3000" dirty="0"/>
              <a:t>Vraag </a:t>
            </a:r>
            <a:r>
              <a:rPr sz="3000" dirty="0" err="1"/>
              <a:t>een</a:t>
            </a:r>
            <a:r>
              <a:rPr sz="3000" dirty="0"/>
              <a:t> </a:t>
            </a:r>
            <a:r>
              <a:rPr sz="3000" dirty="0" err="1"/>
              <a:t>nieuwe</a:t>
            </a:r>
            <a:r>
              <a:rPr sz="3000" dirty="0"/>
              <a:t> of </a:t>
            </a:r>
            <a:r>
              <a:rPr sz="3000" dirty="0" err="1"/>
              <a:t>zwaardere</a:t>
            </a:r>
            <a:r>
              <a:rPr sz="3000" dirty="0"/>
              <a:t> </a:t>
            </a:r>
            <a:r>
              <a:rPr sz="3000" dirty="0" err="1"/>
              <a:t>aansluiting</a:t>
            </a:r>
            <a:r>
              <a:rPr sz="3000" dirty="0"/>
              <a:t> </a:t>
            </a:r>
            <a:r>
              <a:rPr sz="3000" dirty="0" err="1"/>
              <a:t>tijdig</a:t>
            </a:r>
            <a:r>
              <a:rPr sz="3000" dirty="0"/>
              <a:t> </a:t>
            </a:r>
            <a:r>
              <a:rPr sz="3000" dirty="0" err="1"/>
              <a:t>aan</a:t>
            </a:r>
            <a:r>
              <a:rPr sz="3000" dirty="0"/>
              <a:t>; </a:t>
            </a:r>
            <a:r>
              <a:rPr sz="3000" dirty="0" err="1"/>
              <a:t>bekijk</a:t>
            </a:r>
            <a:r>
              <a:rPr sz="3000" dirty="0"/>
              <a:t> </a:t>
            </a:r>
            <a:r>
              <a:rPr sz="3000" dirty="0" err="1"/>
              <a:t>een</a:t>
            </a:r>
            <a:r>
              <a:rPr sz="3000" dirty="0"/>
              <a:t> </a:t>
            </a:r>
            <a:r>
              <a:rPr sz="3000" dirty="0" err="1"/>
              <a:t>flexibele</a:t>
            </a:r>
            <a:r>
              <a:rPr sz="3000" dirty="0"/>
              <a:t> </a:t>
            </a:r>
            <a:r>
              <a:rPr sz="3000" dirty="0" err="1"/>
              <a:t>aansluiting</a:t>
            </a:r>
            <a:endParaRPr sz="3000" dirty="0"/>
          </a:p>
          <a:p>
            <a:r>
              <a:rPr sz="3000" dirty="0"/>
              <a:t>Kies </a:t>
            </a:r>
            <a:r>
              <a:rPr sz="3000" dirty="0" err="1"/>
              <a:t>een</a:t>
            </a:r>
            <a:r>
              <a:rPr sz="3000" dirty="0"/>
              <a:t> </a:t>
            </a:r>
            <a:r>
              <a:rPr sz="3000" dirty="0" err="1"/>
              <a:t>warmtepomp</a:t>
            </a:r>
            <a:r>
              <a:rPr sz="3000" dirty="0"/>
              <a:t> met buffer </a:t>
            </a:r>
            <a:r>
              <a:rPr sz="3000" dirty="0" err="1"/>
              <a:t>en</a:t>
            </a:r>
            <a:r>
              <a:rPr sz="3000" dirty="0"/>
              <a:t> </a:t>
            </a:r>
            <a:r>
              <a:rPr sz="3000" dirty="0" err="1"/>
              <a:t>een</a:t>
            </a:r>
            <a:r>
              <a:rPr sz="3000" dirty="0"/>
              <a:t> </a:t>
            </a:r>
            <a:r>
              <a:rPr sz="3000" dirty="0" err="1"/>
              <a:t>stuurbare</a:t>
            </a:r>
            <a:r>
              <a:rPr sz="3000" dirty="0"/>
              <a:t> </a:t>
            </a:r>
            <a:r>
              <a:rPr sz="3000" dirty="0" err="1"/>
              <a:t>regeling</a:t>
            </a:r>
            <a:r>
              <a:rPr sz="3000" dirty="0"/>
              <a:t>, </a:t>
            </a:r>
            <a:r>
              <a:rPr sz="3000" dirty="0" err="1"/>
              <a:t>en</a:t>
            </a:r>
            <a:r>
              <a:rPr sz="3000" dirty="0"/>
              <a:t> leg de </a:t>
            </a:r>
            <a:r>
              <a:rPr sz="3000" dirty="0" err="1"/>
              <a:t>grenzen</a:t>
            </a:r>
            <a:r>
              <a:rPr sz="3000" dirty="0"/>
              <a:t> van het </a:t>
            </a:r>
            <a:r>
              <a:rPr sz="3000" dirty="0" err="1"/>
              <a:t>proces</a:t>
            </a:r>
            <a:r>
              <a:rPr sz="3000" dirty="0"/>
              <a:t> vast</a:t>
            </a:r>
          </a:p>
          <a:p>
            <a:r>
              <a:rPr sz="3000" dirty="0" err="1"/>
              <a:t>Bekijk</a:t>
            </a:r>
            <a:r>
              <a:rPr sz="3000" dirty="0"/>
              <a:t> </a:t>
            </a:r>
            <a:r>
              <a:rPr sz="3000" dirty="0" err="1"/>
              <a:t>een</a:t>
            </a:r>
            <a:r>
              <a:rPr sz="3000" dirty="0"/>
              <a:t> </a:t>
            </a:r>
            <a:r>
              <a:rPr sz="3000" dirty="0" err="1"/>
              <a:t>dynamisch</a:t>
            </a:r>
            <a:r>
              <a:rPr sz="3000" dirty="0"/>
              <a:t> contract, </a:t>
            </a:r>
            <a:r>
              <a:rPr sz="3000" dirty="0" err="1"/>
              <a:t>en</a:t>
            </a:r>
            <a:r>
              <a:rPr sz="3000" dirty="0"/>
              <a:t> via </a:t>
            </a:r>
            <a:r>
              <a:rPr sz="3000" dirty="0" err="1"/>
              <a:t>een</a:t>
            </a:r>
            <a:r>
              <a:rPr sz="3000" dirty="0"/>
              <a:t> aggregator </a:t>
            </a:r>
            <a:r>
              <a:rPr sz="3000" dirty="0" err="1"/>
              <a:t>systeemdiensten</a:t>
            </a:r>
            <a:r>
              <a:rPr sz="3000" dirty="0"/>
              <a:t> of </a:t>
            </a:r>
            <a:r>
              <a:rPr sz="3000" dirty="0" err="1"/>
              <a:t>onbalans</a:t>
            </a:r>
            <a:endParaRPr sz="3000" dirty="0"/>
          </a:p>
          <a:p>
            <a:r>
              <a:rPr sz="3000" dirty="0"/>
              <a:t>Begin </a:t>
            </a:r>
            <a:r>
              <a:rPr sz="3000" dirty="0" err="1"/>
              <a:t>bij</a:t>
            </a:r>
            <a:r>
              <a:rPr sz="3000" dirty="0"/>
              <a:t> de </a:t>
            </a:r>
            <a:r>
              <a:rPr lang="nl-BE" sz="3000" dirty="0"/>
              <a:t>hulpprocessen</a:t>
            </a:r>
            <a:r>
              <a:rPr sz="3000" dirty="0"/>
              <a:t> (</a:t>
            </a:r>
            <a:r>
              <a:rPr sz="3000" dirty="0" err="1"/>
              <a:t>warmte</a:t>
            </a:r>
            <a:r>
              <a:rPr sz="3000" dirty="0"/>
              <a:t>, </a:t>
            </a:r>
            <a:r>
              <a:rPr sz="3000" dirty="0" err="1"/>
              <a:t>koeling</a:t>
            </a:r>
            <a:r>
              <a:rPr sz="3000" dirty="0"/>
              <a:t>, </a:t>
            </a:r>
            <a:r>
              <a:rPr sz="3000" dirty="0" err="1"/>
              <a:t>perslucht</a:t>
            </a:r>
            <a:r>
              <a:rPr sz="3000" dirty="0"/>
              <a:t>), </a:t>
            </a:r>
            <a:r>
              <a:rPr sz="3000" dirty="0" err="1"/>
              <a:t>niet</a:t>
            </a:r>
            <a:r>
              <a:rPr sz="3000" dirty="0"/>
              <a:t> </a:t>
            </a:r>
            <a:r>
              <a:rPr sz="3000" dirty="0" err="1"/>
              <a:t>bij</a:t>
            </a:r>
            <a:r>
              <a:rPr sz="3000" dirty="0"/>
              <a:t> het </a:t>
            </a:r>
            <a:r>
              <a:rPr sz="3000" dirty="0" err="1"/>
              <a:t>kernproces</a:t>
            </a:r>
            <a:endParaRPr sz="3000" dirty="0"/>
          </a:p>
        </p:txBody>
      </p:sp>
      <p:sp>
        <p:nvSpPr>
          <p:cNvPr id="4" name="Tijdelijke aanduiding voor dianummer 3">
            <a:extLst>
              <a:ext uri="{FF2B5EF4-FFF2-40B4-BE49-F238E27FC236}">
                <a16:creationId xmlns:a16="http://schemas.microsoft.com/office/drawing/2014/main" id="{86559DB0-CE64-6465-63A8-AB3B20E2650C}"/>
              </a:ext>
            </a:extLst>
          </p:cNvPr>
          <p:cNvSpPr>
            <a:spLocks noGrp="1"/>
          </p:cNvSpPr>
          <p:nvPr>
            <p:ph type="sldNum" sz="quarter" idx="12"/>
          </p:nvPr>
        </p:nvSpPr>
        <p:spPr/>
        <p:txBody>
          <a:bodyPr/>
          <a:lstStyle/>
          <a:p>
            <a:fld id="{7AE184E0-0BD4-4705-A12B-9B71DDE63301}" type="slidenum">
              <a:rPr lang="en-GB" noProof="0" smtClean="0"/>
              <a:t>59</a:t>
            </a:fld>
            <a:endParaRPr lang="en-GB" noProof="0" dirty="0"/>
          </a:p>
        </p:txBody>
      </p:sp>
      <p:sp>
        <p:nvSpPr>
          <p:cNvPr id="5" name="Rectangle 4"/>
          <p:cNvSpPr/>
          <p:nvPr/>
        </p:nvSpPr>
        <p:spPr>
          <a:xfrm>
            <a:off x="11521440" y="1645920"/>
            <a:ext cx="4983480" cy="3108960"/>
          </a:xfrm>
          <a:prstGeom prst="rect">
            <a:avLst/>
          </a:prstGeom>
          <a:solidFill>
            <a:srgbClr val="1E64C8"/>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3600" b="1">
                <a:solidFill>
                  <a:srgbClr val="FFFFFF"/>
                </a:solidFill>
              </a:rPr>
              <a:t>Flexibiliteit</a:t>
            </a:r>
          </a:p>
          <a:p>
            <a:pPr algn="l"/>
            <a:r>
              <a:rPr sz="2200">
                <a:solidFill>
                  <a:srgbClr val="FFFFFF"/>
                </a:solidFill>
              </a:rPr>
              <a:t>wordt een even bepalende troef als grondstoffen of personeel</a:t>
            </a:r>
          </a:p>
        </p:txBody>
      </p:sp>
      <p:sp>
        <p:nvSpPr>
          <p:cNvPr id="6" name="Rectangle 5"/>
          <p:cNvSpPr/>
          <p:nvPr/>
        </p:nvSpPr>
        <p:spPr>
          <a:xfrm>
            <a:off x="11521440" y="5120640"/>
            <a:ext cx="4983480" cy="3108960"/>
          </a:xfrm>
          <a:prstGeom prst="rect">
            <a:avLst/>
          </a:prstGeom>
          <a:solidFill>
            <a:srgbClr val="E9F0FA"/>
          </a:solidFill>
          <a:ln>
            <a:noFill/>
          </a:ln>
          <a:effectLst/>
        </p:spPr>
        <p:style>
          <a:lnRef idx="1">
            <a:schemeClr val="accent1"/>
          </a:lnRef>
          <a:fillRef idx="3">
            <a:schemeClr val="accent1"/>
          </a:fillRef>
          <a:effectRef idx="2">
            <a:schemeClr val="accent1"/>
          </a:effectRef>
          <a:fontRef idx="minor">
            <a:schemeClr val="lt1"/>
          </a:fontRef>
        </p:style>
        <p:txBody>
          <a:bodyPr wrap="square" lIns="228600" rIns="228600" rtlCol="0" anchor="ctr"/>
          <a:lstStyle/>
          <a:p>
            <a:pPr algn="l"/>
            <a:r>
              <a:rPr sz="3600" b="1">
                <a:solidFill>
                  <a:srgbClr val="1E64C8"/>
                </a:solidFill>
              </a:rPr>
              <a:t>Het net van morgen</a:t>
            </a:r>
          </a:p>
          <a:p>
            <a:pPr algn="l"/>
            <a:r>
              <a:rPr sz="2200">
                <a:solidFill>
                  <a:srgbClr val="1E64C8"/>
                </a:solidFill>
              </a:rPr>
              <a:t>wordt vandaag gepland: zorg dat u erop staat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500" noProof="0" dirty="0"/>
              <a:t>Louis De Backere, MSc MA</a:t>
            </a:r>
            <a:br>
              <a:rPr lang="en-GB" noProof="0" dirty="0"/>
            </a:br>
            <a:r>
              <a:rPr lang="en-GB" noProof="0" dirty="0"/>
              <a:t>Onderzoeker</a:t>
            </a:r>
            <a:br>
              <a:rPr lang="en-GB" noProof="0" dirty="0"/>
            </a:br>
            <a:br>
              <a:rPr lang="en-GB" noProof="0" dirty="0"/>
            </a:br>
            <a:r>
              <a:rPr lang="en-GB" cap="all" noProof="0" dirty="0"/>
              <a:t>Energy &amp; systems lab</a:t>
            </a:r>
            <a:br>
              <a:rPr lang="en-GB" cap="all" noProof="0" dirty="0"/>
            </a:br>
            <a:br>
              <a:rPr lang="en-GB" noProof="0" dirty="0"/>
            </a:br>
            <a:r>
              <a:rPr lang="en-GB" noProof="0" dirty="0"/>
              <a:t>E	Louis.DeBackere@UGent.be</a:t>
            </a:r>
            <a:br>
              <a:rPr lang="en-GB" noProof="0" dirty="0"/>
            </a:br>
            <a:r>
              <a:rPr lang="en-GB" noProof="0" dirty="0"/>
              <a:t> </a:t>
            </a:r>
            <a:br>
              <a:rPr lang="en-GB" noProof="0" dirty="0"/>
            </a:br>
            <a:r>
              <a:rPr lang="en-GB" noProof="0" dirty="0"/>
              <a:t> </a:t>
            </a:r>
            <a:br>
              <a:rPr lang="en-GB" noProof="0" dirty="0"/>
            </a:br>
            <a:br>
              <a:rPr lang="en-GB" noProof="0" dirty="0"/>
            </a:br>
            <a:r>
              <a:rPr lang="en-GB" dirty="0" err="1"/>
              <a:t>epes</a:t>
            </a:r>
            <a:r>
              <a:rPr lang="en-GB" noProof="0" dirty="0"/>
              <a:t>.ugent.be</a:t>
            </a:r>
            <a:br>
              <a:rPr lang="en-GB" noProof="0" dirty="0"/>
            </a:br>
            <a:endParaRPr lang="en-GB" noProof="0" dirty="0"/>
          </a:p>
        </p:txBody>
      </p:sp>
      <p:sp>
        <p:nvSpPr>
          <p:cNvPr id="4" name="Tijdelijke aanduiding voor tekst 3"/>
          <p:cNvSpPr>
            <a:spLocks noGrp="1"/>
          </p:cNvSpPr>
          <p:nvPr>
            <p:ph type="body" sz="quarter" idx="10"/>
          </p:nvPr>
        </p:nvSpPr>
        <p:spPr/>
        <p:txBody>
          <a:bodyPr/>
          <a:lstStyle/>
          <a:p>
            <a:r>
              <a:rPr lang="en-GB" noProof="0" dirty="0"/>
              <a:t>Universiteit Gent</a:t>
            </a:r>
            <a:br>
              <a:rPr lang="en-GB" noProof="0" dirty="0"/>
            </a:br>
            <a:r>
              <a:rPr lang="en-GB" noProof="0" dirty="0"/>
              <a:t>@ugent</a:t>
            </a:r>
          </a:p>
          <a:p>
            <a:r>
              <a:rPr lang="en-GB" noProof="0" dirty="0"/>
              <a:t>@ugent</a:t>
            </a:r>
            <a:br>
              <a:rPr lang="en-GB" noProof="0" dirty="0"/>
            </a:br>
            <a:r>
              <a:rPr lang="en-GB" noProof="0" dirty="0"/>
              <a:t>Ghent University</a:t>
            </a:r>
          </a:p>
          <a:p>
            <a:endParaRPr lang="en-GB" noProof="0" dirty="0"/>
          </a:p>
        </p:txBody>
      </p:sp>
      <p:pic>
        <p:nvPicPr>
          <p:cNvPr id="5"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12000" y="3161604"/>
            <a:ext cx="280417" cy="335281"/>
          </a:xfrm>
          <a:prstGeom prst="rect">
            <a:avLst/>
          </a:prstGeom>
        </p:spPr>
      </p:pic>
      <p:pic>
        <p:nvPicPr>
          <p:cNvPr id="6"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2000" y="3599274"/>
            <a:ext cx="280417" cy="356617"/>
          </a:xfrm>
          <a:prstGeom prst="rect">
            <a:avLst/>
          </a:prstGeom>
        </p:spPr>
      </p:pic>
      <p:pic>
        <p:nvPicPr>
          <p:cNvPr id="8" name="Picture 11">
            <a:extLst>
              <a:ext uri="{FF2B5EF4-FFF2-40B4-BE49-F238E27FC236}">
                <a16:creationId xmlns:a16="http://schemas.microsoft.com/office/drawing/2014/main" id="{65A69BED-5883-45C6-8232-EE96ED7BA4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0351" y="4122000"/>
            <a:ext cx="280643" cy="280800"/>
          </a:xfrm>
          <a:prstGeom prst="rect">
            <a:avLst/>
          </a:prstGeom>
        </p:spPr>
      </p:pic>
      <p:pic>
        <p:nvPicPr>
          <p:cNvPr id="9" name="Picture 12">
            <a:extLst>
              <a:ext uri="{FF2B5EF4-FFF2-40B4-BE49-F238E27FC236}">
                <a16:creationId xmlns:a16="http://schemas.microsoft.com/office/drawing/2014/main" id="{5B03102D-7206-4206-83D2-56A53181AC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10351" y="4560042"/>
            <a:ext cx="280417" cy="280417"/>
          </a:xfrm>
          <a:prstGeom prst="rect">
            <a:avLst/>
          </a:prstGeom>
        </p:spPr>
      </p:pic>
    </p:spTree>
    <p:extLst>
      <p:ext uri="{BB962C8B-B14F-4D97-AF65-F5344CB8AC3E}">
        <p14:creationId xmlns:p14="http://schemas.microsoft.com/office/powerpoint/2010/main" val="411963799"/>
      </p:ext>
    </p:extLst>
  </p:cSld>
  <p:clrMapOvr>
    <a:masterClrMapping/>
  </p:clrMapOvr>
</p:sld>
</file>

<file path=ppt/theme/theme1.xml><?xml version="1.0" encoding="utf-8"?>
<a:theme xmlns:a="http://schemas.openxmlformats.org/drawingml/2006/main" name="Kantoorthema">
  <a:themeElements>
    <a:clrScheme name="Aangepast 2">
      <a:dk1>
        <a:sysClr val="windowText" lastClr="000000"/>
      </a:dk1>
      <a:lt1>
        <a:sysClr val="window" lastClr="FFFFFF"/>
      </a:lt1>
      <a:dk2>
        <a:srgbClr val="1E64C8"/>
      </a:dk2>
      <a:lt2>
        <a:srgbClr val="E9F0FA"/>
      </a:lt2>
      <a:accent1>
        <a:srgbClr val="8BBEE8"/>
      </a:accent1>
      <a:accent2>
        <a:srgbClr val="99CCEF"/>
      </a:accent2>
      <a:accent3>
        <a:srgbClr val="A7DAF6"/>
      </a:accent3>
      <a:accent4>
        <a:srgbClr val="B5E8FD"/>
      </a:accent4>
      <a:accent5>
        <a:srgbClr val="C3F6FF"/>
      </a:accent5>
      <a:accent6>
        <a:srgbClr val="D1FFFF"/>
      </a:accent6>
      <a:hlink>
        <a:srgbClr val="1E64C8"/>
      </a:hlink>
      <a:folHlink>
        <a:srgbClr val="1E64C8"/>
      </a:folHlink>
    </a:clrScheme>
    <a:fontScheme name="Universiteit Gen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0">
          <a:solidFill>
            <a:srgbClr val="1E64C8"/>
          </a:solidFill>
        </a:ln>
      </a:spPr>
      <a:bodyPr rtlCol="0" anchor="ctr"/>
      <a:lstStyle>
        <a:defPPr algn="ctr">
          <a:defRPr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0">
          <a:solidFill>
            <a:srgbClr val="1E64C8"/>
          </a:solidFill>
          <a:headEnd type="none"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lgn="l">
          <a:lnSpc>
            <a:spcPct val="120000"/>
          </a:lnSpc>
          <a:buFont typeface="Arial" panose="020B0604020202020204" pitchFamily="34" charset="0"/>
          <a:buChar char="‒"/>
          <a:defRPr sz="2500" smtClean="0"/>
        </a:defPPr>
      </a:lstStyle>
    </a:txDef>
  </a:objectDefaults>
  <a:extraClrSchemeLst/>
  <a:extLst>
    <a:ext uri="{05A4C25C-085E-4340-85A3-A5531E510DB2}">
      <thm15:themeFamily xmlns:thm15="http://schemas.microsoft.com/office/thememl/2012/main" name="Presentatie2" id="{A296FAE2-DF01-4A37-BC44-E3271A4108B0}" vid="{97B00A91-3124-467C-8939-B3F6725DB2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20250610_Actemium</Template>
  <TotalTime>3085</TotalTime>
  <Words>5583</Words>
  <Application>Microsoft Macintosh PowerPoint</Application>
  <PresentationFormat>Aangepast</PresentationFormat>
  <Paragraphs>375</Paragraphs>
  <Slides>60</Slides>
  <Notes>60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60</vt:i4>
      </vt:variant>
    </vt:vector>
  </HeadingPairs>
  <TitlesOfParts>
    <vt:vector size="63" baseType="lpstr">
      <vt:lpstr>Arial</vt:lpstr>
      <vt:lpstr>Calibri</vt:lpstr>
      <vt:lpstr>Kantoorthema</vt:lpstr>
      <vt:lpstr>Het elektriciteitsnet</vt:lpstr>
      <vt:lpstr>Introductie</vt:lpstr>
      <vt:lpstr>Inhoud</vt:lpstr>
      <vt:lpstr>Het energiesysteem</vt:lpstr>
      <vt:lpstr>Het energiesysteem: verbruik</vt:lpstr>
      <vt:lpstr>Het energiesysteem: vroeger</vt:lpstr>
      <vt:lpstr>Het energiesysteem: de residuele last</vt:lpstr>
      <vt:lpstr>Het energiesysteem: zo zag dat eruit in 2006</vt:lpstr>
      <vt:lpstr>Het energiesysteem: zon en wind komen erbij</vt:lpstr>
      <vt:lpstr>Het energiesysteem: een dal op de middag</vt:lpstr>
      <vt:lpstr>Het energiesysteem: zo zag dat eruit in 2018</vt:lpstr>
      <vt:lpstr>Het energiesysteem: van basislast naar bulk</vt:lpstr>
      <vt:lpstr>Het energiesysteem: onder nul op de middag</vt:lpstr>
      <vt:lpstr>Het energiesysteem: zo ziet dat eruit in 2025</vt:lpstr>
      <vt:lpstr>Het energiesysteem: zon sneller dan verwacht</vt:lpstr>
      <vt:lpstr>Het energiesysteem: zo kan het eruitzien in 2035</vt:lpstr>
      <vt:lpstr>Het energiesysteem: de winterpiek stijgt</vt:lpstr>
      <vt:lpstr>Het net</vt:lpstr>
      <vt:lpstr>Het net: verbruik vandaag en straks</vt:lpstr>
      <vt:lpstr>Het net: waar komt de stijging vandaan?</vt:lpstr>
      <vt:lpstr>Het net: waarom elektrificeren?</vt:lpstr>
      <vt:lpstr>Het net: een prognose is geen voorspelling</vt:lpstr>
      <vt:lpstr>Het net: het distributienet raakt vol</vt:lpstr>
      <vt:lpstr>Het net: zo ver staat Nederland al</vt:lpstr>
      <vt:lpstr>Het net: uitbreiden duurt lang</vt:lpstr>
      <vt:lpstr>Prijzen en markten</vt:lpstr>
      <vt:lpstr>Markten: het overzicht</vt:lpstr>
      <vt:lpstr>Markten: de day-aheadmarkt</vt:lpstr>
      <vt:lpstr>Prijzen: de day-aheadprijs per uur</vt:lpstr>
      <vt:lpstr>Prijzen: dezelfde dag, elf jaar later</vt:lpstr>
      <vt:lpstr>Prijzen: negatieve uren</vt:lpstr>
      <vt:lpstr>Prijzen: wat levert verschuiven op?</vt:lpstr>
      <vt:lpstr>Prijzen: niveau en spreiding</vt:lpstr>
      <vt:lpstr>Markten: de reserves van Elia</vt:lpstr>
      <vt:lpstr>Systeemdiensten: de reserves van Elia</vt:lpstr>
      <vt:lpstr>Systeemdiensten: Europese platformen</vt:lpstr>
      <vt:lpstr>Markten: onbalans</vt:lpstr>
      <vt:lpstr>Onbalans: wie afwijkt, betaalt de onbalansprijs</vt:lpstr>
      <vt:lpstr>Onbalans: een extreme dag</vt:lpstr>
      <vt:lpstr>Onbalans: de uitschieters worden dieper</vt:lpstr>
      <vt:lpstr>Onbalans: de keerzijde in Nederland</vt:lpstr>
      <vt:lpstr>Flexibiliteit</vt:lpstr>
      <vt:lpstr>Flexibiliteit: wat is het?</vt:lpstr>
      <vt:lpstr>Flexibiliteit: waar zit ze in een bedrijf?</vt:lpstr>
      <vt:lpstr>Flexibiliteit: hoeveel heeft Elia nodig?</vt:lpstr>
      <vt:lpstr>Opslag: batterijen</vt:lpstr>
      <vt:lpstr>Opslag: batterijen en de residuele last</vt:lpstr>
      <vt:lpstr>Opslag: batterijen in België en Vlaanderen</vt:lpstr>
      <vt:lpstr>Opslag in warmte: de warmtepomp met buffer</vt:lpstr>
      <vt:lpstr>Opslag in warmte: verbruik volgt productie</vt:lpstr>
      <vt:lpstr>Opslag in warmte: een vlakkere residuele last</vt:lpstr>
      <vt:lpstr>Spelen op de onbalansprijs</vt:lpstr>
      <vt:lpstr>Cycli plannen: een lagere piek</vt:lpstr>
      <vt:lpstr>Wat betekent dit voor uw bedrijf?</vt:lpstr>
      <vt:lpstr>Voorbeeld uit ons onderzoek</vt:lpstr>
      <vt:lpstr>Flexibiliteit in de industrie: drempels</vt:lpstr>
      <vt:lpstr>Slimme sturing en AI</vt:lpstr>
      <vt:lpstr>Conclusies</vt:lpstr>
      <vt:lpstr>Wat kunt u morgen al doen?</vt:lpstr>
      <vt:lpstr>Louis De Backere, MSc MA Onderzoeker  Energy &amp; systems lab  E Louis.DeBackere@UGent.be      epes.ugent.be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Louis De Backere</dc:creator>
  <cp:keywords/>
  <dc:description/>
  <cp:lastModifiedBy>Louis De Backere</cp:lastModifiedBy>
  <cp:revision>1</cp:revision>
  <dcterms:created xsi:type="dcterms:W3CDTF">2025-06-10T08:54:18Z</dcterms:created>
  <dcterms:modified xsi:type="dcterms:W3CDTF">2026-09-29T12:09:25Z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d to">
    <vt:lpwstr>Ghent University</vt:lpwstr>
  </property>
  <property fmtid="{D5CDD505-2E9C-101B-9397-08002B2CF9AE}" pid="3" name="Version">
    <vt:lpwstr>1.1</vt:lpwstr>
  </property>
  <property fmtid="{D5CDD505-2E9C-101B-9397-08002B2CF9AE}" pid="4" name="Date">
    <vt:filetime>2019-05-23T22:00:00Z</vt:filetime>
  </property>
  <property fmtid="{D5CDD505-2E9C-101B-9397-08002B2CF9AE}" pid="5" name="Build">
    <vt:i4>20</vt:i4>
  </property>
</Properties>
</file>