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8"/>
  </p:notesMasterIdLst>
  <p:sldIdLst>
    <p:sldId id="265" r:id="rId5"/>
    <p:sldId id="484" r:id="rId6"/>
    <p:sldId id="433" r:id="rId7"/>
    <p:sldId id="350" r:id="rId8"/>
    <p:sldId id="260" r:id="rId9"/>
    <p:sldId id="483" r:id="rId10"/>
    <p:sldId id="353" r:id="rId11"/>
    <p:sldId id="354" r:id="rId12"/>
    <p:sldId id="473" r:id="rId13"/>
    <p:sldId id="298" r:id="rId14"/>
    <p:sldId id="482" r:id="rId15"/>
    <p:sldId id="475" r:id="rId16"/>
    <p:sldId id="476" r:id="rId17"/>
    <p:sldId id="315" r:id="rId18"/>
    <p:sldId id="480" r:id="rId19"/>
    <p:sldId id="472" r:id="rId20"/>
    <p:sldId id="375" r:id="rId21"/>
    <p:sldId id="400" r:id="rId22"/>
    <p:sldId id="376" r:id="rId23"/>
    <p:sldId id="478" r:id="rId24"/>
    <p:sldId id="481" r:id="rId25"/>
    <p:sldId id="406" r:id="rId26"/>
    <p:sldId id="276" r:id="rId27"/>
  </p:sldIdLst>
  <p:sldSz cx="17338675" cy="9753600"/>
  <p:notesSz cx="6858000" cy="9144000"/>
  <p:defaultTextStyle>
    <a:defPPr>
      <a:defRPr lang="en-US"/>
    </a:defPPr>
    <a:lvl1pPr marL="0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1pPr>
    <a:lvl2pPr marL="650184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2pPr>
    <a:lvl3pPr marL="1300368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3pPr>
    <a:lvl4pPr marL="1950552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4pPr>
    <a:lvl5pPr marL="2600736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5pPr>
    <a:lvl6pPr marL="3250921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6pPr>
    <a:lvl7pPr marL="3901105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7pPr>
    <a:lvl8pPr marL="4551289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8pPr>
    <a:lvl9pPr marL="5201473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B1C55F-BBE1-6E74-0BC5-212C55B3D73D}" name="Maité Goderis" initials="MG" userId="S::Maite.Goderis@UGent.be::2ce93c5a-2864-4b9d-945f-e6e73e6a95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4C8"/>
    <a:srgbClr val="8BBEE8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82B779-60DA-4A22-9E71-05CF0F0640F8}" v="292" dt="2026-09-28T13:40:40.5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524" y="60"/>
      </p:cViewPr>
      <p:guideLst>
        <p:guide orient="horz" pos="3072"/>
        <p:guide pos="5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Lecompte" userId="3b21fcfb-63b3-4b25-a44a-1cfb3a8a2ea2" providerId="ADAL" clId="{50834E2F-A626-49DE-A4C2-7243018D0164}"/>
    <pc:docChg chg="custSel addSld delSld modSld sldOrd">
      <pc:chgData name="Steven Lecompte" userId="3b21fcfb-63b3-4b25-a44a-1cfb3a8a2ea2" providerId="ADAL" clId="{50834E2F-A626-49DE-A4C2-7243018D0164}" dt="2026-09-28T13:40:40.560" v="518" actId="20577"/>
      <pc:docMkLst>
        <pc:docMk/>
      </pc:docMkLst>
      <pc:sldChg chg="modSp mod">
        <pc:chgData name="Steven Lecompte" userId="3b21fcfb-63b3-4b25-a44a-1cfb3a8a2ea2" providerId="ADAL" clId="{50834E2F-A626-49DE-A4C2-7243018D0164}" dt="2026-09-24T08:02:01.897" v="11" actId="20577"/>
        <pc:sldMkLst>
          <pc:docMk/>
          <pc:sldMk cId="384686203" sldId="265"/>
        </pc:sldMkLst>
        <pc:spChg chg="mod">
          <ac:chgData name="Steven Lecompte" userId="3b21fcfb-63b3-4b25-a44a-1cfb3a8a2ea2" providerId="ADAL" clId="{50834E2F-A626-49DE-A4C2-7243018D0164}" dt="2026-09-24T08:02:01.897" v="11" actId="20577"/>
          <ac:spMkLst>
            <pc:docMk/>
            <pc:sldMk cId="384686203" sldId="265"/>
            <ac:spMk id="2" creationId="{46534A51-A429-1808-1114-C344164B83D9}"/>
          </ac:spMkLst>
        </pc:spChg>
      </pc:sldChg>
      <pc:sldChg chg="add">
        <pc:chgData name="Steven Lecompte" userId="3b21fcfb-63b3-4b25-a44a-1cfb3a8a2ea2" providerId="ADAL" clId="{50834E2F-A626-49DE-A4C2-7243018D0164}" dt="2026-09-24T08:05:08.463" v="158"/>
        <pc:sldMkLst>
          <pc:docMk/>
          <pc:sldMk cId="2514586383" sldId="276"/>
        </pc:sldMkLst>
      </pc:sldChg>
      <pc:sldChg chg="add">
        <pc:chgData name="Steven Lecompte" userId="3b21fcfb-63b3-4b25-a44a-1cfb3a8a2ea2" providerId="ADAL" clId="{50834E2F-A626-49DE-A4C2-7243018D0164}" dt="2026-09-24T08:33:36.036" v="181"/>
        <pc:sldMkLst>
          <pc:docMk/>
          <pc:sldMk cId="758161546" sldId="315"/>
        </pc:sldMkLst>
      </pc:sldChg>
      <pc:sldChg chg="add">
        <pc:chgData name="Steven Lecompte" userId="3b21fcfb-63b3-4b25-a44a-1cfb3a8a2ea2" providerId="ADAL" clId="{50834E2F-A626-49DE-A4C2-7243018D0164}" dt="2026-09-24T08:36:02.715" v="182"/>
        <pc:sldMkLst>
          <pc:docMk/>
          <pc:sldMk cId="500686958" sldId="375"/>
        </pc:sldMkLst>
      </pc:sldChg>
      <pc:sldChg chg="add">
        <pc:chgData name="Steven Lecompte" userId="3b21fcfb-63b3-4b25-a44a-1cfb3a8a2ea2" providerId="ADAL" clId="{50834E2F-A626-49DE-A4C2-7243018D0164}" dt="2026-09-24T08:36:02.715" v="182"/>
        <pc:sldMkLst>
          <pc:docMk/>
          <pc:sldMk cId="677899195" sldId="376"/>
        </pc:sldMkLst>
      </pc:sldChg>
      <pc:sldChg chg="add">
        <pc:chgData name="Steven Lecompte" userId="3b21fcfb-63b3-4b25-a44a-1cfb3a8a2ea2" providerId="ADAL" clId="{50834E2F-A626-49DE-A4C2-7243018D0164}" dt="2026-09-24T08:36:02.715" v="182"/>
        <pc:sldMkLst>
          <pc:docMk/>
          <pc:sldMk cId="2223548450" sldId="400"/>
        </pc:sldMkLst>
      </pc:sldChg>
      <pc:sldChg chg="modSp add mod modAnim">
        <pc:chgData name="Steven Lecompte" userId="3b21fcfb-63b3-4b25-a44a-1cfb3a8a2ea2" providerId="ADAL" clId="{50834E2F-A626-49DE-A4C2-7243018D0164}" dt="2026-09-28T13:40:40.560" v="518" actId="20577"/>
        <pc:sldMkLst>
          <pc:docMk/>
          <pc:sldMk cId="3228435993" sldId="406"/>
        </pc:sldMkLst>
        <pc:spChg chg="mod">
          <ac:chgData name="Steven Lecompte" userId="3b21fcfb-63b3-4b25-a44a-1cfb3a8a2ea2" providerId="ADAL" clId="{50834E2F-A626-49DE-A4C2-7243018D0164}" dt="2026-09-28T13:39:09.480" v="260" actId="790"/>
          <ac:spMkLst>
            <pc:docMk/>
            <pc:sldMk cId="3228435993" sldId="406"/>
            <ac:spMk id="2" creationId="{C829714B-7216-76FB-9226-729B3B92D95F}"/>
          </ac:spMkLst>
        </pc:spChg>
        <pc:spChg chg="mod">
          <ac:chgData name="Steven Lecompte" userId="3b21fcfb-63b3-4b25-a44a-1cfb3a8a2ea2" providerId="ADAL" clId="{50834E2F-A626-49DE-A4C2-7243018D0164}" dt="2026-09-28T13:40:09.922" v="471" actId="20577"/>
          <ac:spMkLst>
            <pc:docMk/>
            <pc:sldMk cId="3228435993" sldId="406"/>
            <ac:spMk id="3" creationId="{C0A01396-C9DF-2E72-34A2-FC8A59DFEB80}"/>
          </ac:spMkLst>
        </pc:spChg>
        <pc:spChg chg="mod">
          <ac:chgData name="Steven Lecompte" userId="3b21fcfb-63b3-4b25-a44a-1cfb3a8a2ea2" providerId="ADAL" clId="{50834E2F-A626-49DE-A4C2-7243018D0164}" dt="2026-09-28T13:40:16.028" v="476" actId="20577"/>
          <ac:spMkLst>
            <pc:docMk/>
            <pc:sldMk cId="3228435993" sldId="406"/>
            <ac:spMk id="7" creationId="{59E72156-62B4-20E6-D9E6-62C87C2C36E9}"/>
          </ac:spMkLst>
        </pc:spChg>
        <pc:spChg chg="mod">
          <ac:chgData name="Steven Lecompte" userId="3b21fcfb-63b3-4b25-a44a-1cfb3a8a2ea2" providerId="ADAL" clId="{50834E2F-A626-49DE-A4C2-7243018D0164}" dt="2026-09-28T13:40:40.560" v="518" actId="20577"/>
          <ac:spMkLst>
            <pc:docMk/>
            <pc:sldMk cId="3228435993" sldId="406"/>
            <ac:spMk id="12" creationId="{8E80EE33-C13B-4601-9528-FF8CED908D7E}"/>
          </ac:spMkLst>
        </pc:spChg>
        <pc:spChg chg="mod">
          <ac:chgData name="Steven Lecompte" userId="3b21fcfb-63b3-4b25-a44a-1cfb3a8a2ea2" providerId="ADAL" clId="{50834E2F-A626-49DE-A4C2-7243018D0164}" dt="2026-09-28T13:40:21.238" v="482" actId="20577"/>
          <ac:spMkLst>
            <pc:docMk/>
            <pc:sldMk cId="3228435993" sldId="406"/>
            <ac:spMk id="13" creationId="{12FD24E8-09EE-754D-8E37-8E2B8F174120}"/>
          </ac:spMkLst>
        </pc:spChg>
        <pc:spChg chg="mod">
          <ac:chgData name="Steven Lecompte" userId="3b21fcfb-63b3-4b25-a44a-1cfb3a8a2ea2" providerId="ADAL" clId="{50834E2F-A626-49DE-A4C2-7243018D0164}" dt="2026-09-28T13:40:24.450" v="488" actId="20577"/>
          <ac:spMkLst>
            <pc:docMk/>
            <pc:sldMk cId="3228435993" sldId="406"/>
            <ac:spMk id="15" creationId="{95C085EA-4EE6-3C4C-DF84-6E725895C460}"/>
          </ac:spMkLst>
        </pc:spChg>
        <pc:spChg chg="mod">
          <ac:chgData name="Steven Lecompte" userId="3b21fcfb-63b3-4b25-a44a-1cfb3a8a2ea2" providerId="ADAL" clId="{50834E2F-A626-49DE-A4C2-7243018D0164}" dt="2026-09-28T13:40:28.538" v="498" actId="20577"/>
          <ac:spMkLst>
            <pc:docMk/>
            <pc:sldMk cId="3228435993" sldId="406"/>
            <ac:spMk id="17" creationId="{8B10E511-0F71-6CE0-0A2B-31300B7D1D9D}"/>
          </ac:spMkLst>
        </pc:spChg>
        <pc:spChg chg="mod">
          <ac:chgData name="Steven Lecompte" userId="3b21fcfb-63b3-4b25-a44a-1cfb3a8a2ea2" providerId="ADAL" clId="{50834E2F-A626-49DE-A4C2-7243018D0164}" dt="2026-09-28T13:40:32.661" v="503" actId="20577"/>
          <ac:spMkLst>
            <pc:docMk/>
            <pc:sldMk cId="3228435993" sldId="406"/>
            <ac:spMk id="21" creationId="{F321794D-28BD-71F5-0462-051FC6D16CA7}"/>
          </ac:spMkLst>
        </pc:spChg>
      </pc:sldChg>
      <pc:sldChg chg="modSp add mod">
        <pc:chgData name="Steven Lecompte" userId="3b21fcfb-63b3-4b25-a44a-1cfb3a8a2ea2" providerId="ADAL" clId="{50834E2F-A626-49DE-A4C2-7243018D0164}" dt="2026-09-28T08:41:11.492" v="221" actId="20577"/>
        <pc:sldMkLst>
          <pc:docMk/>
          <pc:sldMk cId="2176191752" sldId="433"/>
        </pc:sldMkLst>
        <pc:spChg chg="mod">
          <ac:chgData name="Steven Lecompte" userId="3b21fcfb-63b3-4b25-a44a-1cfb3a8a2ea2" providerId="ADAL" clId="{50834E2F-A626-49DE-A4C2-7243018D0164}" dt="2026-09-24T08:02:23.115" v="45" actId="20577"/>
          <ac:spMkLst>
            <pc:docMk/>
            <pc:sldMk cId="2176191752" sldId="433"/>
            <ac:spMk id="2" creationId="{6EFDEA97-C2D0-9DC9-2EDA-B2F857070317}"/>
          </ac:spMkLst>
        </pc:spChg>
        <pc:spChg chg="mod">
          <ac:chgData name="Steven Lecompte" userId="3b21fcfb-63b3-4b25-a44a-1cfb3a8a2ea2" providerId="ADAL" clId="{50834E2F-A626-49DE-A4C2-7243018D0164}" dt="2026-09-28T08:41:11.492" v="221" actId="20577"/>
          <ac:spMkLst>
            <pc:docMk/>
            <pc:sldMk cId="2176191752" sldId="433"/>
            <ac:spMk id="7" creationId="{70EC3248-E0F6-4EDB-8334-F5C0AAE06ACB}"/>
          </ac:spMkLst>
        </pc:spChg>
        <pc:spChg chg="mod">
          <ac:chgData name="Steven Lecompte" userId="3b21fcfb-63b3-4b25-a44a-1cfb3a8a2ea2" providerId="ADAL" clId="{50834E2F-A626-49DE-A4C2-7243018D0164}" dt="2026-09-24T08:02:40.531" v="103" actId="20577"/>
          <ac:spMkLst>
            <pc:docMk/>
            <pc:sldMk cId="2176191752" sldId="433"/>
            <ac:spMk id="20" creationId="{BA55142E-EBAC-68E8-2D9A-C76BFE4F9357}"/>
          </ac:spMkLst>
        </pc:spChg>
        <pc:spChg chg="mod">
          <ac:chgData name="Steven Lecompte" userId="3b21fcfb-63b3-4b25-a44a-1cfb3a8a2ea2" providerId="ADAL" clId="{50834E2F-A626-49DE-A4C2-7243018D0164}" dt="2026-09-24T08:02:48.925" v="121" actId="20577"/>
          <ac:spMkLst>
            <pc:docMk/>
            <pc:sldMk cId="2176191752" sldId="433"/>
            <ac:spMk id="22" creationId="{2DDCA2F0-E704-0130-6F1E-5229FE2E2323}"/>
          </ac:spMkLst>
        </pc:spChg>
        <pc:spChg chg="mod">
          <ac:chgData name="Steven Lecompte" userId="3b21fcfb-63b3-4b25-a44a-1cfb3a8a2ea2" providerId="ADAL" clId="{50834E2F-A626-49DE-A4C2-7243018D0164}" dt="2026-09-24T08:02:44.775" v="111" actId="20577"/>
          <ac:spMkLst>
            <pc:docMk/>
            <pc:sldMk cId="2176191752" sldId="433"/>
            <ac:spMk id="23" creationId="{584A1A7A-E13D-82F7-433D-F2424A786C3C}"/>
          </ac:spMkLst>
        </pc:spChg>
        <pc:spChg chg="mod">
          <ac:chgData name="Steven Lecompte" userId="3b21fcfb-63b3-4b25-a44a-1cfb3a8a2ea2" providerId="ADAL" clId="{50834E2F-A626-49DE-A4C2-7243018D0164}" dt="2026-09-24T08:02:31.395" v="77" actId="20577"/>
          <ac:spMkLst>
            <pc:docMk/>
            <pc:sldMk cId="2176191752" sldId="433"/>
            <ac:spMk id="25" creationId="{C6C22555-7B97-DC82-F056-CAA7E264CC4F}"/>
          </ac:spMkLst>
        </pc:spChg>
        <pc:spChg chg="mod">
          <ac:chgData name="Steven Lecompte" userId="3b21fcfb-63b3-4b25-a44a-1cfb3a8a2ea2" providerId="ADAL" clId="{50834E2F-A626-49DE-A4C2-7243018D0164}" dt="2026-09-24T08:02:35.139" v="85" actId="20577"/>
          <ac:spMkLst>
            <pc:docMk/>
            <pc:sldMk cId="2176191752" sldId="433"/>
            <ac:spMk id="26" creationId="{02CCD0E5-7198-711C-63FF-6E4928BA80FA}"/>
          </ac:spMkLst>
        </pc:spChg>
        <pc:spChg chg="mod">
          <ac:chgData name="Steven Lecompte" userId="3b21fcfb-63b3-4b25-a44a-1cfb3a8a2ea2" providerId="ADAL" clId="{50834E2F-A626-49DE-A4C2-7243018D0164}" dt="2026-09-24T08:02:58.445" v="156" actId="20577"/>
          <ac:spMkLst>
            <pc:docMk/>
            <pc:sldMk cId="2176191752" sldId="433"/>
            <ac:spMk id="27" creationId="{E7117247-843D-4558-3FF8-A739A98C582D}"/>
          </ac:spMkLst>
        </pc:spChg>
      </pc:sldChg>
      <pc:sldChg chg="modSp add mod ord">
        <pc:chgData name="Steven Lecompte" userId="3b21fcfb-63b3-4b25-a44a-1cfb3a8a2ea2" providerId="ADAL" clId="{50834E2F-A626-49DE-A4C2-7243018D0164}" dt="2026-09-28T13:20:16.656" v="243" actId="20577"/>
        <pc:sldMkLst>
          <pc:docMk/>
          <pc:sldMk cId="4064497406" sldId="472"/>
        </pc:sldMkLst>
        <pc:spChg chg="mod">
          <ac:chgData name="Steven Lecompte" userId="3b21fcfb-63b3-4b25-a44a-1cfb3a8a2ea2" providerId="ADAL" clId="{50834E2F-A626-49DE-A4C2-7243018D0164}" dt="2026-09-28T13:20:16.656" v="243" actId="20577"/>
          <ac:spMkLst>
            <pc:docMk/>
            <pc:sldMk cId="4064497406" sldId="472"/>
            <ac:spMk id="2" creationId="{BE68E96A-80B1-899B-DD39-0F79E94A0AF5}"/>
          </ac:spMkLst>
        </pc:spChg>
      </pc:sldChg>
      <pc:sldChg chg="ord">
        <pc:chgData name="Steven Lecompte" userId="3b21fcfb-63b3-4b25-a44a-1cfb3a8a2ea2" providerId="ADAL" clId="{50834E2F-A626-49DE-A4C2-7243018D0164}" dt="2026-09-24T08:31:19.589" v="180"/>
        <pc:sldMkLst>
          <pc:docMk/>
          <pc:sldMk cId="2465991651" sldId="478"/>
        </pc:sldMkLst>
      </pc:sldChg>
      <pc:sldChg chg="ord">
        <pc:chgData name="Steven Lecompte" userId="3b21fcfb-63b3-4b25-a44a-1cfb3a8a2ea2" providerId="ADAL" clId="{50834E2F-A626-49DE-A4C2-7243018D0164}" dt="2026-09-24T08:30:13.803" v="164"/>
        <pc:sldMkLst>
          <pc:docMk/>
          <pc:sldMk cId="1147391464" sldId="481"/>
        </pc:sldMkLst>
      </pc:sldChg>
      <pc:sldChg chg="addSp delSp modSp new mod ord">
        <pc:chgData name="Steven Lecompte" userId="3b21fcfb-63b3-4b25-a44a-1cfb3a8a2ea2" providerId="ADAL" clId="{50834E2F-A626-49DE-A4C2-7243018D0164}" dt="2026-09-28T13:18:53.227" v="231" actId="1076"/>
        <pc:sldMkLst>
          <pc:docMk/>
          <pc:sldMk cId="3313578422" sldId="484"/>
        </pc:sldMkLst>
        <pc:spChg chg="del">
          <ac:chgData name="Steven Lecompte" userId="3b21fcfb-63b3-4b25-a44a-1cfb3a8a2ea2" providerId="ADAL" clId="{50834E2F-A626-49DE-A4C2-7243018D0164}" dt="2026-09-28T13:18:48.353" v="227" actId="478"/>
          <ac:spMkLst>
            <pc:docMk/>
            <pc:sldMk cId="3313578422" sldId="484"/>
            <ac:spMk id="2" creationId="{98A72626-25B3-7CB3-9178-6BDB9175B2B3}"/>
          </ac:spMkLst>
        </pc:spChg>
        <pc:spChg chg="del">
          <ac:chgData name="Steven Lecompte" userId="3b21fcfb-63b3-4b25-a44a-1cfb3a8a2ea2" providerId="ADAL" clId="{50834E2F-A626-49DE-A4C2-7243018D0164}" dt="2026-09-28T13:18:46.489" v="226" actId="478"/>
          <ac:spMkLst>
            <pc:docMk/>
            <pc:sldMk cId="3313578422" sldId="484"/>
            <ac:spMk id="3" creationId="{B3E8BA79-CE28-9B9D-D67A-4691BAA0A5B3}"/>
          </ac:spMkLst>
        </pc:spChg>
        <pc:picChg chg="add mod">
          <ac:chgData name="Steven Lecompte" userId="3b21fcfb-63b3-4b25-a44a-1cfb3a8a2ea2" providerId="ADAL" clId="{50834E2F-A626-49DE-A4C2-7243018D0164}" dt="2026-09-28T13:18:53.227" v="231" actId="1076"/>
          <ac:picMkLst>
            <pc:docMk/>
            <pc:sldMk cId="3313578422" sldId="484"/>
            <ac:picMk id="5" creationId="{725BE271-51D4-1FE6-65CA-4499B26385F0}"/>
          </ac:picMkLst>
        </pc:picChg>
      </pc:sldChg>
      <pc:sldChg chg="addSp delSp modSp new del mod modClrScheme chgLayout">
        <pc:chgData name="Steven Lecompte" userId="3b21fcfb-63b3-4b25-a44a-1cfb3a8a2ea2" providerId="ADAL" clId="{50834E2F-A626-49DE-A4C2-7243018D0164}" dt="2026-09-28T09:12:26.229" v="222" actId="47"/>
        <pc:sldMkLst>
          <pc:docMk/>
          <pc:sldMk cId="3342059816" sldId="484"/>
        </pc:sldMkLst>
        <pc:spChg chg="del mod ord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2" creationId="{820C3302-4DF4-C113-A471-B0CAD8610A0C}"/>
          </ac:spMkLst>
        </pc:spChg>
        <pc:spChg chg="del mod ord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3" creationId="{44F53D11-B8B0-2FA3-F8E0-EF8B2869F3F8}"/>
          </ac:spMkLst>
        </pc:spChg>
        <pc:spChg chg="del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4" creationId="{1244FFD9-6F0A-576D-9E16-B7E27D5F80C1}"/>
          </ac:spMkLst>
        </pc:spChg>
        <pc:spChg chg="del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5" creationId="{07C5AE04-9187-6717-3174-4946588F5A71}"/>
          </ac:spMkLst>
        </pc:spChg>
        <pc:spChg chg="del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6" creationId="{B6290626-A425-91C1-37D9-1B92F998A142}"/>
          </ac:spMkLst>
        </pc:spChg>
        <pc:spChg chg="del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7" creationId="{133B072E-693A-781E-FB26-AA826F3BCBEE}"/>
          </ac:spMkLst>
        </pc:spChg>
        <pc:spChg chg="del">
          <ac:chgData name="Steven Lecompte" userId="3b21fcfb-63b3-4b25-a44a-1cfb3a8a2ea2" providerId="ADAL" clId="{50834E2F-A626-49DE-A4C2-7243018D0164}" dt="2026-09-28T08:39:34.027" v="184" actId="700"/>
          <ac:spMkLst>
            <pc:docMk/>
            <pc:sldMk cId="3342059816" sldId="484"/>
            <ac:spMk id="8" creationId="{C1AD0ED3-1ED5-276D-258F-697B51ADF8A1}"/>
          </ac:spMkLst>
        </pc:spChg>
        <pc:spChg chg="add del mod ord">
          <ac:chgData name="Steven Lecompte" userId="3b21fcfb-63b3-4b25-a44a-1cfb3a8a2ea2" providerId="ADAL" clId="{50834E2F-A626-49DE-A4C2-7243018D0164}" dt="2026-09-28T08:40:36.342" v="186" actId="478"/>
          <ac:spMkLst>
            <pc:docMk/>
            <pc:sldMk cId="3342059816" sldId="484"/>
            <ac:spMk id="9" creationId="{8D15AF19-FAA5-6DFE-DE76-35A158204616}"/>
          </ac:spMkLst>
        </pc:spChg>
        <pc:spChg chg="add del mod ord">
          <ac:chgData name="Steven Lecompte" userId="3b21fcfb-63b3-4b25-a44a-1cfb3a8a2ea2" providerId="ADAL" clId="{50834E2F-A626-49DE-A4C2-7243018D0164}" dt="2026-09-28T08:40:33.623" v="185" actId="478"/>
          <ac:spMkLst>
            <pc:docMk/>
            <pc:sldMk cId="3342059816" sldId="484"/>
            <ac:spMk id="10" creationId="{0F8147C7-D6AF-CACA-2A66-5666E90EF9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80C0C-85DF-417F-8238-DB0D1574362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0A48-EDB1-4AFE-B1B7-10CE2A416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051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Uitleggen</a:t>
            </a:r>
            <a:r>
              <a:rPr lang="en-US"/>
              <a:t> </a:t>
            </a:r>
            <a:r>
              <a:rPr lang="en-US" err="1"/>
              <a:t>dat</a:t>
            </a:r>
            <a:r>
              <a:rPr lang="en-US"/>
              <a:t> </a:t>
            </a:r>
            <a:r>
              <a:rPr lang="en-US" err="1"/>
              <a:t>lucht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 </a:t>
            </a:r>
            <a:r>
              <a:rPr lang="en-US" err="1"/>
              <a:t>echt</a:t>
            </a:r>
            <a:r>
              <a:rPr lang="en-US"/>
              <a:t> </a:t>
            </a:r>
            <a:r>
              <a:rPr lang="en-US" err="1"/>
              <a:t>altijd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optie</a:t>
            </a:r>
            <a:r>
              <a:rPr lang="en-US"/>
              <a:t> is door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hoge</a:t>
            </a:r>
            <a:r>
              <a:rPr lang="en-US"/>
              <a:t> </a:t>
            </a:r>
            <a:r>
              <a:rPr lang="en-US" err="1"/>
              <a:t>deltaT</a:t>
            </a:r>
            <a:r>
              <a:rPr lang="en-US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419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Oké</a:t>
            </a:r>
            <a:r>
              <a:rPr lang="en-US"/>
              <a:t> </a:t>
            </a:r>
            <a:r>
              <a:rPr lang="en-US" err="1"/>
              <a:t>resultaten</a:t>
            </a:r>
            <a:r>
              <a:rPr lang="en-US"/>
              <a:t> </a:t>
            </a:r>
            <a:r>
              <a:rPr lang="en-US" err="1"/>
              <a:t>toevoegen</a:t>
            </a:r>
            <a:r>
              <a:rPr lang="en-US"/>
              <a:t> SDR.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501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540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Rekening</a:t>
            </a:r>
            <a:r>
              <a:rPr lang="en-US"/>
              <a:t> mee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houden</a:t>
            </a:r>
            <a:r>
              <a:rPr lang="en-US"/>
              <a:t> in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haalbaarheidsstudie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601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9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4F84-246C-4657-8172-1E2969D0F603}" type="datetime1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Logo Large 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47" y="2283675"/>
            <a:ext cx="4800610" cy="41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3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291074" y="228600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283414" y="6874716"/>
            <a:ext cx="15191026" cy="583200"/>
          </a:xfrm>
        </p:spPr>
        <p:txBody>
          <a:bodyPr>
            <a:normAutofit/>
          </a:bodyPr>
          <a:lstStyle>
            <a:lvl1pPr marL="0" indent="0" algn="l">
              <a:lnSpc>
                <a:spcPts val="3600"/>
              </a:lnSpc>
              <a:buNone/>
              <a:defRPr sz="3000">
                <a:solidFill>
                  <a:schemeClr val="accent1"/>
                </a:solidFill>
              </a:defRPr>
            </a:lvl1pPr>
            <a:lvl2pPr marL="650184" indent="0" algn="ctr">
              <a:buNone/>
              <a:defRPr sz="2844"/>
            </a:lvl2pPr>
            <a:lvl3pPr marL="1300368" indent="0" algn="ctr">
              <a:buNone/>
              <a:defRPr sz="2560"/>
            </a:lvl3pPr>
            <a:lvl4pPr marL="1950552" indent="0" algn="ctr">
              <a:buNone/>
              <a:defRPr sz="2275"/>
            </a:lvl4pPr>
            <a:lvl5pPr marL="2600736" indent="0" algn="ctr">
              <a:buNone/>
              <a:defRPr sz="2275"/>
            </a:lvl5pPr>
            <a:lvl6pPr marL="3250921" indent="0" algn="ctr">
              <a:buNone/>
              <a:defRPr sz="2275"/>
            </a:lvl6pPr>
            <a:lvl7pPr marL="3901105" indent="0" algn="ctr">
              <a:buNone/>
              <a:defRPr sz="2275"/>
            </a:lvl7pPr>
            <a:lvl8pPr marL="4551289" indent="0" algn="ctr">
              <a:buNone/>
              <a:defRPr sz="2275"/>
            </a:lvl8pPr>
            <a:lvl9pPr marL="5201473" indent="0" algn="ctr">
              <a:buNone/>
              <a:defRPr sz="2275"/>
            </a:lvl9pPr>
          </a:lstStyle>
          <a:p>
            <a:r>
              <a:rPr lang="en-GB" noProof="0"/>
              <a:t>Click to add subtitle / presenter / date [</a:t>
            </a:r>
            <a:r>
              <a:rPr lang="en-GB" noProof="0" err="1"/>
              <a:t>dd</a:t>
            </a:r>
            <a:r>
              <a:rPr lang="en-GB" noProof="0"/>
              <a:t>-mm-</a:t>
            </a:r>
            <a:r>
              <a:rPr lang="en-GB" noProof="0" err="1"/>
              <a:t>yyyy</a:t>
            </a:r>
            <a:r>
              <a:rPr lang="en-GB" noProof="0"/>
              <a:t>]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6408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Partner 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57132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Partner 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Partner 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07460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Partner Logo 4</a:t>
            </a:r>
          </a:p>
        </p:txBody>
      </p:sp>
      <p:sp>
        <p:nvSpPr>
          <p:cNvPr id="16" name="Oranisation Placeholder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580530" y="395008"/>
            <a:ext cx="8294400" cy="540000"/>
          </a:xfrm>
        </p:spPr>
        <p:txBody>
          <a:bodyPr anchor="b" anchorCtr="0">
            <a:normAutofit/>
          </a:bodyPr>
          <a:lstStyle>
            <a:lvl1pPr>
              <a:lnSpc>
                <a:spcPts val="1700"/>
              </a:lnSpc>
              <a:defRPr sz="14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700"/>
              </a:lnSpc>
              <a:buNone/>
              <a:defRPr sz="1400" cap="all" baseline="0">
                <a:solidFill>
                  <a:srgbClr val="1E64C8"/>
                </a:solidFill>
              </a:defRPr>
            </a:lvl2pPr>
          </a:lstStyle>
          <a:p>
            <a:pPr lvl="0"/>
            <a:r>
              <a:rPr lang="en-GB" noProof="0"/>
              <a:t>Click to edit organisation styles</a:t>
            </a:r>
          </a:p>
          <a:p>
            <a:pPr lvl="1"/>
            <a:r>
              <a:rPr lang="en-GB" noProof="0"/>
              <a:t>Second level</a:t>
            </a:r>
          </a:p>
        </p:txBody>
      </p:sp>
      <p:pic>
        <p:nvPicPr>
          <p:cNvPr id="1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1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324612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GB" noProof="0"/>
              <a:t>Click to add chapter title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7344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4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825" y="1194364"/>
            <a:ext cx="15699575" cy="6696000"/>
          </a:xfrm>
        </p:spPr>
        <p:txBody>
          <a:bodyPr/>
          <a:lstStyle>
            <a:lvl1pPr marL="536400" indent="-450000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1pPr>
            <a:lvl2pPr marL="1170000" indent="-450000">
              <a:lnSpc>
                <a:spcPct val="120000"/>
              </a:lnSpc>
              <a:defRPr/>
            </a:lvl2pPr>
            <a:lvl3pPr marL="1756800" indent="-450000" defTabSz="457200">
              <a:lnSpc>
                <a:spcPct val="120000"/>
              </a:lnSpc>
              <a:defRPr/>
            </a:lvl3pPr>
            <a:lvl4pPr marL="2329200" indent="-550800" defTabSz="457200">
              <a:lnSpc>
                <a:spcPct val="120000"/>
              </a:lnSpc>
              <a:defRPr/>
            </a:lvl4pPr>
            <a:lvl5pPr marL="2962800" indent="-442800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CAF6-1686-4743-9124-83F33F1A0EA9}" type="datetime1">
              <a:rPr lang="en-GB" noProof="0" smtClean="0"/>
              <a:t>28/09/2026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8157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ADBF0-A618-4E69-83BB-0C41E08702AA}" type="datetime1">
              <a:rPr lang="en-GB" noProof="0" smtClean="0"/>
              <a:t>28/09/2026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0104438" y="1371918"/>
            <a:ext cx="6300000" cy="649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5825" y="1194364"/>
            <a:ext cx="8442000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defTabSz="457200">
              <a:lnSpc>
                <a:spcPct val="120000"/>
              </a:lnSpc>
              <a:defRPr/>
            </a:lvl4pPr>
            <a:lvl5pPr defTabSz="457200">
              <a:lnSpc>
                <a:spcPct val="120000"/>
              </a:lnSpc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1488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3E58-CDC3-4782-B82C-4D381C795B98}" type="datetime1">
              <a:rPr lang="en-GB" noProof="0" smtClean="0"/>
              <a:t>28/09/2026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952038" y="1371600"/>
            <a:ext cx="15480000" cy="65016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451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465D1-804F-429B-83CD-3EFA8410E123}" type="datetime1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vering Background"/>
          <p:cNvSpPr/>
          <p:nvPr userDrawn="1"/>
        </p:nvSpPr>
        <p:spPr>
          <a:xfrm>
            <a:off x="-1" y="0"/>
            <a:ext cx="17337600" cy="975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17337600" cy="97536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941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28-9-2026</a:t>
            </a:fld>
            <a:endParaRPr lang="nl-NL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691979"/>
            <a:ext cx="6764400" cy="5230800"/>
          </a:xfrm>
          <a:solidFill>
            <a:srgbClr val="1E64C8"/>
          </a:solidFill>
        </p:spPr>
        <p:txBody>
          <a:bodyPr anchor="b" anchorCtr="0">
            <a:noAutofit/>
          </a:bodyPr>
          <a:lstStyle>
            <a:lvl1pPr marL="85725" indent="0">
              <a:buNone/>
              <a:defRPr sz="10000" u="sng" cap="all" baseline="0">
                <a:solidFill>
                  <a:schemeClr val="bg1"/>
                </a:solidFill>
              </a:defRPr>
            </a:lvl1pPr>
            <a:lvl2pPr marL="984250" indent="-625475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 text</a:t>
            </a:r>
          </a:p>
        </p:txBody>
      </p:sp>
    </p:spTree>
    <p:extLst>
      <p:ext uri="{BB962C8B-B14F-4D97-AF65-F5344CB8AC3E}">
        <p14:creationId xmlns:p14="http://schemas.microsoft.com/office/powerpoint/2010/main" val="57387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76AD30-96E8-448B-B97A-24B00ADE12C5}"/>
              </a:ext>
            </a:extLst>
          </p:cNvPr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28-9-2026</a:t>
            </a:fld>
            <a:endParaRPr lang="nl-NL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" y="1011602"/>
            <a:ext cx="7754938" cy="6908398"/>
          </a:xfrm>
          <a:solidFill>
            <a:srgbClr val="E9F0FA"/>
          </a:solidFill>
        </p:spPr>
        <p:txBody>
          <a:bodyPr>
            <a:normAutofit/>
          </a:bodyPr>
          <a:lstStyle>
            <a:lvl1pPr marL="85725" indent="0">
              <a:buNone/>
              <a:defRPr sz="5400" u="sng" cap="all" baseline="0">
                <a:solidFill>
                  <a:srgbClr val="1E64C8"/>
                </a:solidFill>
              </a:defRPr>
            </a:lvl1pPr>
            <a:lvl2pPr marL="984250" indent="-625475">
              <a:defRPr>
                <a:solidFill>
                  <a:srgbClr val="1E64C8"/>
                </a:solidFill>
              </a:defRPr>
            </a:lvl2pPr>
            <a:lvl3pPr>
              <a:defRPr>
                <a:solidFill>
                  <a:srgbClr val="1E64C8"/>
                </a:solidFill>
              </a:defRPr>
            </a:lvl3pPr>
            <a:lvl4pPr>
              <a:defRPr>
                <a:solidFill>
                  <a:srgbClr val="1E64C8"/>
                </a:solidFill>
              </a:defRPr>
            </a:lvl4pPr>
            <a:lvl5pPr>
              <a:defRPr>
                <a:solidFill>
                  <a:srgbClr val="1E64C8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7302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1743240"/>
            <a:ext cx="7416000" cy="5769600"/>
          </a:xfrm>
        </p:spPr>
        <p:txBody>
          <a:bodyPr anchor="t" anchorCtr="0">
            <a:noAutofit/>
          </a:bodyPr>
          <a:lstStyle>
            <a:lvl1pPr algn="l">
              <a:lnSpc>
                <a:spcPts val="3500"/>
              </a:lnSpc>
              <a:defRPr sz="2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en-GB" noProof="0"/>
              <a:t>Click to add presenters contact data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1828800"/>
            <a:ext cx="15012000" cy="59997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215999" y="3095999"/>
            <a:ext cx="7257600" cy="2091298"/>
          </a:xfrm>
        </p:spPr>
        <p:txBody>
          <a:bodyPr>
            <a:normAutofit/>
          </a:bodyPr>
          <a:lstStyle>
            <a:lvl1pPr>
              <a:lnSpc>
                <a:spcPts val="3500"/>
              </a:lnSpc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social media names</a:t>
            </a:r>
            <a:endParaRPr lang="nl-NL"/>
          </a:p>
        </p:txBody>
      </p:sp>
      <p:pic>
        <p:nvPicPr>
          <p:cNvPr id="12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857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NL" noProof="0"/>
              <a:t>Klik om de stijl te bewerken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825" y="1194364"/>
            <a:ext cx="15699575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72394" y="8948703"/>
            <a:ext cx="2297926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BA3CA-1064-434F-B179-AB3B0298C0D6}" type="datetime1">
              <a:rPr lang="en-GB" noProof="0" smtClean="0"/>
              <a:t>28/09/2026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0236" y="8994423"/>
            <a:ext cx="8353564" cy="437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Title positioning box" hidden="1"/>
          <p:cNvSpPr/>
          <p:nvPr userDrawn="1"/>
        </p:nvSpPr>
        <p:spPr>
          <a:xfrm>
            <a:off x="927265" y="367200"/>
            <a:ext cx="15480000" cy="463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ositoning box" hidden="1"/>
          <p:cNvSpPr/>
          <p:nvPr userDrawn="1"/>
        </p:nvSpPr>
        <p:spPr>
          <a:xfrm>
            <a:off x="927265" y="1584000"/>
            <a:ext cx="82296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ogo positioning box" hidden="1"/>
          <p:cNvSpPr/>
          <p:nvPr userDrawn="1"/>
        </p:nvSpPr>
        <p:spPr>
          <a:xfrm flipV="1">
            <a:off x="928800" y="7878842"/>
            <a:ext cx="15478465" cy="14163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ositoning box" hidden="1"/>
          <p:cNvSpPr/>
          <p:nvPr userDrawn="1"/>
        </p:nvSpPr>
        <p:spPr>
          <a:xfrm>
            <a:off x="9172105" y="1584000"/>
            <a:ext cx="9144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ositoning box" hidden="1"/>
          <p:cNvSpPr/>
          <p:nvPr userDrawn="1"/>
        </p:nvSpPr>
        <p:spPr>
          <a:xfrm>
            <a:off x="10099369" y="1356360"/>
            <a:ext cx="6307895" cy="6527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Logo 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909180"/>
            <a:ext cx="2307600" cy="184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8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74" r:id="rId5"/>
    <p:sldLayoutId id="2147483666" r:id="rId6"/>
    <p:sldLayoutId id="2147483675" r:id="rId7"/>
    <p:sldLayoutId id="2147483677" r:id="rId8"/>
    <p:sldLayoutId id="2147483678" r:id="rId9"/>
    <p:sldLayoutId id="2147483676" r:id="rId10"/>
  </p:sldLayoutIdLst>
  <p:hf hdr="0" ftr="0" dt="0"/>
  <p:txStyles>
    <p:titleStyle>
      <a:lvl1pPr algn="l" defTabSz="1300368" rtl="0" eaLnBrk="1" latinLnBrk="0" hangingPunct="1">
        <a:lnSpc>
          <a:spcPct val="90000"/>
        </a:lnSpc>
        <a:spcBef>
          <a:spcPct val="0"/>
        </a:spcBef>
        <a:buNone/>
        <a:defRPr sz="5400" u="sng" kern="1200" cap="all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0" indent="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360000" algn="l" defTabSz="4572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458788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1450" indent="-541338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325" indent="-1158875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13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197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381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565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84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68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52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36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21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05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289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473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0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4A51-A429-1808-1114-C344164B8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industriële</a:t>
            </a:r>
            <a:br>
              <a:rPr lang="en-GB" dirty="0"/>
            </a:br>
            <a:r>
              <a:rPr lang="en-BE" dirty="0" err="1"/>
              <a:t>warmtepompen</a:t>
            </a:r>
            <a:br>
              <a:rPr lang="en-GB" dirty="0"/>
            </a:br>
            <a:endParaRPr lang="en-BE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C9CC96-6B8D-6355-8276-0B3EBF108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>
                <a:solidFill>
                  <a:srgbClr val="FFFF00"/>
                </a:solidFill>
                <a:latin typeface="UGent Panno Text" panose="02000506040000040003" pitchFamily="2" charset="0"/>
              </a:rPr>
              <a:t>Steven Lecompte</a:t>
            </a:r>
            <a:endParaRPr lang="en-GB" dirty="0">
              <a:solidFill>
                <a:srgbClr val="FFFF00"/>
              </a:solidFill>
              <a:latin typeface="UGent Panno Text" panose="02000506040000040003" pitchFamily="2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AB4776-7092-DFB8-55E3-7DC90D0A9D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>
              <a:latin typeface="UGent Panno Text" panose="02000506040000040003" pitchFamily="2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291AF94-DD10-6177-4188-F1C396F07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>
              <a:latin typeface="UGent Panno Text" panose="02000506040000040003" pitchFamily="2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3A6539F-771D-A516-2164-97B5EB68FA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>
              <a:latin typeface="UGent Panno Text" panose="02000506040000040003" pitchFamily="2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93283B-2C06-E7D1-B353-4532C5AFE4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>
              <a:latin typeface="UGent Panno Text" panose="0200050604000004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8F0A2-A4B1-1181-8308-C0775F26D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</a:t>
            </a:fld>
            <a:endParaRPr lang="en-GB" noProof="0"/>
          </a:p>
        </p:txBody>
      </p:sp>
      <p:pic>
        <p:nvPicPr>
          <p:cNvPr id="5" name="Picture 4" descr="Navigating the Complexities of a Rapidly Changing World | by Albert Schick  | Medium">
            <a:extLst>
              <a:ext uri="{FF2B5EF4-FFF2-40B4-BE49-F238E27FC236}">
                <a16:creationId xmlns:a16="http://schemas.microsoft.com/office/drawing/2014/main" id="{725BE271-51D4-1FE6-65CA-4499B2638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932" y="634671"/>
            <a:ext cx="13000809" cy="73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7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EA97-C2D0-9DC9-2EDA-B2F857070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Renewable</a:t>
            </a:r>
            <a:r>
              <a:rPr lang="nl-BE" dirty="0"/>
              <a:t> </a:t>
            </a:r>
            <a:r>
              <a:rPr lang="nl-BE" dirty="0" err="1"/>
              <a:t>heating</a:t>
            </a:r>
            <a:r>
              <a:rPr lang="nl-BE" dirty="0"/>
              <a:t> options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004DE-FFC7-656B-D452-03D8CF91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</a:t>
            </a:fld>
            <a:endParaRPr lang="en-GB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55142E-EBAC-68E8-2D9A-C76BFE4F9357}"/>
              </a:ext>
            </a:extLst>
          </p:cNvPr>
          <p:cNvSpPr txBox="1"/>
          <p:nvPr/>
        </p:nvSpPr>
        <p:spPr>
          <a:xfrm>
            <a:off x="3882174" y="4492401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 err="1"/>
              <a:t>Electrical</a:t>
            </a:r>
            <a:r>
              <a:rPr lang="nl-BE" sz="3000" dirty="0"/>
              <a:t> boilers</a:t>
            </a:r>
            <a:endParaRPr lang="en-GB" sz="3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11CAA8-6676-1DC7-F545-21E35611B94C}"/>
              </a:ext>
            </a:extLst>
          </p:cNvPr>
          <p:cNvSpPr txBox="1"/>
          <p:nvPr/>
        </p:nvSpPr>
        <p:spPr>
          <a:xfrm>
            <a:off x="3896574" y="3580338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/>
              <a:t>E-</a:t>
            </a:r>
            <a:r>
              <a:rPr lang="nl-BE" sz="3000" err="1"/>
              <a:t>fuels</a:t>
            </a:r>
            <a:endParaRPr lang="en-GB" sz="30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DCA2F0-E704-0130-6F1E-5229FE2E2323}"/>
              </a:ext>
            </a:extLst>
          </p:cNvPr>
          <p:cNvSpPr txBox="1"/>
          <p:nvPr/>
        </p:nvSpPr>
        <p:spPr>
          <a:xfrm>
            <a:off x="3882174" y="6331725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/>
              <a:t>Heat pumps</a:t>
            </a:r>
            <a:endParaRPr lang="en-GB" sz="3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4A1A7A-E13D-82F7-433D-F2424A786C3C}"/>
              </a:ext>
            </a:extLst>
          </p:cNvPr>
          <p:cNvSpPr txBox="1"/>
          <p:nvPr/>
        </p:nvSpPr>
        <p:spPr>
          <a:xfrm>
            <a:off x="3882174" y="5420000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 err="1"/>
              <a:t>Biofuels</a:t>
            </a:r>
            <a:endParaRPr lang="en-GB" sz="3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C22555-7B97-DC82-F056-CAA7E264CC4F}"/>
              </a:ext>
            </a:extLst>
          </p:cNvPr>
          <p:cNvSpPr txBox="1"/>
          <p:nvPr/>
        </p:nvSpPr>
        <p:spPr>
          <a:xfrm>
            <a:off x="3882174" y="1765257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/>
              <a:t>Solar energy and </a:t>
            </a:r>
            <a:r>
              <a:rPr lang="nl-BE" sz="3000" dirty="0" err="1"/>
              <a:t>thermal</a:t>
            </a:r>
            <a:r>
              <a:rPr lang="nl-BE" sz="3000" dirty="0"/>
              <a:t> storage</a:t>
            </a:r>
            <a:endParaRPr lang="en-GB" sz="3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CCD0E5-7198-711C-63FF-6E4928BA80FA}"/>
              </a:ext>
            </a:extLst>
          </p:cNvPr>
          <p:cNvSpPr txBox="1"/>
          <p:nvPr/>
        </p:nvSpPr>
        <p:spPr>
          <a:xfrm>
            <a:off x="3889374" y="2687951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 err="1"/>
              <a:t>Hydrogen</a:t>
            </a:r>
            <a:endParaRPr lang="en-GB" sz="3000" dirty="0"/>
          </a:p>
        </p:txBody>
      </p:sp>
      <p:pic>
        <p:nvPicPr>
          <p:cNvPr id="12" name="Graphic 11" descr="Dim (Medium Sun) with solid fill">
            <a:extLst>
              <a:ext uri="{FF2B5EF4-FFF2-40B4-BE49-F238E27FC236}">
                <a16:creationId xmlns:a16="http://schemas.microsoft.com/office/drawing/2014/main" id="{7DB59C16-9FBD-2BFC-9562-86C580E93D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2174" y="1659865"/>
            <a:ext cx="914400" cy="914400"/>
          </a:xfrm>
          <a:prstGeom prst="rect">
            <a:avLst/>
          </a:prstGeom>
        </p:spPr>
      </p:pic>
      <p:pic>
        <p:nvPicPr>
          <p:cNvPr id="1026" name="Picture 2" descr="Eco, heat, heat pump, heatpump, home, house, warmth icon - Download on  Iconfinder">
            <a:extLst>
              <a:ext uri="{FF2B5EF4-FFF2-40B4-BE49-F238E27FC236}">
                <a16:creationId xmlns:a16="http://schemas.microsoft.com/office/drawing/2014/main" id="{1B0696C4-844E-5E3E-B153-003835615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483" y="6207958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omass - Free ecology and environment icons">
            <a:extLst>
              <a:ext uri="{FF2B5EF4-FFF2-40B4-BE49-F238E27FC236}">
                <a16:creationId xmlns:a16="http://schemas.microsoft.com/office/drawing/2014/main" id="{D51C8989-69A0-B187-D4FF-DB7AD8CF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74" y="5337522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oiler, electric, heater, heating icon - Download on Iconfinder">
            <a:extLst>
              <a:ext uri="{FF2B5EF4-FFF2-40B4-BE49-F238E27FC236}">
                <a16:creationId xmlns:a16="http://schemas.microsoft.com/office/drawing/2014/main" id="{5C12AE5C-3754-7FE7-BB83-E4131898C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136" y="4389800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-Fuels – the Power of the Future? - Opel POST">
            <a:extLst>
              <a:ext uri="{FF2B5EF4-FFF2-40B4-BE49-F238E27FC236}">
                <a16:creationId xmlns:a16="http://schemas.microsoft.com/office/drawing/2014/main" id="{E8EA88F2-05EE-66B1-E0AE-B1B828D05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04" b="92308" l="4004" r="92773">
                        <a14:foregroundMark x1="44336" y1="26618" x2="52148" y2="21245"/>
                        <a14:foregroundMark x1="14355" y1="23077" x2="16504" y2="7448"/>
                        <a14:foregroundMark x1="27930" y1="16361" x2="46484" y2="41270"/>
                        <a14:foregroundMark x1="38965" y1="38217" x2="40039" y2="57387"/>
                        <a14:foregroundMark x1="48926" y1="55067" x2="32227" y2="41758"/>
                        <a14:foregroundMark x1="31152" y1="72894" x2="46484" y2="78755"/>
                        <a14:foregroundMark x1="54297" y1="23443" x2="37500" y2="24786"/>
                        <a14:foregroundMark x1="14746" y1="42613" x2="28613" y2="61783"/>
                        <a14:foregroundMark x1="47852" y1="60073" x2="45020" y2="43590"/>
                        <a14:foregroundMark x1="36816" y1="23932" x2="56055" y2="23932"/>
                        <a14:foregroundMark x1="12207" y1="31502" x2="12207" y2="24786"/>
                        <a14:foregroundMark x1="6152" y1="28327" x2="10840" y2="24420"/>
                        <a14:foregroundMark x1="4004" y1="19902" x2="10449" y2="20391"/>
                        <a14:foregroundMark x1="8301" y1="12332" x2="11523" y2="20391"/>
                        <a14:foregroundMark x1="17188" y1="16361" x2="25098" y2="18193"/>
                        <a14:foregroundMark x1="20117" y1="11477" x2="20801" y2="9280"/>
                        <a14:foregroundMark x1="20801" y1="28327" x2="15820" y2="21734"/>
                        <a14:foregroundMark x1="62500" y1="76923" x2="61426" y2="68987"/>
                        <a14:foregroundMark x1="62793" y1="75214" x2="88184" y2="73871"/>
                        <a14:foregroundMark x1="65723" y1="92308" x2="82129" y2="91941"/>
                        <a14:foregroundMark x1="87793" y1="60684" x2="92773" y2="83883"/>
                        <a14:foregroundMark x1="67480" y1="67888" x2="72461" y2="7899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99" y="3488665"/>
            <a:ext cx="112527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ydrogen - Free ecology and environment icons">
            <a:extLst>
              <a:ext uri="{FF2B5EF4-FFF2-40B4-BE49-F238E27FC236}">
                <a16:creationId xmlns:a16="http://schemas.microsoft.com/office/drawing/2014/main" id="{5F2D6F13-1134-7EC4-360E-FAC78E5CF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574" y="2574265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7117247-843D-4558-3FF8-A739A98C582D}"/>
              </a:ext>
            </a:extLst>
          </p:cNvPr>
          <p:cNvSpPr txBox="1"/>
          <p:nvPr/>
        </p:nvSpPr>
        <p:spPr>
          <a:xfrm>
            <a:off x="3882174" y="7242987"/>
            <a:ext cx="6958012" cy="5953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3000" dirty="0"/>
              <a:t>Heat </a:t>
            </a:r>
            <a:r>
              <a:rPr lang="nl-BE" sz="3000" dirty="0" err="1"/>
              <a:t>transformers</a:t>
            </a:r>
            <a:endParaRPr lang="en-GB" sz="3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19FF8D-6ACD-2AC5-545D-84186A98FE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7031" y="7201432"/>
            <a:ext cx="1079086" cy="6462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1C696A-BC24-6FB9-DCDE-704AC29172E5}"/>
              </a:ext>
            </a:extLst>
          </p:cNvPr>
          <p:cNvSpPr/>
          <p:nvPr/>
        </p:nvSpPr>
        <p:spPr>
          <a:xfrm>
            <a:off x="2405270" y="1371748"/>
            <a:ext cx="9037982" cy="4836210"/>
          </a:xfrm>
          <a:prstGeom prst="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7BA09B-CDE8-37AE-9BE2-9F6F7D513ADC}"/>
              </a:ext>
            </a:extLst>
          </p:cNvPr>
          <p:cNvSpPr/>
          <p:nvPr/>
        </p:nvSpPr>
        <p:spPr>
          <a:xfrm>
            <a:off x="2405270" y="6235802"/>
            <a:ext cx="9037982" cy="1871481"/>
          </a:xfrm>
          <a:prstGeom prst="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07FBD1-0D97-3BE4-B3ED-F09FF50BEB76}"/>
              </a:ext>
            </a:extLst>
          </p:cNvPr>
          <p:cNvSpPr txBox="1"/>
          <p:nvPr/>
        </p:nvSpPr>
        <p:spPr>
          <a:xfrm>
            <a:off x="11728321" y="3580338"/>
            <a:ext cx="4273826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b="1"/>
              <a:t>&lt; 200°C &amp; &gt; 200°C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C3248-E0F6-4EDB-8334-F5C0AAE06ACB}"/>
              </a:ext>
            </a:extLst>
          </p:cNvPr>
          <p:cNvSpPr txBox="1"/>
          <p:nvPr/>
        </p:nvSpPr>
        <p:spPr>
          <a:xfrm>
            <a:off x="11728321" y="6852150"/>
            <a:ext cx="4273826" cy="97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dirty="0"/>
              <a:t> </a:t>
            </a:r>
            <a:r>
              <a:rPr lang="en-US" sz="2500" b="1" dirty="0"/>
              <a:t>&lt; 200°C</a:t>
            </a:r>
          </a:p>
          <a:p>
            <a:pPr algn="l">
              <a:lnSpc>
                <a:spcPct val="120000"/>
              </a:lnSpc>
            </a:pPr>
            <a:r>
              <a:rPr lang="en-US" sz="2500" b="1" u="sng" dirty="0"/>
              <a:t>Heat recuperation</a:t>
            </a:r>
          </a:p>
        </p:txBody>
      </p:sp>
    </p:spTree>
    <p:extLst>
      <p:ext uri="{BB962C8B-B14F-4D97-AF65-F5344CB8AC3E}">
        <p14:creationId xmlns:p14="http://schemas.microsoft.com/office/powerpoint/2010/main" val="217619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3" grpId="0" animBg="1"/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4550-DB66-3EB5-DE91-C71ED9683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F579E57-3F11-F82C-F39E-DB88825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5200" dirty="0"/>
              <a:t>Heat pumps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F7030A-7507-E825-97A1-D2DAD3857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9B0E4-6CEC-DDE0-96A4-947D731B3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pPr/>
              <a:t>4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0EF12B-373C-8FC3-380A-2A5593AC94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910" r="49023" b="15944"/>
          <a:stretch/>
        </p:blipFill>
        <p:spPr>
          <a:xfrm>
            <a:off x="8924164" y="565485"/>
            <a:ext cx="3119447" cy="7603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716394-D891-D5DD-0A59-8247BD2792A3}"/>
              </a:ext>
            </a:extLst>
          </p:cNvPr>
          <p:cNvSpPr txBox="1"/>
          <p:nvPr/>
        </p:nvSpPr>
        <p:spPr>
          <a:xfrm>
            <a:off x="7189783" y="1662944"/>
            <a:ext cx="2003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BE" sz="2500"/>
              <a:t>COP =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54440-6328-FF24-3278-7C6992BF49F3}"/>
              </a:ext>
            </a:extLst>
          </p:cNvPr>
          <p:cNvSpPr txBox="1"/>
          <p:nvPr/>
        </p:nvSpPr>
        <p:spPr>
          <a:xfrm>
            <a:off x="7023622" y="4464260"/>
            <a:ext cx="2003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BE" sz="2500"/>
              <a:t>COP = 1/2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03DAF4-367D-2EC7-38C1-56A08C39919D}"/>
              </a:ext>
            </a:extLst>
          </p:cNvPr>
          <p:cNvSpPr txBox="1"/>
          <p:nvPr/>
        </p:nvSpPr>
        <p:spPr>
          <a:xfrm>
            <a:off x="7189783" y="6488071"/>
            <a:ext cx="2003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BE" sz="2500"/>
              <a:t>COP =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32E5EA-048C-3B73-8E44-01F8A7CFFF8D}"/>
              </a:ext>
            </a:extLst>
          </p:cNvPr>
          <p:cNvSpPr txBox="1"/>
          <p:nvPr/>
        </p:nvSpPr>
        <p:spPr>
          <a:xfrm>
            <a:off x="12947387" y="1837021"/>
            <a:ext cx="1146404" cy="51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Type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9F8AD7-AEB4-2345-0553-8DC81001132D}"/>
              </a:ext>
            </a:extLst>
          </p:cNvPr>
          <p:cNvSpPr txBox="1"/>
          <p:nvPr/>
        </p:nvSpPr>
        <p:spPr>
          <a:xfrm>
            <a:off x="12947387" y="4102414"/>
            <a:ext cx="3821815" cy="51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Type 2, </a:t>
            </a:r>
            <a:r>
              <a:rPr lang="en-US" sz="2500" err="1"/>
              <a:t>warmteomvormer</a:t>
            </a:r>
            <a:endParaRPr lang="en-US" sz="25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0869F-6E65-1E61-14F3-5693A80E0CC8}"/>
              </a:ext>
            </a:extLst>
          </p:cNvPr>
          <p:cNvSpPr/>
          <p:nvPr/>
        </p:nvSpPr>
        <p:spPr>
          <a:xfrm>
            <a:off x="6881236" y="316775"/>
            <a:ext cx="7412280" cy="3069018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5FEE6F-8F4A-05DF-6CEB-0975EA9C2D0F}"/>
              </a:ext>
            </a:extLst>
          </p:cNvPr>
          <p:cNvSpPr/>
          <p:nvPr/>
        </p:nvSpPr>
        <p:spPr>
          <a:xfrm>
            <a:off x="7047818" y="3414925"/>
            <a:ext cx="9721384" cy="2348076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91F1D9-6B72-CC26-8DEF-E98FFE4EA4F1}"/>
              </a:ext>
            </a:extLst>
          </p:cNvPr>
          <p:cNvSpPr txBox="1"/>
          <p:nvPr/>
        </p:nvSpPr>
        <p:spPr>
          <a:xfrm>
            <a:off x="12852764" y="6367807"/>
            <a:ext cx="2677336" cy="511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err="1"/>
              <a:t>Dampcompressie</a:t>
            </a:r>
            <a:endParaRPr lang="en-US" sz="25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50EC92-133A-195D-401C-5D0D7AA34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20" y="5645200"/>
            <a:ext cx="4556666" cy="120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3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690B-5D7B-4E9B-8AFF-1E4E26AA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1370000"/>
          </a:xfrm>
        </p:spPr>
        <p:txBody>
          <a:bodyPr/>
          <a:lstStyle/>
          <a:p>
            <a:r>
              <a:rPr lang="nl-BE" sz="4000" dirty="0"/>
              <a:t>Heat pumps = upgrading heat</a:t>
            </a:r>
            <a:endParaRPr lang="nl-BE" sz="4000" noProof="0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1BC7CF5-8E03-460B-AEC2-124A2AEF4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759" y="3077421"/>
            <a:ext cx="8043398" cy="393490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C5A92-249D-4CAA-9339-B4A8F419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5</a:t>
            </a:fld>
            <a:endParaRPr lang="nl-BE" noProof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766DF31-34C0-4729-9BC6-265EFC687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10" y="3229785"/>
            <a:ext cx="7414089" cy="36301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EC08620-F19F-4BC0-B483-EF4EFB87E81B}"/>
              </a:ext>
            </a:extLst>
          </p:cNvPr>
          <p:cNvSpPr/>
          <p:nvPr/>
        </p:nvSpPr>
        <p:spPr>
          <a:xfrm>
            <a:off x="1820271" y="3445663"/>
            <a:ext cx="2719449" cy="2802577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3A9ECA-90F7-4832-AB28-6434DF77686B}"/>
              </a:ext>
            </a:extLst>
          </p:cNvPr>
          <p:cNvSpPr/>
          <p:nvPr/>
        </p:nvSpPr>
        <p:spPr>
          <a:xfrm>
            <a:off x="12908479" y="3326910"/>
            <a:ext cx="3418114" cy="3004457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7DA1DAA-7051-4E6A-A61E-700F4EABD2B0}"/>
              </a:ext>
            </a:extLst>
          </p:cNvPr>
          <p:cNvCxnSpPr>
            <a:endCxn id="21" idx="0"/>
          </p:cNvCxnSpPr>
          <p:nvPr/>
        </p:nvCxnSpPr>
        <p:spPr>
          <a:xfrm flipV="1">
            <a:off x="3467595" y="3326910"/>
            <a:ext cx="11149941" cy="118753"/>
          </a:xfrm>
          <a:prstGeom prst="bentConnector4">
            <a:avLst>
              <a:gd name="adj1" fmla="val -2183"/>
              <a:gd name="adj2" fmla="val 542501"/>
            </a:avLst>
          </a:prstGeom>
          <a:ln w="31750">
            <a:solidFill>
              <a:srgbClr val="FF0000"/>
            </a:solidFill>
            <a:prstDash val="sys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03ACF7C-9E6A-4F41-B8E2-09DF9A7809A0}"/>
              </a:ext>
            </a:extLst>
          </p:cNvPr>
          <p:cNvSpPr txBox="1"/>
          <p:nvPr/>
        </p:nvSpPr>
        <p:spPr>
          <a:xfrm>
            <a:off x="6478340" y="2257206"/>
            <a:ext cx="438199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>
                <a:solidFill>
                  <a:srgbClr val="FF0000"/>
                </a:solidFill>
              </a:rPr>
              <a:t>Heat pump technologie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00308-7DCA-0E84-A9A2-1EB016353E46}"/>
              </a:ext>
            </a:extLst>
          </p:cNvPr>
          <p:cNvSpPr txBox="1"/>
          <p:nvPr/>
        </p:nvSpPr>
        <p:spPr>
          <a:xfrm>
            <a:off x="13580428" y="7743035"/>
            <a:ext cx="5618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/>
              <a:t>Marina et al. (2021)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4053E1-052F-45C4-82D5-9D686F5F63F5}"/>
              </a:ext>
            </a:extLst>
          </p:cNvPr>
          <p:cNvSpPr txBox="1"/>
          <p:nvPr/>
        </p:nvSpPr>
        <p:spPr>
          <a:xfrm>
            <a:off x="2702297" y="6606863"/>
            <a:ext cx="4071938" cy="937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/>
              <a:t>Waste heat temperature (°C)</a:t>
            </a:r>
            <a:endParaRPr lang="en-BE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DDE451-E7F4-44C7-BE74-F3BF633590AC}"/>
              </a:ext>
            </a:extLst>
          </p:cNvPr>
          <p:cNvSpPr txBox="1"/>
          <p:nvPr/>
        </p:nvSpPr>
        <p:spPr>
          <a:xfrm>
            <a:off x="1187318" y="6259217"/>
            <a:ext cx="7393131" cy="511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0    20    40   60   80  100 120 140 160 180 200</a:t>
            </a:r>
            <a:endParaRPr lang="en-BE" sz="25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9F4045-EB63-4500-9938-910132A8E14D}"/>
              </a:ext>
            </a:extLst>
          </p:cNvPr>
          <p:cNvSpPr txBox="1"/>
          <p:nvPr/>
        </p:nvSpPr>
        <p:spPr>
          <a:xfrm>
            <a:off x="10786401" y="6739030"/>
            <a:ext cx="4071938" cy="937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/>
              <a:t>Demand heat temperature (°C)</a:t>
            </a:r>
            <a:endParaRPr lang="en-BE" sz="2400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E9D512-7C6E-40CE-BF3C-253C3EB98BD1}"/>
              </a:ext>
            </a:extLst>
          </p:cNvPr>
          <p:cNvSpPr txBox="1"/>
          <p:nvPr/>
        </p:nvSpPr>
        <p:spPr>
          <a:xfrm>
            <a:off x="9283322" y="6362356"/>
            <a:ext cx="7381232" cy="511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 0    20    40   60    80   100  120  140 160 180  200</a:t>
            </a:r>
            <a:endParaRPr lang="en-BE" sz="25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327B96-DFCC-476B-BC8C-44EA5FCAD787}"/>
              </a:ext>
            </a:extLst>
          </p:cNvPr>
          <p:cNvSpPr/>
          <p:nvPr/>
        </p:nvSpPr>
        <p:spPr>
          <a:xfrm>
            <a:off x="7720932" y="3014569"/>
            <a:ext cx="291458" cy="329336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DFBC99-8988-48AB-8722-5F6398CA678A}"/>
              </a:ext>
            </a:extLst>
          </p:cNvPr>
          <p:cNvSpPr txBox="1"/>
          <p:nvPr/>
        </p:nvSpPr>
        <p:spPr>
          <a:xfrm rot="16200000">
            <a:off x="-1439357" y="4211372"/>
            <a:ext cx="3840302" cy="973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/>
              <a:t>Cumulative Process heat</a:t>
            </a:r>
          </a:p>
          <a:p>
            <a:pPr algn="ctr">
              <a:lnSpc>
                <a:spcPct val="120000"/>
              </a:lnSpc>
            </a:pPr>
            <a:r>
              <a:rPr lang="en-US" sz="2400"/>
              <a:t>(PJ\a)</a:t>
            </a:r>
            <a:endParaRPr lang="en-BE" sz="24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47D846-EA5D-4B0B-8AE1-32235F26B73D}"/>
              </a:ext>
            </a:extLst>
          </p:cNvPr>
          <p:cNvSpPr/>
          <p:nvPr/>
        </p:nvSpPr>
        <p:spPr>
          <a:xfrm>
            <a:off x="7873332" y="3166969"/>
            <a:ext cx="291458" cy="329336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0352E3-728E-4A40-800E-89601BB4BE13}"/>
              </a:ext>
            </a:extLst>
          </p:cNvPr>
          <p:cNvSpPr/>
          <p:nvPr/>
        </p:nvSpPr>
        <p:spPr>
          <a:xfrm>
            <a:off x="1010844" y="3043530"/>
            <a:ext cx="291458" cy="329336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66B558-B92D-4307-9177-2B93947340EA}"/>
              </a:ext>
            </a:extLst>
          </p:cNvPr>
          <p:cNvSpPr/>
          <p:nvPr/>
        </p:nvSpPr>
        <p:spPr>
          <a:xfrm>
            <a:off x="16389671" y="2777862"/>
            <a:ext cx="333994" cy="3672336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0498CB-A9A6-42B0-95CF-375B67056E90}"/>
              </a:ext>
            </a:extLst>
          </p:cNvPr>
          <p:cNvSpPr txBox="1"/>
          <p:nvPr/>
        </p:nvSpPr>
        <p:spPr>
          <a:xfrm>
            <a:off x="16264860" y="2954734"/>
            <a:ext cx="1697026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1200</a:t>
            </a:r>
            <a:endParaRPr lang="en-BE" sz="25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92EE30-69ED-471C-A591-5127587CEF74}"/>
              </a:ext>
            </a:extLst>
          </p:cNvPr>
          <p:cNvSpPr txBox="1"/>
          <p:nvPr/>
        </p:nvSpPr>
        <p:spPr>
          <a:xfrm>
            <a:off x="530987" y="3059738"/>
            <a:ext cx="1697026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1200</a:t>
            </a:r>
            <a:endParaRPr lang="en-BE" sz="25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078C31-A5A4-4F67-A098-27211562C641}"/>
              </a:ext>
            </a:extLst>
          </p:cNvPr>
          <p:cNvSpPr txBox="1"/>
          <p:nvPr/>
        </p:nvSpPr>
        <p:spPr>
          <a:xfrm>
            <a:off x="965050" y="5926440"/>
            <a:ext cx="1697026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0</a:t>
            </a:r>
            <a:endParaRPr lang="en-BE" sz="25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572005-DB6E-4900-BA4D-702C1DE1EB5F}"/>
              </a:ext>
            </a:extLst>
          </p:cNvPr>
          <p:cNvSpPr txBox="1"/>
          <p:nvPr/>
        </p:nvSpPr>
        <p:spPr>
          <a:xfrm>
            <a:off x="16326592" y="6075559"/>
            <a:ext cx="1697026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0</a:t>
            </a:r>
            <a:endParaRPr lang="en-BE" sz="25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0428D6-4BC0-411F-86A6-7AD62490D7EF}"/>
              </a:ext>
            </a:extLst>
          </p:cNvPr>
          <p:cNvSpPr/>
          <p:nvPr/>
        </p:nvSpPr>
        <p:spPr>
          <a:xfrm>
            <a:off x="9042565" y="3043530"/>
            <a:ext cx="371664" cy="3782382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A1B71D-3A83-4EDD-AD37-898B21A47DEC}"/>
              </a:ext>
            </a:extLst>
          </p:cNvPr>
          <p:cNvSpPr txBox="1"/>
          <p:nvPr/>
        </p:nvSpPr>
        <p:spPr>
          <a:xfrm rot="16200000">
            <a:off x="6828434" y="4390160"/>
            <a:ext cx="3840302" cy="973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/>
              <a:t>Cumulative Process heat</a:t>
            </a:r>
          </a:p>
          <a:p>
            <a:pPr algn="ctr">
              <a:lnSpc>
                <a:spcPct val="120000"/>
              </a:lnSpc>
            </a:pPr>
            <a:r>
              <a:rPr lang="en-US" sz="2400"/>
              <a:t>(PJ\a)</a:t>
            </a:r>
            <a:endParaRPr lang="en-BE" sz="2400"/>
          </a:p>
        </p:txBody>
      </p:sp>
    </p:spTree>
    <p:extLst>
      <p:ext uri="{BB962C8B-B14F-4D97-AF65-F5344CB8AC3E}">
        <p14:creationId xmlns:p14="http://schemas.microsoft.com/office/powerpoint/2010/main" val="51225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6" grpId="0"/>
      <p:bldP spid="5" grpId="0"/>
      <p:bldP spid="3" grpId="0" animBg="1"/>
      <p:bldP spid="6" grpId="0" animBg="1"/>
      <p:bldP spid="14" grpId="0" animBg="1"/>
      <p:bldP spid="16" grpId="0" animBg="1"/>
      <p:bldP spid="24" grpId="0" animBg="1"/>
      <p:bldP spid="13" grpId="0"/>
      <p:bldP spid="29" grpId="0"/>
      <p:bldP spid="30" grpId="0"/>
      <p:bldP spid="31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1CDA-22A4-5407-7647-9D1DA35ED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Heat pump </a:t>
            </a:r>
            <a:r>
              <a:rPr lang="nl-BE" dirty="0" err="1"/>
              <a:t>integration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F7C11-2074-01E6-DDBC-7D8A938D7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6</a:t>
            </a:fld>
            <a:endParaRPr lang="en-GB" noProof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3B74E9-4C31-33E1-D0C8-90F06A33D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8"/>
          <a:stretch>
            <a:fillRect/>
          </a:stretch>
        </p:blipFill>
        <p:spPr bwMode="auto">
          <a:xfrm>
            <a:off x="2667620" y="2481853"/>
            <a:ext cx="12353072" cy="710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546605-BCF2-3AA1-79E4-D83161D47D67}"/>
              </a:ext>
            </a:extLst>
          </p:cNvPr>
          <p:cNvSpPr txBox="1"/>
          <p:nvPr/>
        </p:nvSpPr>
        <p:spPr>
          <a:xfrm>
            <a:off x="6498374" y="1524325"/>
            <a:ext cx="55337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>
                <a:solidFill>
                  <a:srgbClr val="1E64C8"/>
                </a:solidFill>
              </a:rPr>
              <a:t>PINCH ANALYSIS</a:t>
            </a:r>
          </a:p>
        </p:txBody>
      </p:sp>
    </p:spTree>
    <p:extLst>
      <p:ext uri="{BB962C8B-B14F-4D97-AF65-F5344CB8AC3E}">
        <p14:creationId xmlns:p14="http://schemas.microsoft.com/office/powerpoint/2010/main" val="372921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2A937-203D-B267-C251-73088090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Coefficient of performance (COP)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0885DB-2FCC-695E-90AC-5B6EE71A5D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5825" y="1856934"/>
                <a:ext cx="15699575" cy="6033429"/>
              </a:xfrm>
            </p:spPr>
            <p:txBody>
              <a:bodyPr/>
              <a:lstStyle/>
              <a:p>
                <a:pPr marL="86400" indent="0">
                  <a:buNone/>
                </a:pPr>
                <a:r>
                  <a:rPr lang="en-US"/>
                  <a:t>Theoretical maximum COP:</a:t>
                </a:r>
              </a:p>
              <a:p>
                <a:pPr marL="86400" indent="0">
                  <a:buNone/>
                </a:pPr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Carnot cycle: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𝐶𝑂𝑃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Lorentz cycle: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𝐶𝑂𝑃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 marL="8640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0885DB-2FCC-695E-90AC-5B6EE71A5D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5825" y="1856934"/>
                <a:ext cx="15699575" cy="6033429"/>
              </a:xfrm>
              <a:blipFill>
                <a:blip r:embed="rId2"/>
                <a:stretch>
                  <a:fillRect l="-1203" t="-1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CF78F-1237-C0C5-7B4C-D2E72209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7</a:t>
            </a:fld>
            <a:endParaRPr lang="en-GB" noProof="0"/>
          </a:p>
        </p:txBody>
      </p:sp>
      <p:pic>
        <p:nvPicPr>
          <p:cNvPr id="5" name="Picture 12" descr="fig052-15">
            <a:extLst>
              <a:ext uri="{FF2B5EF4-FFF2-40B4-BE49-F238E27FC236}">
                <a16:creationId xmlns:a16="http://schemas.microsoft.com/office/drawing/2014/main" id="{4615BDBE-4FF1-3724-7A93-57DE07E2A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48059" r="4523"/>
          <a:stretch>
            <a:fillRect/>
          </a:stretch>
        </p:blipFill>
        <p:spPr bwMode="auto">
          <a:xfrm>
            <a:off x="14493709" y="1115693"/>
            <a:ext cx="2193621" cy="358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3: Comparison of Carnot and Lorenz cycles, respective to their adapted ...">
            <a:extLst>
              <a:ext uri="{FF2B5EF4-FFF2-40B4-BE49-F238E27FC236}">
                <a16:creationId xmlns:a16="http://schemas.microsoft.com/office/drawing/2014/main" id="{A73A1FA7-4A7B-A68C-0AE7-876996954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152" y="5121307"/>
            <a:ext cx="6500550" cy="351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A2316C-8EE6-FE6A-FBFB-72C58255A8A7}"/>
                  </a:ext>
                </a:extLst>
              </p:cNvPr>
              <p:cNvSpPr txBox="1"/>
              <p:nvPr/>
            </p:nvSpPr>
            <p:spPr>
              <a:xfrm>
                <a:off x="6794695" y="7926731"/>
                <a:ext cx="2096088" cy="1409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US" sz="25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5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sz="25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FA2316C-8EE6-FE6A-FBFB-72C58255A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695" y="7926731"/>
                <a:ext cx="2096088" cy="14097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638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8C80-BE39-C234-0E88-9CA75A467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Max. Coefficient of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4FD2A-E9B4-C23C-652B-F1B8990E1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825" y="1913206"/>
            <a:ext cx="15699575" cy="5977158"/>
          </a:xfrm>
        </p:spPr>
        <p:txBody>
          <a:bodyPr/>
          <a:lstStyle/>
          <a:p>
            <a:pPr marL="86400" indent="0">
              <a:buNone/>
            </a:pPr>
            <a:r>
              <a:rPr lang="en-US"/>
              <a:t>Illustration of Carnot COP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02DF6-FA33-E4DD-648C-1103658E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8</a:t>
            </a:fld>
            <a:endParaRPr lang="en-GB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0F7F39-5F25-4E5D-DFFC-1078850D9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07" y="3058257"/>
            <a:ext cx="9034203" cy="43694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DDCBCC-9ACE-3B39-B955-A097E26C8F62}"/>
              </a:ext>
            </a:extLst>
          </p:cNvPr>
          <p:cNvSpPr txBox="1"/>
          <p:nvPr/>
        </p:nvSpPr>
        <p:spPr>
          <a:xfrm>
            <a:off x="9708154" y="2860263"/>
            <a:ext cx="7335099" cy="4181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/>
              <a:t>High-temperature heat pumps: higher theoretical COPs (considering the same temperature lift)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/>
              <a:t>High temperature heat pumps however often have higher lifts.</a:t>
            </a:r>
          </a:p>
          <a:p>
            <a:pPr lvl="1">
              <a:lnSpc>
                <a:spcPct val="120000"/>
              </a:lnSpc>
            </a:pPr>
            <a:r>
              <a:rPr lang="en-US" sz="2800">
                <a:sym typeface="Wingdings" panose="05000000000000000000" pitchFamily="2" charset="2"/>
              </a:rPr>
              <a:t> In practice lower COPs</a:t>
            </a:r>
            <a:endParaRPr lang="en-US" sz="280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/>
              <a:t>Typical heat pump COP &lt; 0.5 </a:t>
            </a:r>
            <a:r>
              <a:rPr lang="en-US" sz="2800" err="1"/>
              <a:t>COP</a:t>
            </a:r>
            <a:r>
              <a:rPr lang="en-US" sz="2800" baseline="-25000" err="1"/>
              <a:t>c</a:t>
            </a:r>
            <a:endParaRPr lang="en-US" sz="2800" baseline="-2500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/>
              <a:t>Temperatures in Kelvin!</a:t>
            </a:r>
          </a:p>
        </p:txBody>
      </p:sp>
    </p:spTree>
    <p:extLst>
      <p:ext uri="{BB962C8B-B14F-4D97-AF65-F5344CB8AC3E}">
        <p14:creationId xmlns:p14="http://schemas.microsoft.com/office/powerpoint/2010/main" val="152457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B9A5-9C99-08AF-D244-30CF6519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In practice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F9325-C721-110D-BB01-CCFFFE29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9</a:t>
            </a:fld>
            <a:endParaRPr lang="en-GB" noProof="0"/>
          </a:p>
        </p:txBody>
      </p:sp>
      <p:pic>
        <p:nvPicPr>
          <p:cNvPr id="5" name="Graphic 10">
            <a:extLst>
              <a:ext uri="{FF2B5EF4-FFF2-40B4-BE49-F238E27FC236}">
                <a16:creationId xmlns:a16="http://schemas.microsoft.com/office/drawing/2014/main" id="{756D37BB-354B-F310-9F31-9D6D228A12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90438" y="1670063"/>
            <a:ext cx="9439757" cy="70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03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DA9FC-02C0-412F-95DC-1F456A72B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High </a:t>
            </a:r>
            <a:r>
              <a:rPr lang="en-GB" noProof="0" dirty="0"/>
              <a:t>T</a:t>
            </a:r>
            <a:endParaRPr lang="nl-BE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47FE3-6CD4-4B8E-A9DF-776B1489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10</a:t>
            </a:fld>
            <a:endParaRPr lang="nl-BE" noProof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930FC6D-2F71-483C-9383-6A96F589CC5B}"/>
              </a:ext>
            </a:extLst>
          </p:cNvPr>
          <p:cNvSpPr/>
          <p:nvPr/>
        </p:nvSpPr>
        <p:spPr>
          <a:xfrm>
            <a:off x="8191500" y="1778000"/>
            <a:ext cx="6629400" cy="2135579"/>
          </a:xfrm>
          <a:custGeom>
            <a:avLst/>
            <a:gdLst>
              <a:gd name="connsiteX0" fmla="*/ 0 w 6629400"/>
              <a:gd name="connsiteY0" fmla="*/ 533400 h 2135579"/>
              <a:gd name="connsiteX1" fmla="*/ 0 w 6629400"/>
              <a:gd name="connsiteY1" fmla="*/ 533400 h 2135579"/>
              <a:gd name="connsiteX2" fmla="*/ 12700 w 6629400"/>
              <a:gd name="connsiteY2" fmla="*/ 673100 h 2135579"/>
              <a:gd name="connsiteX3" fmla="*/ 50800 w 6629400"/>
              <a:gd name="connsiteY3" fmla="*/ 774700 h 2135579"/>
              <a:gd name="connsiteX4" fmla="*/ 63500 w 6629400"/>
              <a:gd name="connsiteY4" fmla="*/ 850900 h 2135579"/>
              <a:gd name="connsiteX5" fmla="*/ 38100 w 6629400"/>
              <a:gd name="connsiteY5" fmla="*/ 1739900 h 2135579"/>
              <a:gd name="connsiteX6" fmla="*/ 50800 w 6629400"/>
              <a:gd name="connsiteY6" fmla="*/ 1968500 h 2135579"/>
              <a:gd name="connsiteX7" fmla="*/ 127000 w 6629400"/>
              <a:gd name="connsiteY7" fmla="*/ 2006600 h 2135579"/>
              <a:gd name="connsiteX8" fmla="*/ 342900 w 6629400"/>
              <a:gd name="connsiteY8" fmla="*/ 2019300 h 2135579"/>
              <a:gd name="connsiteX9" fmla="*/ 393700 w 6629400"/>
              <a:gd name="connsiteY9" fmla="*/ 2032000 h 2135579"/>
              <a:gd name="connsiteX10" fmla="*/ 469900 w 6629400"/>
              <a:gd name="connsiteY10" fmla="*/ 2057400 h 2135579"/>
              <a:gd name="connsiteX11" fmla="*/ 596900 w 6629400"/>
              <a:gd name="connsiteY11" fmla="*/ 2070100 h 2135579"/>
              <a:gd name="connsiteX12" fmla="*/ 635000 w 6629400"/>
              <a:gd name="connsiteY12" fmla="*/ 2082800 h 2135579"/>
              <a:gd name="connsiteX13" fmla="*/ 1104900 w 6629400"/>
              <a:gd name="connsiteY13" fmla="*/ 2057400 h 2135579"/>
              <a:gd name="connsiteX14" fmla="*/ 1371600 w 6629400"/>
              <a:gd name="connsiteY14" fmla="*/ 2108200 h 2135579"/>
              <a:gd name="connsiteX15" fmla="*/ 1511300 w 6629400"/>
              <a:gd name="connsiteY15" fmla="*/ 2133600 h 2135579"/>
              <a:gd name="connsiteX16" fmla="*/ 1587500 w 6629400"/>
              <a:gd name="connsiteY16" fmla="*/ 2120900 h 2135579"/>
              <a:gd name="connsiteX17" fmla="*/ 1625600 w 6629400"/>
              <a:gd name="connsiteY17" fmla="*/ 2095500 h 2135579"/>
              <a:gd name="connsiteX18" fmla="*/ 1663700 w 6629400"/>
              <a:gd name="connsiteY18" fmla="*/ 2082800 h 2135579"/>
              <a:gd name="connsiteX19" fmla="*/ 2235200 w 6629400"/>
              <a:gd name="connsiteY19" fmla="*/ 2120900 h 2135579"/>
              <a:gd name="connsiteX20" fmla="*/ 2273300 w 6629400"/>
              <a:gd name="connsiteY20" fmla="*/ 2095500 h 2135579"/>
              <a:gd name="connsiteX21" fmla="*/ 2336800 w 6629400"/>
              <a:gd name="connsiteY21" fmla="*/ 2044700 h 2135579"/>
              <a:gd name="connsiteX22" fmla="*/ 2400300 w 6629400"/>
              <a:gd name="connsiteY22" fmla="*/ 1993900 h 2135579"/>
              <a:gd name="connsiteX23" fmla="*/ 2451100 w 6629400"/>
              <a:gd name="connsiteY23" fmla="*/ 1917700 h 2135579"/>
              <a:gd name="connsiteX24" fmla="*/ 2476500 w 6629400"/>
              <a:gd name="connsiteY24" fmla="*/ 1879600 h 2135579"/>
              <a:gd name="connsiteX25" fmla="*/ 2501900 w 6629400"/>
              <a:gd name="connsiteY25" fmla="*/ 1803400 h 2135579"/>
              <a:gd name="connsiteX26" fmla="*/ 2514600 w 6629400"/>
              <a:gd name="connsiteY26" fmla="*/ 1625600 h 2135579"/>
              <a:gd name="connsiteX27" fmla="*/ 2527300 w 6629400"/>
              <a:gd name="connsiteY27" fmla="*/ 1358900 h 2135579"/>
              <a:gd name="connsiteX28" fmla="*/ 2552700 w 6629400"/>
              <a:gd name="connsiteY28" fmla="*/ 1282700 h 2135579"/>
              <a:gd name="connsiteX29" fmla="*/ 2603500 w 6629400"/>
              <a:gd name="connsiteY29" fmla="*/ 1219200 h 2135579"/>
              <a:gd name="connsiteX30" fmla="*/ 2628900 w 6629400"/>
              <a:gd name="connsiteY30" fmla="*/ 1181100 h 2135579"/>
              <a:gd name="connsiteX31" fmla="*/ 2679700 w 6629400"/>
              <a:gd name="connsiteY31" fmla="*/ 1168400 h 2135579"/>
              <a:gd name="connsiteX32" fmla="*/ 2832100 w 6629400"/>
              <a:gd name="connsiteY32" fmla="*/ 1143000 h 2135579"/>
              <a:gd name="connsiteX33" fmla="*/ 3619500 w 6629400"/>
              <a:gd name="connsiteY33" fmla="*/ 1155700 h 2135579"/>
              <a:gd name="connsiteX34" fmla="*/ 3670300 w 6629400"/>
              <a:gd name="connsiteY34" fmla="*/ 1181100 h 2135579"/>
              <a:gd name="connsiteX35" fmla="*/ 3835400 w 6629400"/>
              <a:gd name="connsiteY35" fmla="*/ 1193800 h 2135579"/>
              <a:gd name="connsiteX36" fmla="*/ 4000500 w 6629400"/>
              <a:gd name="connsiteY36" fmla="*/ 1231900 h 2135579"/>
              <a:gd name="connsiteX37" fmla="*/ 4038600 w 6629400"/>
              <a:gd name="connsiteY37" fmla="*/ 1244600 h 2135579"/>
              <a:gd name="connsiteX38" fmla="*/ 4432300 w 6629400"/>
              <a:gd name="connsiteY38" fmla="*/ 1219200 h 2135579"/>
              <a:gd name="connsiteX39" fmla="*/ 4470400 w 6629400"/>
              <a:gd name="connsiteY39" fmla="*/ 1193800 h 2135579"/>
              <a:gd name="connsiteX40" fmla="*/ 4546600 w 6629400"/>
              <a:gd name="connsiteY40" fmla="*/ 1168400 h 2135579"/>
              <a:gd name="connsiteX41" fmla="*/ 4584700 w 6629400"/>
              <a:gd name="connsiteY41" fmla="*/ 1143000 h 2135579"/>
              <a:gd name="connsiteX42" fmla="*/ 4622800 w 6629400"/>
              <a:gd name="connsiteY42" fmla="*/ 1104900 h 2135579"/>
              <a:gd name="connsiteX43" fmla="*/ 4686300 w 6629400"/>
              <a:gd name="connsiteY43" fmla="*/ 1092200 h 2135579"/>
              <a:gd name="connsiteX44" fmla="*/ 5181600 w 6629400"/>
              <a:gd name="connsiteY44" fmla="*/ 1104900 h 2135579"/>
              <a:gd name="connsiteX45" fmla="*/ 5257800 w 6629400"/>
              <a:gd name="connsiteY45" fmla="*/ 1117600 h 2135579"/>
              <a:gd name="connsiteX46" fmla="*/ 5346700 w 6629400"/>
              <a:gd name="connsiteY46" fmla="*/ 1193800 h 2135579"/>
              <a:gd name="connsiteX47" fmla="*/ 5448300 w 6629400"/>
              <a:gd name="connsiteY47" fmla="*/ 1270000 h 2135579"/>
              <a:gd name="connsiteX48" fmla="*/ 5575300 w 6629400"/>
              <a:gd name="connsiteY48" fmla="*/ 1346200 h 2135579"/>
              <a:gd name="connsiteX49" fmla="*/ 5626100 w 6629400"/>
              <a:gd name="connsiteY49" fmla="*/ 1358900 h 2135579"/>
              <a:gd name="connsiteX50" fmla="*/ 5664200 w 6629400"/>
              <a:gd name="connsiteY50" fmla="*/ 1397000 h 2135579"/>
              <a:gd name="connsiteX51" fmla="*/ 5702300 w 6629400"/>
              <a:gd name="connsiteY51" fmla="*/ 1409700 h 2135579"/>
              <a:gd name="connsiteX52" fmla="*/ 5765800 w 6629400"/>
              <a:gd name="connsiteY52" fmla="*/ 1498600 h 2135579"/>
              <a:gd name="connsiteX53" fmla="*/ 5803900 w 6629400"/>
              <a:gd name="connsiteY53" fmla="*/ 1511300 h 2135579"/>
              <a:gd name="connsiteX54" fmla="*/ 5905500 w 6629400"/>
              <a:gd name="connsiteY54" fmla="*/ 1562100 h 2135579"/>
              <a:gd name="connsiteX55" fmla="*/ 5994400 w 6629400"/>
              <a:gd name="connsiteY55" fmla="*/ 1587500 h 2135579"/>
              <a:gd name="connsiteX56" fmla="*/ 6350000 w 6629400"/>
              <a:gd name="connsiteY56" fmla="*/ 1562100 h 2135579"/>
              <a:gd name="connsiteX57" fmla="*/ 6426200 w 6629400"/>
              <a:gd name="connsiteY57" fmla="*/ 1536700 h 2135579"/>
              <a:gd name="connsiteX58" fmla="*/ 6464300 w 6629400"/>
              <a:gd name="connsiteY58" fmla="*/ 1498600 h 2135579"/>
              <a:gd name="connsiteX59" fmla="*/ 6502400 w 6629400"/>
              <a:gd name="connsiteY59" fmla="*/ 1409700 h 2135579"/>
              <a:gd name="connsiteX60" fmla="*/ 6527800 w 6629400"/>
              <a:gd name="connsiteY60" fmla="*/ 1371600 h 2135579"/>
              <a:gd name="connsiteX61" fmla="*/ 6540500 w 6629400"/>
              <a:gd name="connsiteY61" fmla="*/ 1320800 h 2135579"/>
              <a:gd name="connsiteX62" fmla="*/ 6565900 w 6629400"/>
              <a:gd name="connsiteY62" fmla="*/ 1282700 h 2135579"/>
              <a:gd name="connsiteX63" fmla="*/ 6578600 w 6629400"/>
              <a:gd name="connsiteY63" fmla="*/ 1168400 h 2135579"/>
              <a:gd name="connsiteX64" fmla="*/ 6604000 w 6629400"/>
              <a:gd name="connsiteY64" fmla="*/ 1104900 h 2135579"/>
              <a:gd name="connsiteX65" fmla="*/ 6629400 w 6629400"/>
              <a:gd name="connsiteY65" fmla="*/ 1016000 h 2135579"/>
              <a:gd name="connsiteX66" fmla="*/ 6616700 w 6629400"/>
              <a:gd name="connsiteY66" fmla="*/ 635000 h 2135579"/>
              <a:gd name="connsiteX67" fmla="*/ 6604000 w 6629400"/>
              <a:gd name="connsiteY67" fmla="*/ 596900 h 2135579"/>
              <a:gd name="connsiteX68" fmla="*/ 6591300 w 6629400"/>
              <a:gd name="connsiteY68" fmla="*/ 520700 h 2135579"/>
              <a:gd name="connsiteX69" fmla="*/ 6565900 w 6629400"/>
              <a:gd name="connsiteY69" fmla="*/ 482600 h 2135579"/>
              <a:gd name="connsiteX70" fmla="*/ 6451600 w 6629400"/>
              <a:gd name="connsiteY70" fmla="*/ 381000 h 2135579"/>
              <a:gd name="connsiteX71" fmla="*/ 6350000 w 6629400"/>
              <a:gd name="connsiteY71" fmla="*/ 304800 h 2135579"/>
              <a:gd name="connsiteX72" fmla="*/ 6210300 w 6629400"/>
              <a:gd name="connsiteY72" fmla="*/ 228600 h 2135579"/>
              <a:gd name="connsiteX73" fmla="*/ 6159500 w 6629400"/>
              <a:gd name="connsiteY73" fmla="*/ 215900 h 2135579"/>
              <a:gd name="connsiteX74" fmla="*/ 6121400 w 6629400"/>
              <a:gd name="connsiteY74" fmla="*/ 203200 h 2135579"/>
              <a:gd name="connsiteX75" fmla="*/ 5803900 w 6629400"/>
              <a:gd name="connsiteY75" fmla="*/ 152400 h 2135579"/>
              <a:gd name="connsiteX76" fmla="*/ 5664200 w 6629400"/>
              <a:gd name="connsiteY76" fmla="*/ 114300 h 2135579"/>
              <a:gd name="connsiteX77" fmla="*/ 5537200 w 6629400"/>
              <a:gd name="connsiteY77" fmla="*/ 101600 h 2135579"/>
              <a:gd name="connsiteX78" fmla="*/ 5346700 w 6629400"/>
              <a:gd name="connsiteY78" fmla="*/ 76200 h 2135579"/>
              <a:gd name="connsiteX79" fmla="*/ 5207000 w 6629400"/>
              <a:gd name="connsiteY79" fmla="*/ 50800 h 2135579"/>
              <a:gd name="connsiteX80" fmla="*/ 5092700 w 6629400"/>
              <a:gd name="connsiteY80" fmla="*/ 25400 h 2135579"/>
              <a:gd name="connsiteX81" fmla="*/ 4965700 w 6629400"/>
              <a:gd name="connsiteY81" fmla="*/ 12700 h 2135579"/>
              <a:gd name="connsiteX82" fmla="*/ 4864100 w 6629400"/>
              <a:gd name="connsiteY82" fmla="*/ 0 h 2135579"/>
              <a:gd name="connsiteX83" fmla="*/ 4749800 w 6629400"/>
              <a:gd name="connsiteY83" fmla="*/ 25400 h 2135579"/>
              <a:gd name="connsiteX84" fmla="*/ 4622800 w 6629400"/>
              <a:gd name="connsiteY84" fmla="*/ 127000 h 2135579"/>
              <a:gd name="connsiteX85" fmla="*/ 4572000 w 6629400"/>
              <a:gd name="connsiteY85" fmla="*/ 139700 h 2135579"/>
              <a:gd name="connsiteX86" fmla="*/ 4533900 w 6629400"/>
              <a:gd name="connsiteY86" fmla="*/ 152400 h 2135579"/>
              <a:gd name="connsiteX87" fmla="*/ 4457700 w 6629400"/>
              <a:gd name="connsiteY87" fmla="*/ 165100 h 2135579"/>
              <a:gd name="connsiteX88" fmla="*/ 4419600 w 6629400"/>
              <a:gd name="connsiteY88" fmla="*/ 177800 h 2135579"/>
              <a:gd name="connsiteX89" fmla="*/ 4305300 w 6629400"/>
              <a:gd name="connsiteY89" fmla="*/ 190500 h 2135579"/>
              <a:gd name="connsiteX90" fmla="*/ 4178300 w 6629400"/>
              <a:gd name="connsiteY90" fmla="*/ 215900 h 2135579"/>
              <a:gd name="connsiteX91" fmla="*/ 4064000 w 6629400"/>
              <a:gd name="connsiteY91" fmla="*/ 241300 h 2135579"/>
              <a:gd name="connsiteX92" fmla="*/ 2667000 w 6629400"/>
              <a:gd name="connsiteY92" fmla="*/ 215900 h 2135579"/>
              <a:gd name="connsiteX93" fmla="*/ 2514600 w 6629400"/>
              <a:gd name="connsiteY93" fmla="*/ 190500 h 2135579"/>
              <a:gd name="connsiteX94" fmla="*/ 2413000 w 6629400"/>
              <a:gd name="connsiteY94" fmla="*/ 177800 h 2135579"/>
              <a:gd name="connsiteX95" fmla="*/ 2349500 w 6629400"/>
              <a:gd name="connsiteY95" fmla="*/ 165100 h 2135579"/>
              <a:gd name="connsiteX96" fmla="*/ 2159000 w 6629400"/>
              <a:gd name="connsiteY96" fmla="*/ 152400 h 2135579"/>
              <a:gd name="connsiteX97" fmla="*/ 2108200 w 6629400"/>
              <a:gd name="connsiteY97" fmla="*/ 139700 h 2135579"/>
              <a:gd name="connsiteX98" fmla="*/ 838200 w 6629400"/>
              <a:gd name="connsiteY98" fmla="*/ 139700 h 2135579"/>
              <a:gd name="connsiteX99" fmla="*/ 787400 w 6629400"/>
              <a:gd name="connsiteY99" fmla="*/ 152400 h 2135579"/>
              <a:gd name="connsiteX100" fmla="*/ 647700 w 6629400"/>
              <a:gd name="connsiteY100" fmla="*/ 203200 h 2135579"/>
              <a:gd name="connsiteX101" fmla="*/ 419100 w 6629400"/>
              <a:gd name="connsiteY101" fmla="*/ 215900 h 2135579"/>
              <a:gd name="connsiteX102" fmla="*/ 292100 w 6629400"/>
              <a:gd name="connsiteY102" fmla="*/ 279400 h 2135579"/>
              <a:gd name="connsiteX103" fmla="*/ 254000 w 6629400"/>
              <a:gd name="connsiteY103" fmla="*/ 304800 h 2135579"/>
              <a:gd name="connsiteX104" fmla="*/ 215900 w 6629400"/>
              <a:gd name="connsiteY104" fmla="*/ 342900 h 2135579"/>
              <a:gd name="connsiteX105" fmla="*/ 165100 w 6629400"/>
              <a:gd name="connsiteY105" fmla="*/ 355600 h 2135579"/>
              <a:gd name="connsiteX106" fmla="*/ 139700 w 6629400"/>
              <a:gd name="connsiteY106" fmla="*/ 393700 h 2135579"/>
              <a:gd name="connsiteX107" fmla="*/ 114300 w 6629400"/>
              <a:gd name="connsiteY107" fmla="*/ 520700 h 2135579"/>
              <a:gd name="connsiteX108" fmla="*/ 38100 w 6629400"/>
              <a:gd name="connsiteY108" fmla="*/ 584200 h 2135579"/>
              <a:gd name="connsiteX109" fmla="*/ 25400 w 6629400"/>
              <a:gd name="connsiteY109" fmla="*/ 609600 h 2135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6629400" h="2135579">
                <a:moveTo>
                  <a:pt x="0" y="533400"/>
                </a:moveTo>
                <a:lnTo>
                  <a:pt x="0" y="533400"/>
                </a:lnTo>
                <a:cubicBezTo>
                  <a:pt x="4233" y="579967"/>
                  <a:pt x="3067" y="627344"/>
                  <a:pt x="12700" y="673100"/>
                </a:cubicBezTo>
                <a:cubicBezTo>
                  <a:pt x="20151" y="708494"/>
                  <a:pt x="40863" y="739922"/>
                  <a:pt x="50800" y="774700"/>
                </a:cubicBezTo>
                <a:cubicBezTo>
                  <a:pt x="57874" y="799460"/>
                  <a:pt x="59267" y="825500"/>
                  <a:pt x="63500" y="850900"/>
                </a:cubicBezTo>
                <a:cubicBezTo>
                  <a:pt x="55033" y="1147233"/>
                  <a:pt x="41469" y="1443465"/>
                  <a:pt x="38100" y="1739900"/>
                </a:cubicBezTo>
                <a:cubicBezTo>
                  <a:pt x="37233" y="1816213"/>
                  <a:pt x="35833" y="1893665"/>
                  <a:pt x="50800" y="1968500"/>
                </a:cubicBezTo>
                <a:cubicBezTo>
                  <a:pt x="53639" y="1982697"/>
                  <a:pt x="115115" y="2005411"/>
                  <a:pt x="127000" y="2006600"/>
                </a:cubicBezTo>
                <a:cubicBezTo>
                  <a:pt x="198733" y="2013773"/>
                  <a:pt x="270933" y="2015067"/>
                  <a:pt x="342900" y="2019300"/>
                </a:cubicBezTo>
                <a:cubicBezTo>
                  <a:pt x="359833" y="2023533"/>
                  <a:pt x="376982" y="2026984"/>
                  <a:pt x="393700" y="2032000"/>
                </a:cubicBezTo>
                <a:cubicBezTo>
                  <a:pt x="419345" y="2039693"/>
                  <a:pt x="443585" y="2052466"/>
                  <a:pt x="469900" y="2057400"/>
                </a:cubicBezTo>
                <a:cubicBezTo>
                  <a:pt x="511716" y="2065240"/>
                  <a:pt x="554567" y="2065867"/>
                  <a:pt x="596900" y="2070100"/>
                </a:cubicBezTo>
                <a:cubicBezTo>
                  <a:pt x="609600" y="2074333"/>
                  <a:pt x="621613" y="2082800"/>
                  <a:pt x="635000" y="2082800"/>
                </a:cubicBezTo>
                <a:cubicBezTo>
                  <a:pt x="1040900" y="2082800"/>
                  <a:pt x="933846" y="2114418"/>
                  <a:pt x="1104900" y="2057400"/>
                </a:cubicBezTo>
                <a:lnTo>
                  <a:pt x="1371600" y="2108200"/>
                </a:lnTo>
                <a:cubicBezTo>
                  <a:pt x="1520333" y="2133844"/>
                  <a:pt x="1427544" y="2105681"/>
                  <a:pt x="1511300" y="2133600"/>
                </a:cubicBezTo>
                <a:cubicBezTo>
                  <a:pt x="1536700" y="2129367"/>
                  <a:pt x="1563071" y="2129043"/>
                  <a:pt x="1587500" y="2120900"/>
                </a:cubicBezTo>
                <a:cubicBezTo>
                  <a:pt x="1601980" y="2116073"/>
                  <a:pt x="1611948" y="2102326"/>
                  <a:pt x="1625600" y="2095500"/>
                </a:cubicBezTo>
                <a:cubicBezTo>
                  <a:pt x="1637574" y="2089513"/>
                  <a:pt x="1651000" y="2087033"/>
                  <a:pt x="1663700" y="2082800"/>
                </a:cubicBezTo>
                <a:cubicBezTo>
                  <a:pt x="1932888" y="2124214"/>
                  <a:pt x="1984399" y="2155100"/>
                  <a:pt x="2235200" y="2120900"/>
                </a:cubicBezTo>
                <a:cubicBezTo>
                  <a:pt x="2250324" y="2118838"/>
                  <a:pt x="2260600" y="2103967"/>
                  <a:pt x="2273300" y="2095500"/>
                </a:cubicBezTo>
                <a:cubicBezTo>
                  <a:pt x="2346093" y="1986311"/>
                  <a:pt x="2249166" y="2114807"/>
                  <a:pt x="2336800" y="2044700"/>
                </a:cubicBezTo>
                <a:cubicBezTo>
                  <a:pt x="2418864" y="1979048"/>
                  <a:pt x="2304535" y="2025822"/>
                  <a:pt x="2400300" y="1993900"/>
                </a:cubicBezTo>
                <a:lnTo>
                  <a:pt x="2451100" y="1917700"/>
                </a:lnTo>
                <a:cubicBezTo>
                  <a:pt x="2459567" y="1905000"/>
                  <a:pt x="2471673" y="1894080"/>
                  <a:pt x="2476500" y="1879600"/>
                </a:cubicBezTo>
                <a:lnTo>
                  <a:pt x="2501900" y="1803400"/>
                </a:lnTo>
                <a:cubicBezTo>
                  <a:pt x="2506133" y="1744133"/>
                  <a:pt x="2511210" y="1684921"/>
                  <a:pt x="2514600" y="1625600"/>
                </a:cubicBezTo>
                <a:cubicBezTo>
                  <a:pt x="2519677" y="1536744"/>
                  <a:pt x="2517472" y="1447356"/>
                  <a:pt x="2527300" y="1358900"/>
                </a:cubicBezTo>
                <a:cubicBezTo>
                  <a:pt x="2530257" y="1332290"/>
                  <a:pt x="2544233" y="1308100"/>
                  <a:pt x="2552700" y="1282700"/>
                </a:cubicBezTo>
                <a:cubicBezTo>
                  <a:pt x="2570227" y="1230120"/>
                  <a:pt x="2554261" y="1252026"/>
                  <a:pt x="2603500" y="1219200"/>
                </a:cubicBezTo>
                <a:cubicBezTo>
                  <a:pt x="2611967" y="1206500"/>
                  <a:pt x="2616200" y="1189567"/>
                  <a:pt x="2628900" y="1181100"/>
                </a:cubicBezTo>
                <a:cubicBezTo>
                  <a:pt x="2643423" y="1171418"/>
                  <a:pt x="2662483" y="1171269"/>
                  <a:pt x="2679700" y="1168400"/>
                </a:cubicBezTo>
                <a:cubicBezTo>
                  <a:pt x="2858080" y="1138670"/>
                  <a:pt x="2717781" y="1171580"/>
                  <a:pt x="2832100" y="1143000"/>
                </a:cubicBezTo>
                <a:cubicBezTo>
                  <a:pt x="3094567" y="1147233"/>
                  <a:pt x="3357270" y="1143780"/>
                  <a:pt x="3619500" y="1155700"/>
                </a:cubicBezTo>
                <a:cubicBezTo>
                  <a:pt x="3638413" y="1156560"/>
                  <a:pt x="3651656" y="1177810"/>
                  <a:pt x="3670300" y="1181100"/>
                </a:cubicBezTo>
                <a:cubicBezTo>
                  <a:pt x="3724656" y="1190692"/>
                  <a:pt x="3780367" y="1189567"/>
                  <a:pt x="3835400" y="1193800"/>
                </a:cubicBezTo>
                <a:cubicBezTo>
                  <a:pt x="3885773" y="1203875"/>
                  <a:pt x="3954547" y="1216582"/>
                  <a:pt x="4000500" y="1231900"/>
                </a:cubicBezTo>
                <a:lnTo>
                  <a:pt x="4038600" y="1244600"/>
                </a:lnTo>
                <a:cubicBezTo>
                  <a:pt x="4169833" y="1236133"/>
                  <a:pt x="4301695" y="1234565"/>
                  <a:pt x="4432300" y="1219200"/>
                </a:cubicBezTo>
                <a:cubicBezTo>
                  <a:pt x="4447459" y="1217417"/>
                  <a:pt x="4456452" y="1199999"/>
                  <a:pt x="4470400" y="1193800"/>
                </a:cubicBezTo>
                <a:cubicBezTo>
                  <a:pt x="4494866" y="1182926"/>
                  <a:pt x="4524323" y="1183252"/>
                  <a:pt x="4546600" y="1168400"/>
                </a:cubicBezTo>
                <a:cubicBezTo>
                  <a:pt x="4559300" y="1159933"/>
                  <a:pt x="4572974" y="1152771"/>
                  <a:pt x="4584700" y="1143000"/>
                </a:cubicBezTo>
                <a:cubicBezTo>
                  <a:pt x="4598498" y="1131502"/>
                  <a:pt x="4606736" y="1112932"/>
                  <a:pt x="4622800" y="1104900"/>
                </a:cubicBezTo>
                <a:cubicBezTo>
                  <a:pt x="4642107" y="1095247"/>
                  <a:pt x="4665133" y="1096433"/>
                  <a:pt x="4686300" y="1092200"/>
                </a:cubicBezTo>
                <a:lnTo>
                  <a:pt x="5181600" y="1104900"/>
                </a:lnTo>
                <a:cubicBezTo>
                  <a:pt x="5207325" y="1106043"/>
                  <a:pt x="5233891" y="1108037"/>
                  <a:pt x="5257800" y="1117600"/>
                </a:cubicBezTo>
                <a:cubicBezTo>
                  <a:pt x="5295617" y="1132727"/>
                  <a:pt x="5316842" y="1169370"/>
                  <a:pt x="5346700" y="1193800"/>
                </a:cubicBezTo>
                <a:cubicBezTo>
                  <a:pt x="5379464" y="1220607"/>
                  <a:pt x="5413077" y="1246518"/>
                  <a:pt x="5448300" y="1270000"/>
                </a:cubicBezTo>
                <a:cubicBezTo>
                  <a:pt x="5486278" y="1295319"/>
                  <a:pt x="5530669" y="1329463"/>
                  <a:pt x="5575300" y="1346200"/>
                </a:cubicBezTo>
                <a:cubicBezTo>
                  <a:pt x="5591643" y="1352329"/>
                  <a:pt x="5609167" y="1354667"/>
                  <a:pt x="5626100" y="1358900"/>
                </a:cubicBezTo>
                <a:cubicBezTo>
                  <a:pt x="5638800" y="1371600"/>
                  <a:pt x="5649256" y="1387037"/>
                  <a:pt x="5664200" y="1397000"/>
                </a:cubicBezTo>
                <a:cubicBezTo>
                  <a:pt x="5675339" y="1404426"/>
                  <a:pt x="5692834" y="1400234"/>
                  <a:pt x="5702300" y="1409700"/>
                </a:cubicBezTo>
                <a:cubicBezTo>
                  <a:pt x="5781757" y="1489157"/>
                  <a:pt x="5670650" y="1435167"/>
                  <a:pt x="5765800" y="1498600"/>
                </a:cubicBezTo>
                <a:cubicBezTo>
                  <a:pt x="5776939" y="1506026"/>
                  <a:pt x="5791713" y="1505760"/>
                  <a:pt x="5803900" y="1511300"/>
                </a:cubicBezTo>
                <a:cubicBezTo>
                  <a:pt x="5838370" y="1526968"/>
                  <a:pt x="5868766" y="1552917"/>
                  <a:pt x="5905500" y="1562100"/>
                </a:cubicBezTo>
                <a:cubicBezTo>
                  <a:pt x="5969287" y="1578047"/>
                  <a:pt x="5939741" y="1569280"/>
                  <a:pt x="5994400" y="1587500"/>
                </a:cubicBezTo>
                <a:cubicBezTo>
                  <a:pt x="6112933" y="1579033"/>
                  <a:pt x="6231979" y="1575985"/>
                  <a:pt x="6350000" y="1562100"/>
                </a:cubicBezTo>
                <a:cubicBezTo>
                  <a:pt x="6376591" y="1558972"/>
                  <a:pt x="6426200" y="1536700"/>
                  <a:pt x="6426200" y="1536700"/>
                </a:cubicBezTo>
                <a:cubicBezTo>
                  <a:pt x="6438900" y="1524000"/>
                  <a:pt x="6453861" y="1513215"/>
                  <a:pt x="6464300" y="1498600"/>
                </a:cubicBezTo>
                <a:cubicBezTo>
                  <a:pt x="6508345" y="1436937"/>
                  <a:pt x="6474762" y="1464975"/>
                  <a:pt x="6502400" y="1409700"/>
                </a:cubicBezTo>
                <a:cubicBezTo>
                  <a:pt x="6509226" y="1396048"/>
                  <a:pt x="6519333" y="1384300"/>
                  <a:pt x="6527800" y="1371600"/>
                </a:cubicBezTo>
                <a:cubicBezTo>
                  <a:pt x="6532033" y="1354667"/>
                  <a:pt x="6533624" y="1336843"/>
                  <a:pt x="6540500" y="1320800"/>
                </a:cubicBezTo>
                <a:cubicBezTo>
                  <a:pt x="6546513" y="1306771"/>
                  <a:pt x="6562198" y="1297508"/>
                  <a:pt x="6565900" y="1282700"/>
                </a:cubicBezTo>
                <a:cubicBezTo>
                  <a:pt x="6575197" y="1245510"/>
                  <a:pt x="6570568" y="1205884"/>
                  <a:pt x="6578600" y="1168400"/>
                </a:cubicBezTo>
                <a:cubicBezTo>
                  <a:pt x="6583377" y="1146109"/>
                  <a:pt x="6595995" y="1126246"/>
                  <a:pt x="6604000" y="1104900"/>
                </a:cubicBezTo>
                <a:cubicBezTo>
                  <a:pt x="6617665" y="1068461"/>
                  <a:pt x="6619392" y="1056032"/>
                  <a:pt x="6629400" y="1016000"/>
                </a:cubicBezTo>
                <a:cubicBezTo>
                  <a:pt x="6625167" y="889000"/>
                  <a:pt x="6624387" y="761838"/>
                  <a:pt x="6616700" y="635000"/>
                </a:cubicBezTo>
                <a:cubicBezTo>
                  <a:pt x="6615890" y="621638"/>
                  <a:pt x="6606904" y="609968"/>
                  <a:pt x="6604000" y="596900"/>
                </a:cubicBezTo>
                <a:cubicBezTo>
                  <a:pt x="6598414" y="571763"/>
                  <a:pt x="6599443" y="545129"/>
                  <a:pt x="6591300" y="520700"/>
                </a:cubicBezTo>
                <a:cubicBezTo>
                  <a:pt x="6586473" y="506220"/>
                  <a:pt x="6575058" y="494811"/>
                  <a:pt x="6565900" y="482600"/>
                </a:cubicBezTo>
                <a:cubicBezTo>
                  <a:pt x="6494572" y="387496"/>
                  <a:pt x="6542995" y="444274"/>
                  <a:pt x="6451600" y="381000"/>
                </a:cubicBezTo>
                <a:cubicBezTo>
                  <a:pt x="6416794" y="356903"/>
                  <a:pt x="6386301" y="326580"/>
                  <a:pt x="6350000" y="304800"/>
                </a:cubicBezTo>
                <a:cubicBezTo>
                  <a:pt x="6304862" y="277717"/>
                  <a:pt x="6259439" y="248256"/>
                  <a:pt x="6210300" y="228600"/>
                </a:cubicBezTo>
                <a:cubicBezTo>
                  <a:pt x="6194094" y="222118"/>
                  <a:pt x="6176283" y="220695"/>
                  <a:pt x="6159500" y="215900"/>
                </a:cubicBezTo>
                <a:cubicBezTo>
                  <a:pt x="6146628" y="212222"/>
                  <a:pt x="6134500" y="205958"/>
                  <a:pt x="6121400" y="203200"/>
                </a:cubicBezTo>
                <a:cubicBezTo>
                  <a:pt x="5936314" y="164234"/>
                  <a:pt x="5955657" y="169262"/>
                  <a:pt x="5803900" y="152400"/>
                </a:cubicBezTo>
                <a:cubicBezTo>
                  <a:pt x="5757333" y="139700"/>
                  <a:pt x="5711615" y="123331"/>
                  <a:pt x="5664200" y="114300"/>
                </a:cubicBezTo>
                <a:cubicBezTo>
                  <a:pt x="5622407" y="106339"/>
                  <a:pt x="5579441" y="106669"/>
                  <a:pt x="5537200" y="101600"/>
                </a:cubicBezTo>
                <a:cubicBezTo>
                  <a:pt x="5473594" y="93967"/>
                  <a:pt x="5410017" y="85941"/>
                  <a:pt x="5346700" y="76200"/>
                </a:cubicBezTo>
                <a:cubicBezTo>
                  <a:pt x="5299920" y="69003"/>
                  <a:pt x="5253411" y="60082"/>
                  <a:pt x="5207000" y="50800"/>
                </a:cubicBezTo>
                <a:cubicBezTo>
                  <a:pt x="5168729" y="43146"/>
                  <a:pt x="5131252" y="31487"/>
                  <a:pt x="5092700" y="25400"/>
                </a:cubicBezTo>
                <a:cubicBezTo>
                  <a:pt x="5050676" y="18765"/>
                  <a:pt x="5007984" y="17398"/>
                  <a:pt x="4965700" y="12700"/>
                </a:cubicBezTo>
                <a:cubicBezTo>
                  <a:pt x="4931779" y="8931"/>
                  <a:pt x="4897967" y="4233"/>
                  <a:pt x="4864100" y="0"/>
                </a:cubicBezTo>
                <a:cubicBezTo>
                  <a:pt x="4858366" y="956"/>
                  <a:pt x="4768831" y="11807"/>
                  <a:pt x="4749800" y="25400"/>
                </a:cubicBezTo>
                <a:cubicBezTo>
                  <a:pt x="4700542" y="60584"/>
                  <a:pt x="4689443" y="110339"/>
                  <a:pt x="4622800" y="127000"/>
                </a:cubicBezTo>
                <a:cubicBezTo>
                  <a:pt x="4605867" y="131233"/>
                  <a:pt x="4588783" y="134905"/>
                  <a:pt x="4572000" y="139700"/>
                </a:cubicBezTo>
                <a:cubicBezTo>
                  <a:pt x="4559128" y="143378"/>
                  <a:pt x="4546968" y="149496"/>
                  <a:pt x="4533900" y="152400"/>
                </a:cubicBezTo>
                <a:cubicBezTo>
                  <a:pt x="4508763" y="157986"/>
                  <a:pt x="4482837" y="159514"/>
                  <a:pt x="4457700" y="165100"/>
                </a:cubicBezTo>
                <a:cubicBezTo>
                  <a:pt x="4444632" y="168004"/>
                  <a:pt x="4432805" y="175599"/>
                  <a:pt x="4419600" y="177800"/>
                </a:cubicBezTo>
                <a:cubicBezTo>
                  <a:pt x="4381787" y="184102"/>
                  <a:pt x="4343400" y="186267"/>
                  <a:pt x="4305300" y="190500"/>
                </a:cubicBezTo>
                <a:cubicBezTo>
                  <a:pt x="4232276" y="214841"/>
                  <a:pt x="4295046" y="196442"/>
                  <a:pt x="4178300" y="215900"/>
                </a:cubicBezTo>
                <a:cubicBezTo>
                  <a:pt x="4129931" y="223962"/>
                  <a:pt x="4109667" y="229883"/>
                  <a:pt x="4064000" y="241300"/>
                </a:cubicBezTo>
                <a:cubicBezTo>
                  <a:pt x="3884317" y="239109"/>
                  <a:pt x="3034607" y="236906"/>
                  <a:pt x="2667000" y="215900"/>
                </a:cubicBezTo>
                <a:cubicBezTo>
                  <a:pt x="2593014" y="211672"/>
                  <a:pt x="2581289" y="200760"/>
                  <a:pt x="2514600" y="190500"/>
                </a:cubicBezTo>
                <a:cubicBezTo>
                  <a:pt x="2480867" y="185310"/>
                  <a:pt x="2446733" y="182990"/>
                  <a:pt x="2413000" y="177800"/>
                </a:cubicBezTo>
                <a:cubicBezTo>
                  <a:pt x="2391665" y="174518"/>
                  <a:pt x="2370979" y="167248"/>
                  <a:pt x="2349500" y="165100"/>
                </a:cubicBezTo>
                <a:cubicBezTo>
                  <a:pt x="2286175" y="158767"/>
                  <a:pt x="2222500" y="156633"/>
                  <a:pt x="2159000" y="152400"/>
                </a:cubicBezTo>
                <a:cubicBezTo>
                  <a:pt x="2142067" y="148167"/>
                  <a:pt x="2125583" y="141280"/>
                  <a:pt x="2108200" y="139700"/>
                </a:cubicBezTo>
                <a:cubicBezTo>
                  <a:pt x="1730215" y="105338"/>
                  <a:pt x="1058693" y="137011"/>
                  <a:pt x="838200" y="139700"/>
                </a:cubicBezTo>
                <a:cubicBezTo>
                  <a:pt x="821267" y="143933"/>
                  <a:pt x="803443" y="145524"/>
                  <a:pt x="787400" y="152400"/>
                </a:cubicBezTo>
                <a:cubicBezTo>
                  <a:pt x="703927" y="188174"/>
                  <a:pt x="801450" y="194658"/>
                  <a:pt x="647700" y="203200"/>
                </a:cubicBezTo>
                <a:lnTo>
                  <a:pt x="419100" y="215900"/>
                </a:lnTo>
                <a:cubicBezTo>
                  <a:pt x="338684" y="236004"/>
                  <a:pt x="382823" y="218918"/>
                  <a:pt x="292100" y="279400"/>
                </a:cubicBezTo>
                <a:cubicBezTo>
                  <a:pt x="279400" y="287867"/>
                  <a:pt x="264793" y="294007"/>
                  <a:pt x="254000" y="304800"/>
                </a:cubicBezTo>
                <a:cubicBezTo>
                  <a:pt x="241300" y="317500"/>
                  <a:pt x="231494" y="333989"/>
                  <a:pt x="215900" y="342900"/>
                </a:cubicBezTo>
                <a:cubicBezTo>
                  <a:pt x="200745" y="351560"/>
                  <a:pt x="182033" y="351367"/>
                  <a:pt x="165100" y="355600"/>
                </a:cubicBezTo>
                <a:cubicBezTo>
                  <a:pt x="156633" y="368300"/>
                  <a:pt x="144086" y="379080"/>
                  <a:pt x="139700" y="393700"/>
                </a:cubicBezTo>
                <a:cubicBezTo>
                  <a:pt x="136473" y="404456"/>
                  <a:pt x="131383" y="495076"/>
                  <a:pt x="114300" y="520700"/>
                </a:cubicBezTo>
                <a:cubicBezTo>
                  <a:pt x="72689" y="583117"/>
                  <a:pt x="84956" y="537344"/>
                  <a:pt x="38100" y="584200"/>
                </a:cubicBezTo>
                <a:cubicBezTo>
                  <a:pt x="31407" y="590893"/>
                  <a:pt x="29633" y="601133"/>
                  <a:pt x="25400" y="609600"/>
                </a:cubicBezTo>
              </a:path>
            </a:pathLst>
          </a:cu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FB1406-82B6-7583-B282-D62A907D3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349" y="2615557"/>
            <a:ext cx="8846532" cy="3841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469056-CD6D-BD61-EB9D-F7CA8E128A15}"/>
              </a:ext>
            </a:extLst>
          </p:cNvPr>
          <p:cNvSpPr txBox="1"/>
          <p:nvPr/>
        </p:nvSpPr>
        <p:spPr>
          <a:xfrm>
            <a:off x="14917783" y="5672092"/>
            <a:ext cx="1970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Atlas Copco</a:t>
            </a:r>
          </a:p>
        </p:txBody>
      </p:sp>
      <p:pic>
        <p:nvPicPr>
          <p:cNvPr id="13" name="Picture 12" descr="Diagram of a steam generation process&#10;&#10;Description automatically generated">
            <a:extLst>
              <a:ext uri="{FF2B5EF4-FFF2-40B4-BE49-F238E27FC236}">
                <a16:creationId xmlns:a16="http://schemas.microsoft.com/office/drawing/2014/main" id="{1FD9C368-C0A5-F737-035B-330BF1455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3" y="2467456"/>
            <a:ext cx="7697568" cy="41379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0BB4AA-1A58-40DD-8E7E-0FC531B65725}"/>
              </a:ext>
            </a:extLst>
          </p:cNvPr>
          <p:cNvSpPr txBox="1"/>
          <p:nvPr/>
        </p:nvSpPr>
        <p:spPr>
          <a:xfrm>
            <a:off x="5561978" y="1399254"/>
            <a:ext cx="8297713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000" b="1" u="sng" dirty="0"/>
              <a:t>Mechanical </a:t>
            </a:r>
            <a:r>
              <a:rPr lang="en-US" sz="3000" b="1" u="sng" dirty="0" err="1"/>
              <a:t>vapour</a:t>
            </a:r>
            <a:r>
              <a:rPr lang="en-US" sz="3000" b="1" u="sng" dirty="0"/>
              <a:t> recompression (MVR)</a:t>
            </a:r>
            <a:endParaRPr kumimoji="0" lang="en-BE" sz="3000" b="1" i="0" u="sng" strike="noStrike" cap="none" spc="0" normalizeH="0" baseline="0" dirty="0">
              <a:ln>
                <a:noFill/>
              </a:ln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830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D89D-AB5F-5331-F34C-EB1BE4B40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Versus </a:t>
            </a:r>
            <a:r>
              <a:rPr lang="nl-BE" dirty="0"/>
              <a:t>Large </a:t>
            </a:r>
            <a:r>
              <a:rPr lang="el-GR" dirty="0"/>
              <a:t>Δ</a:t>
            </a:r>
            <a:r>
              <a:rPr lang="en-GB" dirty="0"/>
              <a:t>T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CE787-AC22-A4F6-D70B-0B9C647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11</a:t>
            </a:fld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FC181-3F24-07F8-B28E-677DF4F7A1B6}"/>
              </a:ext>
            </a:extLst>
          </p:cNvPr>
          <p:cNvSpPr txBox="1"/>
          <p:nvPr/>
        </p:nvSpPr>
        <p:spPr>
          <a:xfrm>
            <a:off x="4747213" y="1536062"/>
            <a:ext cx="9085063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000" b="1" u="sng" dirty="0" err="1">
                <a:sym typeface="Calibri"/>
              </a:rPr>
              <a:t>Vapour</a:t>
            </a:r>
            <a:r>
              <a:rPr lang="en-US" sz="3000" b="1" u="sng" dirty="0">
                <a:sym typeface="Calibri"/>
              </a:rPr>
              <a:t> compression heat pump + MVR</a:t>
            </a:r>
            <a:endParaRPr kumimoji="0" lang="en-BE" sz="3000" b="1" i="0" u="sng" strike="noStrike" cap="none" spc="0" normalizeH="0" baseline="0" dirty="0">
              <a:ln>
                <a:noFill/>
              </a:ln>
              <a:effectLst/>
              <a:uFillTx/>
              <a:sym typeface="Calibri"/>
            </a:endParaRPr>
          </a:p>
        </p:txBody>
      </p:sp>
      <p:pic>
        <p:nvPicPr>
          <p:cNvPr id="15" name="Picture 14" descr="Diagram of a heat pump&#10;&#10;Description automatically generated">
            <a:extLst>
              <a:ext uri="{FF2B5EF4-FFF2-40B4-BE49-F238E27FC236}">
                <a16:creationId xmlns:a16="http://schemas.microsoft.com/office/drawing/2014/main" id="{2C438943-B98F-58BC-DF7C-A7C232832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398" y="2090058"/>
            <a:ext cx="10325878" cy="67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73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DACEC-7600-98C5-802B-EFB19B33F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Trends (T) 2021-2023 &amp; 2023-2025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417CF-5707-26C0-8E3C-15A8F9DA3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D0616-4016-AF61-4870-2F914F2E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12</a:t>
            </a:fld>
            <a:endParaRPr lang="en-GB" noProof="0"/>
          </a:p>
        </p:txBody>
      </p:sp>
      <p:pic>
        <p:nvPicPr>
          <p:cNvPr id="6" name="Picture 5" descr="The diagram represents a graph comparing the capacity (in MW) and supply temperature (in ￂﾰC) for various projects, including Projects 58 and 68, with a focus on IAHFT Poi168.&#10;&#10;AI-generated content may be incorrect.">
            <a:extLst>
              <a:ext uri="{FF2B5EF4-FFF2-40B4-BE49-F238E27FC236}">
                <a16:creationId xmlns:a16="http://schemas.microsoft.com/office/drawing/2014/main" id="{980090C8-46D8-7932-2513-CBE432120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18" y="1319349"/>
            <a:ext cx="15754808" cy="68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45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7963-6FC0-9A74-D665-D263E78F9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Refrigerants (T)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219C4-0A19-EE1D-4679-F5886866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13</a:t>
            </a:fld>
            <a:endParaRPr lang="en-GB" noProof="0"/>
          </a:p>
        </p:txBody>
      </p:sp>
      <p:pic>
        <p:nvPicPr>
          <p:cNvPr id="6" name="Picture 5" descr="The image is a graph comparing various refrigerants and their properties, including CO2 (R744), Helium (R704), HFOs, HFCs, ammonia/water (R717/R718), and water (R718), plotted against supply temperature and capacity in MW.&#10;&#10;AI-generated content may be incorrect.">
            <a:extLst>
              <a:ext uri="{FF2B5EF4-FFF2-40B4-BE49-F238E27FC236}">
                <a16:creationId xmlns:a16="http://schemas.microsoft.com/office/drawing/2014/main" id="{3FD7A6EA-7F07-D589-FD96-2A3A279D9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139" y="1353779"/>
            <a:ext cx="13539240" cy="735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3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500"/>
              <a:t>Refrigerants historical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14</a:t>
            </a:fld>
            <a:endParaRPr lang="nl-BE" noProof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33700" y="1113611"/>
            <a:ext cx="0" cy="7573189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33700" y="8674100"/>
            <a:ext cx="11747500" cy="6351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59100" y="8779985"/>
            <a:ext cx="128529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1830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66402" y="8797045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1930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5454" y="8797045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1950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94103" y="8779985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2010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00203" y="8780290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1990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34956" y="8770900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/>
              <a:t>…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0176453" y="2844800"/>
            <a:ext cx="0" cy="580390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408353" y="2052676"/>
            <a:ext cx="0" cy="656590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2195753" y="3276600"/>
            <a:ext cx="0" cy="5341976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1" idx="2"/>
          </p:cNvCxnSpPr>
          <p:nvPr/>
        </p:nvCxnSpPr>
        <p:spPr>
          <a:xfrm flipH="1">
            <a:off x="13309456" y="1282935"/>
            <a:ext cx="40062" cy="7335641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2132109" y="855189"/>
            <a:ext cx="2434818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000" b="1" dirty="0" err="1">
                <a:solidFill>
                  <a:schemeClr val="bg1">
                    <a:lumMod val="65000"/>
                  </a:schemeClr>
                </a:solidFill>
              </a:rPr>
              <a:t>Nieuwe</a:t>
            </a:r>
            <a:r>
              <a:rPr lang="en-GB" sz="2000" b="1" dirty="0">
                <a:solidFill>
                  <a:schemeClr val="bg1">
                    <a:lumMod val="65000"/>
                  </a:schemeClr>
                </a:solidFill>
              </a:rPr>
              <a:t> EU F-gas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42852" y="1113611"/>
            <a:ext cx="2147059" cy="79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Kyoto protocol (1997)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13673" y="1943905"/>
            <a:ext cx="2925559" cy="797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Montreal protocol (1987)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819063" y="8784268"/>
            <a:ext cx="1285298" cy="5116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 dirty="0"/>
              <a:t>2024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63222" y="2086059"/>
            <a:ext cx="2147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GB" sz="2000" baseline="30000" dirty="0">
                <a:solidFill>
                  <a:schemeClr val="bg1">
                    <a:lumMod val="65000"/>
                  </a:schemeClr>
                </a:solidFill>
              </a:rPr>
              <a:t>ste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 EU F-gas </a:t>
            </a:r>
            <a:r>
              <a:rPr lang="en-GB" sz="2000" dirty="0" err="1">
                <a:solidFill>
                  <a:schemeClr val="bg1">
                    <a:lumMod val="65000"/>
                  </a:schemeClr>
                </a:solidFill>
              </a:rPr>
              <a:t>regelgeving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 (2006)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149739" y="6604000"/>
            <a:ext cx="2768600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</a:t>
            </a:r>
            <a:r>
              <a:rPr lang="en-GB" baseline="-25000" dirty="0">
                <a:solidFill>
                  <a:schemeClr val="tx1"/>
                </a:solidFill>
              </a:rPr>
              <a:t>2</a:t>
            </a:r>
            <a:r>
              <a:rPr lang="en-GB" dirty="0">
                <a:solidFill>
                  <a:schemeClr val="tx1"/>
                </a:solidFill>
              </a:rPr>
              <a:t>, NH</a:t>
            </a:r>
            <a:r>
              <a:rPr lang="en-GB" baseline="-25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, SO</a:t>
            </a:r>
            <a:r>
              <a:rPr lang="en-GB" baseline="-25000" dirty="0">
                <a:solidFill>
                  <a:schemeClr val="tx1"/>
                </a:solidFill>
              </a:rPr>
              <a:t>2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etc.</a:t>
            </a:r>
            <a:r>
              <a:rPr lang="en-GB" dirty="0" err="1"/>
              <a:t>e</a:t>
            </a:r>
            <a:endParaRPr lang="en-GB" dirty="0"/>
          </a:p>
        </p:txBody>
      </p:sp>
      <p:sp>
        <p:nvSpPr>
          <p:cNvPr id="43" name="Rounded Rectangle 42"/>
          <p:cNvSpPr/>
          <p:nvPr/>
        </p:nvSpPr>
        <p:spPr>
          <a:xfrm>
            <a:off x="6283525" y="5603468"/>
            <a:ext cx="1535916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HC, NH</a:t>
            </a:r>
            <a:r>
              <a:rPr lang="en-GB" baseline="-25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etc.</a:t>
            </a:r>
            <a:r>
              <a:rPr lang="en-GB" dirty="0" err="1"/>
              <a:t>e</a:t>
            </a:r>
            <a:endParaRPr lang="en-GB" dirty="0"/>
          </a:p>
        </p:txBody>
      </p:sp>
      <p:sp>
        <p:nvSpPr>
          <p:cNvPr id="44" name="Rounded Rectangle 43"/>
          <p:cNvSpPr/>
          <p:nvPr/>
        </p:nvSpPr>
        <p:spPr>
          <a:xfrm>
            <a:off x="8039492" y="4991100"/>
            <a:ext cx="1535916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CFC, HCFC, </a:t>
            </a:r>
            <a:r>
              <a:rPr lang="en-GB" err="1">
                <a:solidFill>
                  <a:schemeClr val="tx1"/>
                </a:solidFill>
              </a:rPr>
              <a:t>etc.</a:t>
            </a:r>
            <a:r>
              <a:rPr lang="en-GB" err="1"/>
              <a:t>e</a:t>
            </a:r>
            <a:endParaRPr lang="en-GB"/>
          </a:p>
        </p:txBody>
      </p:sp>
      <p:sp>
        <p:nvSpPr>
          <p:cNvPr id="45" name="Rounded Rectangle 44"/>
          <p:cNvSpPr/>
          <p:nvPr/>
        </p:nvSpPr>
        <p:spPr>
          <a:xfrm>
            <a:off x="9732013" y="4324158"/>
            <a:ext cx="1535916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HFC,  </a:t>
            </a:r>
            <a:r>
              <a:rPr lang="en-GB" err="1">
                <a:solidFill>
                  <a:schemeClr val="tx1"/>
                </a:solidFill>
              </a:rPr>
              <a:t>etc.</a:t>
            </a:r>
            <a:r>
              <a:rPr lang="en-GB" err="1"/>
              <a:t>e</a:t>
            </a:r>
            <a:endParaRPr lang="en-GB"/>
          </a:p>
        </p:txBody>
      </p:sp>
      <p:sp>
        <p:nvSpPr>
          <p:cNvPr id="46" name="Rounded Rectangle 45"/>
          <p:cNvSpPr/>
          <p:nvPr/>
        </p:nvSpPr>
        <p:spPr>
          <a:xfrm>
            <a:off x="11353400" y="3736760"/>
            <a:ext cx="1535916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HFO,  </a:t>
            </a:r>
            <a:r>
              <a:rPr lang="en-GB" err="1">
                <a:solidFill>
                  <a:schemeClr val="tx1"/>
                </a:solidFill>
              </a:rPr>
              <a:t>etc.</a:t>
            </a:r>
            <a:r>
              <a:rPr lang="en-GB" err="1"/>
              <a:t>e</a:t>
            </a:r>
            <a:endParaRPr lang="en-GB"/>
          </a:p>
        </p:txBody>
      </p:sp>
      <p:sp>
        <p:nvSpPr>
          <p:cNvPr id="47" name="Rounded Rectangle 46"/>
          <p:cNvSpPr/>
          <p:nvPr/>
        </p:nvSpPr>
        <p:spPr>
          <a:xfrm>
            <a:off x="12986181" y="3155323"/>
            <a:ext cx="1535916" cy="16129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</a:t>
            </a:r>
            <a:r>
              <a:rPr lang="en-GB" baseline="-25000" dirty="0">
                <a:solidFill>
                  <a:schemeClr val="tx1"/>
                </a:solidFill>
              </a:rPr>
              <a:t>2</a:t>
            </a:r>
            <a:r>
              <a:rPr lang="en-GB" dirty="0">
                <a:solidFill>
                  <a:schemeClr val="tx1"/>
                </a:solidFill>
              </a:rPr>
              <a:t>, NH</a:t>
            </a:r>
            <a:r>
              <a:rPr lang="en-GB" baseline="-25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, HC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13487324" y="7216368"/>
            <a:ext cx="314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/>
              <a:t>HC: </a:t>
            </a:r>
            <a:r>
              <a:rPr lang="en-GB" sz="1200" err="1"/>
              <a:t>Hydorcarbons</a:t>
            </a:r>
            <a:endParaRPr lang="en-GB" sz="1200"/>
          </a:p>
          <a:p>
            <a:pPr>
              <a:lnSpc>
                <a:spcPct val="120000"/>
              </a:lnSpc>
            </a:pPr>
            <a:r>
              <a:rPr lang="en-GB" sz="1200"/>
              <a:t>CFK: Chlorofluorocarbons</a:t>
            </a:r>
          </a:p>
          <a:p>
            <a:pPr>
              <a:lnSpc>
                <a:spcPct val="120000"/>
              </a:lnSpc>
            </a:pPr>
            <a:r>
              <a:rPr lang="en-GB" sz="1200"/>
              <a:t>HCFK: </a:t>
            </a:r>
            <a:r>
              <a:rPr lang="en-US" sz="1200" err="1"/>
              <a:t>Hydrochlorofluorocarbons</a:t>
            </a:r>
            <a:r>
              <a:rPr lang="en-GB" sz="1200"/>
              <a:t> </a:t>
            </a:r>
          </a:p>
          <a:p>
            <a:pPr>
              <a:lnSpc>
                <a:spcPct val="120000"/>
              </a:lnSpc>
            </a:pPr>
            <a:r>
              <a:rPr lang="en-GB" sz="1200"/>
              <a:t>HFC: Hydrofluorocarbon</a:t>
            </a:r>
          </a:p>
          <a:p>
            <a:pPr>
              <a:lnSpc>
                <a:spcPct val="120000"/>
              </a:lnSpc>
            </a:pPr>
            <a:r>
              <a:rPr lang="en-GB" sz="1200"/>
              <a:t>HFO: </a:t>
            </a:r>
            <a:r>
              <a:rPr lang="en-GB" sz="1200" err="1"/>
              <a:t>Hydrofluoroolefin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581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9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6374-4B04-EA74-594C-B53D16BB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Cost (T)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19C18-E453-FFF4-8BE0-01FD7C13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15</a:t>
            </a:fld>
            <a:endParaRPr lang="en-GB" noProof="0"/>
          </a:p>
        </p:txBody>
      </p:sp>
      <p:pic>
        <p:nvPicPr>
          <p:cNvPr id="6" name="Picture 5" descr="The image appears to be a scatter plot or line chart depicting specific investment costs (in ￢ﾂﾬ/kW) across various levels of supply or capacity, with values ranging from 0 to 300.&#10;&#10;AI-generated content may be incorrect.">
            <a:extLst>
              <a:ext uri="{FF2B5EF4-FFF2-40B4-BE49-F238E27FC236}">
                <a16:creationId xmlns:a16="http://schemas.microsoft.com/office/drawing/2014/main" id="{448D3F8E-7A01-7AB3-75F9-071BA13EC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739" y="2417126"/>
            <a:ext cx="14758040" cy="49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57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73753-CD81-1C08-E898-5DAA56102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E96A-80B1-899B-DD39-0F79E94A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noProof="0" dirty="0"/>
              <a:t>Availability</a:t>
            </a:r>
            <a:endParaRPr lang="nl-BE" noProof="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38623-3D24-4ACE-A758-229320BF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16</a:t>
            </a:fld>
            <a:endParaRPr lang="en-GB" noProof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60C25DB-89D0-4F96-4DF7-4F0885595CF4}"/>
              </a:ext>
            </a:extLst>
          </p:cNvPr>
          <p:cNvCxnSpPr>
            <a:cxnSpLocks/>
          </p:cNvCxnSpPr>
          <p:nvPr/>
        </p:nvCxnSpPr>
        <p:spPr>
          <a:xfrm flipV="1">
            <a:off x="1430565" y="3815063"/>
            <a:ext cx="3673" cy="428077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A94913-591F-9FC9-3189-203D91935282}"/>
              </a:ext>
            </a:extLst>
          </p:cNvPr>
          <p:cNvCxnSpPr>
            <a:cxnSpLocks/>
          </p:cNvCxnSpPr>
          <p:nvPr/>
        </p:nvCxnSpPr>
        <p:spPr>
          <a:xfrm>
            <a:off x="1149928" y="7975106"/>
            <a:ext cx="9510928" cy="33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1B67993-F8DB-F0ED-4BC7-EF88343E35BA}"/>
              </a:ext>
            </a:extLst>
          </p:cNvPr>
          <p:cNvSpPr txBox="1"/>
          <p:nvPr/>
        </p:nvSpPr>
        <p:spPr>
          <a:xfrm>
            <a:off x="1723903" y="1728200"/>
            <a:ext cx="1341912" cy="628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/>
              <a:t>T [°C]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736BB9-BDDB-9A42-3EDD-C504C6A1A9B6}"/>
              </a:ext>
            </a:extLst>
          </p:cNvPr>
          <p:cNvSpPr txBox="1"/>
          <p:nvPr/>
        </p:nvSpPr>
        <p:spPr>
          <a:xfrm>
            <a:off x="15745843" y="7962957"/>
            <a:ext cx="1966067" cy="628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/>
              <a:t>Q [MW]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A68366-216D-819A-67D2-329309C3AEC2}"/>
              </a:ext>
            </a:extLst>
          </p:cNvPr>
          <p:cNvSpPr txBox="1"/>
          <p:nvPr/>
        </p:nvSpPr>
        <p:spPr>
          <a:xfrm>
            <a:off x="330530" y="7701753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D6CCE5-E380-863D-587C-74A19BA1EA13}"/>
              </a:ext>
            </a:extLst>
          </p:cNvPr>
          <p:cNvSpPr txBox="1"/>
          <p:nvPr/>
        </p:nvSpPr>
        <p:spPr>
          <a:xfrm>
            <a:off x="340054" y="6917093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8402E7-19B9-ABED-CB52-D405DC98346E}"/>
              </a:ext>
            </a:extLst>
          </p:cNvPr>
          <p:cNvSpPr txBox="1"/>
          <p:nvPr/>
        </p:nvSpPr>
        <p:spPr>
          <a:xfrm>
            <a:off x="330530" y="6113656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6B49D2-F70D-B8A6-A2C1-4E3F90BF7433}"/>
              </a:ext>
            </a:extLst>
          </p:cNvPr>
          <p:cNvSpPr txBox="1"/>
          <p:nvPr/>
        </p:nvSpPr>
        <p:spPr>
          <a:xfrm>
            <a:off x="306717" y="5315616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597863-485C-69F5-9958-A81015573772}"/>
              </a:ext>
            </a:extLst>
          </p:cNvPr>
          <p:cNvSpPr txBox="1"/>
          <p:nvPr/>
        </p:nvSpPr>
        <p:spPr>
          <a:xfrm>
            <a:off x="330530" y="4515938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180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AB19DE-7D78-51AC-2A9A-23B7C3651341}"/>
              </a:ext>
            </a:extLst>
          </p:cNvPr>
          <p:cNvCxnSpPr/>
          <p:nvPr/>
        </p:nvCxnSpPr>
        <p:spPr>
          <a:xfrm>
            <a:off x="1266824" y="7172900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30C6D8-C9C2-39CF-879B-4647CD1262F4}"/>
              </a:ext>
            </a:extLst>
          </p:cNvPr>
          <p:cNvCxnSpPr/>
          <p:nvPr/>
        </p:nvCxnSpPr>
        <p:spPr>
          <a:xfrm>
            <a:off x="1276895" y="6369463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64F3374-F527-7373-0489-73EA225CDA45}"/>
              </a:ext>
            </a:extLst>
          </p:cNvPr>
          <p:cNvCxnSpPr/>
          <p:nvPr/>
        </p:nvCxnSpPr>
        <p:spPr>
          <a:xfrm>
            <a:off x="1268256" y="5571423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4500F03-24AB-2622-48EB-9BCE5E4E00C1}"/>
              </a:ext>
            </a:extLst>
          </p:cNvPr>
          <p:cNvCxnSpPr/>
          <p:nvPr/>
        </p:nvCxnSpPr>
        <p:spPr>
          <a:xfrm>
            <a:off x="1257300" y="4777861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E3043D3-18AD-8F7D-815B-A6945ED1A87C}"/>
              </a:ext>
            </a:extLst>
          </p:cNvPr>
          <p:cNvCxnSpPr/>
          <p:nvPr/>
        </p:nvCxnSpPr>
        <p:spPr>
          <a:xfrm>
            <a:off x="1257845" y="3970138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FD392A1-2C47-C23F-794C-A9ABA7D56832}"/>
              </a:ext>
            </a:extLst>
          </p:cNvPr>
          <p:cNvSpPr txBox="1"/>
          <p:nvPr/>
        </p:nvSpPr>
        <p:spPr>
          <a:xfrm>
            <a:off x="381198" y="3703651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200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038C4A-13EA-89EE-1A9B-B89D1E3FB2A2}"/>
              </a:ext>
            </a:extLst>
          </p:cNvPr>
          <p:cNvSpPr txBox="1"/>
          <p:nvPr/>
        </p:nvSpPr>
        <p:spPr>
          <a:xfrm>
            <a:off x="2347423" y="8148265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403CB3-E38A-29FB-31E7-A277E7271028}"/>
              </a:ext>
            </a:extLst>
          </p:cNvPr>
          <p:cNvSpPr txBox="1"/>
          <p:nvPr/>
        </p:nvSpPr>
        <p:spPr>
          <a:xfrm>
            <a:off x="3484562" y="8151563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18512F-658F-47C7-5EA9-BD90D4EA7FC6}"/>
              </a:ext>
            </a:extLst>
          </p:cNvPr>
          <p:cNvSpPr txBox="1"/>
          <p:nvPr/>
        </p:nvSpPr>
        <p:spPr>
          <a:xfrm>
            <a:off x="4558021" y="8148265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5896FB-76EA-140E-9700-DBEA7EF5DBEF}"/>
              </a:ext>
            </a:extLst>
          </p:cNvPr>
          <p:cNvSpPr txBox="1"/>
          <p:nvPr/>
        </p:nvSpPr>
        <p:spPr>
          <a:xfrm>
            <a:off x="5667890" y="8105951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287845-3C1F-0593-A4D4-A42FFC897D36}"/>
              </a:ext>
            </a:extLst>
          </p:cNvPr>
          <p:cNvSpPr txBox="1"/>
          <p:nvPr/>
        </p:nvSpPr>
        <p:spPr>
          <a:xfrm>
            <a:off x="6766172" y="8114701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8F5DB8-B54A-EF88-F5A8-9393B81F1220}"/>
              </a:ext>
            </a:extLst>
          </p:cNvPr>
          <p:cNvSpPr txBox="1"/>
          <p:nvPr/>
        </p:nvSpPr>
        <p:spPr>
          <a:xfrm>
            <a:off x="7868670" y="8103392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85A417-9FD1-6837-E85E-4D0D8A330642}"/>
              </a:ext>
            </a:extLst>
          </p:cNvPr>
          <p:cNvSpPr txBox="1"/>
          <p:nvPr/>
        </p:nvSpPr>
        <p:spPr>
          <a:xfrm>
            <a:off x="8957188" y="8073021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D43EB1-C9C1-029B-DB5E-0BEEECAA215D}"/>
              </a:ext>
            </a:extLst>
          </p:cNvPr>
          <p:cNvSpPr txBox="1"/>
          <p:nvPr/>
        </p:nvSpPr>
        <p:spPr>
          <a:xfrm>
            <a:off x="10056714" y="8047345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8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CDC4118-3C57-3AAD-5A45-7644D50F9B63}"/>
              </a:ext>
            </a:extLst>
          </p:cNvPr>
          <p:cNvCxnSpPr>
            <a:cxnSpLocks/>
          </p:cNvCxnSpPr>
          <p:nvPr/>
        </p:nvCxnSpPr>
        <p:spPr>
          <a:xfrm flipH="1">
            <a:off x="2538586" y="7875749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F3616E-8774-863A-9611-A51D232AF40E}"/>
              </a:ext>
            </a:extLst>
          </p:cNvPr>
          <p:cNvCxnSpPr>
            <a:cxnSpLocks/>
          </p:cNvCxnSpPr>
          <p:nvPr/>
        </p:nvCxnSpPr>
        <p:spPr>
          <a:xfrm flipH="1">
            <a:off x="3643486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CCD4A4-50A7-18A5-ABC0-07E1E6D632C8}"/>
              </a:ext>
            </a:extLst>
          </p:cNvPr>
          <p:cNvCxnSpPr>
            <a:cxnSpLocks/>
          </p:cNvCxnSpPr>
          <p:nvPr/>
        </p:nvCxnSpPr>
        <p:spPr>
          <a:xfrm>
            <a:off x="2541815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74DFE39-301C-4558-B26C-F3E03E94808E}"/>
              </a:ext>
            </a:extLst>
          </p:cNvPr>
          <p:cNvCxnSpPr>
            <a:cxnSpLocks/>
          </p:cNvCxnSpPr>
          <p:nvPr/>
        </p:nvCxnSpPr>
        <p:spPr>
          <a:xfrm flipH="1">
            <a:off x="4744491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2DA9725-E55D-854B-63D1-8DDE8F3B56F2}"/>
              </a:ext>
            </a:extLst>
          </p:cNvPr>
          <p:cNvCxnSpPr>
            <a:cxnSpLocks/>
          </p:cNvCxnSpPr>
          <p:nvPr/>
        </p:nvCxnSpPr>
        <p:spPr>
          <a:xfrm>
            <a:off x="3642820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F09E14-67F5-8AB1-AD33-2CB8FED775AF}"/>
              </a:ext>
            </a:extLst>
          </p:cNvPr>
          <p:cNvCxnSpPr>
            <a:cxnSpLocks/>
          </p:cNvCxnSpPr>
          <p:nvPr/>
        </p:nvCxnSpPr>
        <p:spPr>
          <a:xfrm flipH="1">
            <a:off x="5845003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9EDF056-AE6E-93D9-2C00-6AA59A0DB2D6}"/>
              </a:ext>
            </a:extLst>
          </p:cNvPr>
          <p:cNvCxnSpPr>
            <a:cxnSpLocks/>
          </p:cNvCxnSpPr>
          <p:nvPr/>
        </p:nvCxnSpPr>
        <p:spPr>
          <a:xfrm>
            <a:off x="4743332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61C30F0-33EA-CBBB-4097-168DF05F4A4B}"/>
              </a:ext>
            </a:extLst>
          </p:cNvPr>
          <p:cNvCxnSpPr>
            <a:cxnSpLocks/>
          </p:cNvCxnSpPr>
          <p:nvPr/>
        </p:nvCxnSpPr>
        <p:spPr>
          <a:xfrm flipH="1">
            <a:off x="6946008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62A6680-0EA8-D220-17E2-16557AEEBA24}"/>
              </a:ext>
            </a:extLst>
          </p:cNvPr>
          <p:cNvCxnSpPr>
            <a:cxnSpLocks/>
          </p:cNvCxnSpPr>
          <p:nvPr/>
        </p:nvCxnSpPr>
        <p:spPr>
          <a:xfrm>
            <a:off x="5844337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0F7587B-BD82-E5F9-041C-4B89BF6BA03F}"/>
              </a:ext>
            </a:extLst>
          </p:cNvPr>
          <p:cNvCxnSpPr>
            <a:cxnSpLocks/>
          </p:cNvCxnSpPr>
          <p:nvPr/>
        </p:nvCxnSpPr>
        <p:spPr>
          <a:xfrm flipH="1">
            <a:off x="8049380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45BDEE2-8CFD-CF35-EEB0-7F414BE45EA0}"/>
              </a:ext>
            </a:extLst>
          </p:cNvPr>
          <p:cNvCxnSpPr>
            <a:cxnSpLocks/>
          </p:cNvCxnSpPr>
          <p:nvPr/>
        </p:nvCxnSpPr>
        <p:spPr>
          <a:xfrm>
            <a:off x="6947709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08D8478-20CB-4D19-F87A-1ED57F7BDDBA}"/>
              </a:ext>
            </a:extLst>
          </p:cNvPr>
          <p:cNvCxnSpPr>
            <a:cxnSpLocks/>
          </p:cNvCxnSpPr>
          <p:nvPr/>
        </p:nvCxnSpPr>
        <p:spPr>
          <a:xfrm flipH="1">
            <a:off x="9149399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85F4B9-9EEE-DEA8-95EB-D0120825D9B6}"/>
              </a:ext>
            </a:extLst>
          </p:cNvPr>
          <p:cNvCxnSpPr>
            <a:cxnSpLocks/>
          </p:cNvCxnSpPr>
          <p:nvPr/>
        </p:nvCxnSpPr>
        <p:spPr>
          <a:xfrm>
            <a:off x="8047728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BCCCDB-1FB2-CB61-0F20-6654D87D7961}"/>
              </a:ext>
            </a:extLst>
          </p:cNvPr>
          <p:cNvCxnSpPr>
            <a:cxnSpLocks/>
          </p:cNvCxnSpPr>
          <p:nvPr/>
        </p:nvCxnSpPr>
        <p:spPr>
          <a:xfrm flipH="1">
            <a:off x="10250897" y="7875740"/>
            <a:ext cx="493" cy="24152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19A2F63-9680-1FBE-A8BD-7C4BE6AC6A0A}"/>
              </a:ext>
            </a:extLst>
          </p:cNvPr>
          <p:cNvCxnSpPr>
            <a:cxnSpLocks/>
          </p:cNvCxnSpPr>
          <p:nvPr/>
        </p:nvCxnSpPr>
        <p:spPr>
          <a:xfrm>
            <a:off x="9149226" y="7974380"/>
            <a:ext cx="1101498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38E85D3-F8B5-5804-2415-54942901917E}"/>
              </a:ext>
            </a:extLst>
          </p:cNvPr>
          <p:cNvCxnSpPr/>
          <p:nvPr/>
        </p:nvCxnSpPr>
        <p:spPr>
          <a:xfrm flipV="1">
            <a:off x="10625138" y="7893844"/>
            <a:ext cx="61912" cy="153501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C48CFE2-D1F8-7546-03E3-85AADD33714E}"/>
              </a:ext>
            </a:extLst>
          </p:cNvPr>
          <p:cNvCxnSpPr/>
          <p:nvPr/>
        </p:nvCxnSpPr>
        <p:spPr>
          <a:xfrm flipV="1">
            <a:off x="10675810" y="7893844"/>
            <a:ext cx="61912" cy="153501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EC58190-23FA-2DB8-B16F-73C648B1C279}"/>
              </a:ext>
            </a:extLst>
          </p:cNvPr>
          <p:cNvCxnSpPr>
            <a:cxnSpLocks/>
          </p:cNvCxnSpPr>
          <p:nvPr/>
        </p:nvCxnSpPr>
        <p:spPr>
          <a:xfrm>
            <a:off x="10706766" y="7970594"/>
            <a:ext cx="5805634" cy="2590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BF65F71-3F78-D774-3702-6FD47849A292}"/>
              </a:ext>
            </a:extLst>
          </p:cNvPr>
          <p:cNvCxnSpPr>
            <a:cxnSpLocks/>
          </p:cNvCxnSpPr>
          <p:nvPr/>
        </p:nvCxnSpPr>
        <p:spPr>
          <a:xfrm>
            <a:off x="1342002" y="3773323"/>
            <a:ext cx="189826" cy="76116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178DF72-B72C-9E71-FDA9-62835A5A9E09}"/>
              </a:ext>
            </a:extLst>
          </p:cNvPr>
          <p:cNvCxnSpPr>
            <a:cxnSpLocks/>
          </p:cNvCxnSpPr>
          <p:nvPr/>
        </p:nvCxnSpPr>
        <p:spPr>
          <a:xfrm>
            <a:off x="1349019" y="3737605"/>
            <a:ext cx="180758" cy="71395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2824DE27-DCCF-6361-41DD-FA147CDF4739}"/>
              </a:ext>
            </a:extLst>
          </p:cNvPr>
          <p:cNvCxnSpPr>
            <a:cxnSpLocks/>
          </p:cNvCxnSpPr>
          <p:nvPr/>
        </p:nvCxnSpPr>
        <p:spPr>
          <a:xfrm flipH="1" flipV="1">
            <a:off x="1434060" y="1869281"/>
            <a:ext cx="5705" cy="190402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DF58E83F-FB57-0A7F-A779-E790DB9ACAD0}"/>
              </a:ext>
            </a:extLst>
          </p:cNvPr>
          <p:cNvSpPr txBox="1"/>
          <p:nvPr/>
        </p:nvSpPr>
        <p:spPr>
          <a:xfrm>
            <a:off x="1266824" y="8151613"/>
            <a:ext cx="522514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21B2CE9-08A6-9AE1-451D-D3191EE97EFE}"/>
              </a:ext>
            </a:extLst>
          </p:cNvPr>
          <p:cNvSpPr/>
          <p:nvPr/>
        </p:nvSpPr>
        <p:spPr>
          <a:xfrm>
            <a:off x="1877572" y="5925862"/>
            <a:ext cx="1188243" cy="203709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95D48AB-4F4C-1192-0D31-47126BBF906D}"/>
              </a:ext>
            </a:extLst>
          </p:cNvPr>
          <p:cNvSpPr/>
          <p:nvPr/>
        </p:nvSpPr>
        <p:spPr>
          <a:xfrm>
            <a:off x="1644981" y="6357960"/>
            <a:ext cx="1999491" cy="159795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BC37252-3132-DC24-B7EB-E7DC879765C0}"/>
              </a:ext>
            </a:extLst>
          </p:cNvPr>
          <p:cNvSpPr txBox="1"/>
          <p:nvPr/>
        </p:nvSpPr>
        <p:spPr>
          <a:xfrm>
            <a:off x="2917749" y="6305433"/>
            <a:ext cx="2958822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>
                <a:solidFill>
                  <a:srgbClr val="FF0000"/>
                </a:solidFill>
              </a:rPr>
              <a:t>Rank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80E0F5C-A739-6098-DB1B-AC3ACBBFFF42}"/>
              </a:ext>
            </a:extLst>
          </p:cNvPr>
          <p:cNvSpPr/>
          <p:nvPr/>
        </p:nvSpPr>
        <p:spPr>
          <a:xfrm>
            <a:off x="1849471" y="5425556"/>
            <a:ext cx="5095329" cy="2530362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E743174-7D45-8735-E002-641A6A8F4131}"/>
              </a:ext>
            </a:extLst>
          </p:cNvPr>
          <p:cNvSpPr txBox="1"/>
          <p:nvPr/>
        </p:nvSpPr>
        <p:spPr>
          <a:xfrm>
            <a:off x="3923251" y="5357917"/>
            <a:ext cx="5022984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>
                <a:solidFill>
                  <a:srgbClr val="FFC000"/>
                </a:solidFill>
              </a:rPr>
              <a:t>Sustainable process heat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366718C-E294-3FB1-B0B1-527D97B38178}"/>
              </a:ext>
            </a:extLst>
          </p:cNvPr>
          <p:cNvSpPr/>
          <p:nvPr/>
        </p:nvSpPr>
        <p:spPr>
          <a:xfrm>
            <a:off x="2510002" y="3970138"/>
            <a:ext cx="9112393" cy="4020083"/>
          </a:xfrm>
          <a:prstGeom prst="rect">
            <a:avLst/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6E39BD0-1F9A-56C0-CE99-AC965EA6B18E}"/>
              </a:ext>
            </a:extLst>
          </p:cNvPr>
          <p:cNvSpPr txBox="1"/>
          <p:nvPr/>
        </p:nvSpPr>
        <p:spPr>
          <a:xfrm>
            <a:off x="6968210" y="3939846"/>
            <a:ext cx="5022984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 err="1">
                <a:solidFill>
                  <a:srgbClr val="FFC000"/>
                </a:solidFill>
              </a:rPr>
              <a:t>Heaten</a:t>
            </a:r>
            <a:endParaRPr lang="en-US" sz="2000">
              <a:solidFill>
                <a:srgbClr val="FFC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D7921F0-D866-F919-D104-186662563402}"/>
              </a:ext>
            </a:extLst>
          </p:cNvPr>
          <p:cNvSpPr txBox="1"/>
          <p:nvPr/>
        </p:nvSpPr>
        <p:spPr>
          <a:xfrm>
            <a:off x="13715654" y="660854"/>
            <a:ext cx="3148009" cy="190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err="1"/>
              <a:t>Dampcompressie</a:t>
            </a:r>
            <a:endParaRPr lang="en-US" sz="2000" b="1"/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/>
              <a:t>TRL 6+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/>
              <a:t>&gt; 1MW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/>
              <a:t>&lt; 8MW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1" err="1"/>
              <a:t>T</a:t>
            </a:r>
            <a:r>
              <a:rPr lang="en-US" sz="2000" b="1" baseline="-25000" err="1"/>
              <a:t>supply</a:t>
            </a:r>
            <a:r>
              <a:rPr lang="en-US" sz="2000" b="1"/>
              <a:t> &gt;=140 °C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DE3F633-7B6F-B712-7C43-1CDB8DB37F15}"/>
              </a:ext>
            </a:extLst>
          </p:cNvPr>
          <p:cNvSpPr/>
          <p:nvPr/>
        </p:nvSpPr>
        <p:spPr>
          <a:xfrm>
            <a:off x="2441494" y="5449307"/>
            <a:ext cx="9235725" cy="2515480"/>
          </a:xfrm>
          <a:prstGeom prst="rect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704AAE2-5A12-3E14-C676-1C1E442CBFD3}"/>
              </a:ext>
            </a:extLst>
          </p:cNvPr>
          <p:cNvSpPr txBox="1"/>
          <p:nvPr/>
        </p:nvSpPr>
        <p:spPr>
          <a:xfrm>
            <a:off x="10118975" y="5347401"/>
            <a:ext cx="1687820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>
                <a:solidFill>
                  <a:srgbClr val="92D050"/>
                </a:solidFill>
              </a:rPr>
              <a:t>Ago </a:t>
            </a:r>
            <a:r>
              <a:rPr lang="en-US" sz="2000" err="1">
                <a:solidFill>
                  <a:srgbClr val="92D050"/>
                </a:solidFill>
              </a:rPr>
              <a:t>Caldora</a:t>
            </a:r>
            <a:endParaRPr lang="en-US" sz="2000">
              <a:solidFill>
                <a:srgbClr val="92D050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A00A618-58DD-B5E9-C0E2-2F25D804FCC4}"/>
              </a:ext>
            </a:extLst>
          </p:cNvPr>
          <p:cNvSpPr/>
          <p:nvPr/>
        </p:nvSpPr>
        <p:spPr>
          <a:xfrm>
            <a:off x="2217054" y="5944861"/>
            <a:ext cx="9449016" cy="1995860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42F7BE7-9836-500E-3773-FC1DC891987E}"/>
              </a:ext>
            </a:extLst>
          </p:cNvPr>
          <p:cNvSpPr txBox="1"/>
          <p:nvPr/>
        </p:nvSpPr>
        <p:spPr>
          <a:xfrm>
            <a:off x="9922387" y="5909194"/>
            <a:ext cx="5022984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 err="1">
                <a:solidFill>
                  <a:srgbClr val="00B050"/>
                </a:solidFill>
              </a:rPr>
              <a:t>Aneo</a:t>
            </a:r>
            <a:r>
              <a:rPr lang="en-US" sz="2000">
                <a:solidFill>
                  <a:srgbClr val="00B050"/>
                </a:solidFill>
              </a:rPr>
              <a:t> industry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B4D8622-9174-870B-5064-0B2FACB307AB}"/>
              </a:ext>
            </a:extLst>
          </p:cNvPr>
          <p:cNvSpPr txBox="1"/>
          <p:nvPr/>
        </p:nvSpPr>
        <p:spPr>
          <a:xfrm>
            <a:off x="11379231" y="8095838"/>
            <a:ext cx="720411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10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65B5F82-A6F9-4A42-271C-49EE8B32AC68}"/>
              </a:ext>
            </a:extLst>
          </p:cNvPr>
          <p:cNvSpPr/>
          <p:nvPr/>
        </p:nvSpPr>
        <p:spPr>
          <a:xfrm>
            <a:off x="3666675" y="4050035"/>
            <a:ext cx="9137293" cy="3875489"/>
          </a:xfrm>
          <a:prstGeom prst="rect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55666EA-0C13-87CA-48CB-31C234C2C56C}"/>
              </a:ext>
            </a:extLst>
          </p:cNvPr>
          <p:cNvSpPr txBox="1"/>
          <p:nvPr/>
        </p:nvSpPr>
        <p:spPr>
          <a:xfrm>
            <a:off x="11616558" y="4031235"/>
            <a:ext cx="1212173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>
                <a:solidFill>
                  <a:srgbClr val="00B0F0"/>
                </a:solidFill>
              </a:rPr>
              <a:t>Heat Lift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7A12415-567F-FB8D-ED72-7BD7F5F9820B}"/>
              </a:ext>
            </a:extLst>
          </p:cNvPr>
          <p:cNvSpPr/>
          <p:nvPr/>
        </p:nvSpPr>
        <p:spPr>
          <a:xfrm>
            <a:off x="2566514" y="2454827"/>
            <a:ext cx="10175320" cy="5485283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213F7C5-6048-1B1D-D372-E4685579EF20}"/>
              </a:ext>
            </a:extLst>
          </p:cNvPr>
          <p:cNvSpPr txBox="1"/>
          <p:nvPr/>
        </p:nvSpPr>
        <p:spPr>
          <a:xfrm>
            <a:off x="457497" y="2242474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280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1EF5661-6A9A-20DD-5F36-5F949401E3FA}"/>
              </a:ext>
            </a:extLst>
          </p:cNvPr>
          <p:cNvCxnSpPr/>
          <p:nvPr/>
        </p:nvCxnSpPr>
        <p:spPr>
          <a:xfrm>
            <a:off x="1257300" y="2498281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662E2DD6-7288-3677-802B-BB380FA401D7}"/>
              </a:ext>
            </a:extLst>
          </p:cNvPr>
          <p:cNvSpPr txBox="1"/>
          <p:nvPr/>
        </p:nvSpPr>
        <p:spPr>
          <a:xfrm>
            <a:off x="12442454" y="8114700"/>
            <a:ext cx="720411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3571BDA-1E09-E915-5544-07A82F5686B1}"/>
              </a:ext>
            </a:extLst>
          </p:cNvPr>
          <p:cNvSpPr txBox="1"/>
          <p:nvPr/>
        </p:nvSpPr>
        <p:spPr>
          <a:xfrm>
            <a:off x="11539215" y="2395859"/>
            <a:ext cx="2060858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0070C0"/>
                </a:solidFill>
              </a:rPr>
              <a:t>Spilling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2B077FE-03B2-08E7-3F3B-95FDDD263AF8}"/>
              </a:ext>
            </a:extLst>
          </p:cNvPr>
          <p:cNvSpPr/>
          <p:nvPr/>
        </p:nvSpPr>
        <p:spPr>
          <a:xfrm>
            <a:off x="2067412" y="5943706"/>
            <a:ext cx="13284000" cy="2019251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92067A1-76CF-0B32-9422-DDBEDD7D3DE1}"/>
              </a:ext>
            </a:extLst>
          </p:cNvPr>
          <p:cNvSpPr txBox="1"/>
          <p:nvPr/>
        </p:nvSpPr>
        <p:spPr>
          <a:xfrm>
            <a:off x="14985191" y="8128365"/>
            <a:ext cx="720411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100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1750467-F9A0-8377-7F18-C2CED7C8553E}"/>
              </a:ext>
            </a:extLst>
          </p:cNvPr>
          <p:cNvSpPr txBox="1"/>
          <p:nvPr/>
        </p:nvSpPr>
        <p:spPr>
          <a:xfrm>
            <a:off x="15277817" y="5781611"/>
            <a:ext cx="2060858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err="1">
                <a:solidFill>
                  <a:srgbClr val="002060"/>
                </a:solidFill>
              </a:rPr>
              <a:t>Epcon</a:t>
            </a:r>
            <a:endParaRPr lang="en-US" sz="2500">
              <a:solidFill>
                <a:srgbClr val="002060"/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DBFCAA4-6973-A2FE-EF5A-ED566CB46EC0}"/>
              </a:ext>
            </a:extLst>
          </p:cNvPr>
          <p:cNvSpPr/>
          <p:nvPr/>
        </p:nvSpPr>
        <p:spPr>
          <a:xfrm>
            <a:off x="4760972" y="4016544"/>
            <a:ext cx="9114800" cy="4009914"/>
          </a:xfrm>
          <a:prstGeom prst="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D5B14A1-3ED1-6164-D5AD-28253139C13B}"/>
              </a:ext>
            </a:extLst>
          </p:cNvPr>
          <p:cNvSpPr txBox="1"/>
          <p:nvPr/>
        </p:nvSpPr>
        <p:spPr>
          <a:xfrm>
            <a:off x="12666716" y="3951338"/>
            <a:ext cx="5022984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 err="1">
                <a:solidFill>
                  <a:srgbClr val="7030A0"/>
                </a:solidFill>
              </a:rPr>
              <a:t>Turboden</a:t>
            </a:r>
            <a:endParaRPr lang="en-US" sz="2000">
              <a:solidFill>
                <a:srgbClr val="7030A0"/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F29D6B9-4513-768E-124B-01137F14E3A0}"/>
              </a:ext>
            </a:extLst>
          </p:cNvPr>
          <p:cNvSpPr/>
          <p:nvPr/>
        </p:nvSpPr>
        <p:spPr>
          <a:xfrm>
            <a:off x="2526420" y="3574844"/>
            <a:ext cx="12018925" cy="4426375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CD7F10C-CD5F-2309-478D-ECF55617D8F8}"/>
              </a:ext>
            </a:extLst>
          </p:cNvPr>
          <p:cNvCxnSpPr/>
          <p:nvPr/>
        </p:nvCxnSpPr>
        <p:spPr>
          <a:xfrm>
            <a:off x="1279745" y="3571225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DDABEBB6-964B-C21C-E99C-1DD44868CF1F}"/>
              </a:ext>
            </a:extLst>
          </p:cNvPr>
          <p:cNvSpPr txBox="1"/>
          <p:nvPr/>
        </p:nvSpPr>
        <p:spPr>
          <a:xfrm>
            <a:off x="415455" y="3285344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212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A8824BC-E8FB-8E02-270B-BEECB075B3AA}"/>
              </a:ext>
            </a:extLst>
          </p:cNvPr>
          <p:cNvSpPr txBox="1"/>
          <p:nvPr/>
        </p:nvSpPr>
        <p:spPr>
          <a:xfrm>
            <a:off x="13535059" y="8128364"/>
            <a:ext cx="720411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30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5A480CF-C221-FF32-6353-8D6C38E5F15C}"/>
              </a:ext>
            </a:extLst>
          </p:cNvPr>
          <p:cNvSpPr txBox="1"/>
          <p:nvPr/>
        </p:nvSpPr>
        <p:spPr>
          <a:xfrm>
            <a:off x="14268279" y="8128363"/>
            <a:ext cx="720411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70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7991A66-50D4-321C-3434-CB5F3E123C50}"/>
              </a:ext>
            </a:extLst>
          </p:cNvPr>
          <p:cNvSpPr txBox="1"/>
          <p:nvPr/>
        </p:nvSpPr>
        <p:spPr>
          <a:xfrm>
            <a:off x="13612944" y="3486532"/>
            <a:ext cx="2060858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err="1"/>
              <a:t>Piller</a:t>
            </a:r>
            <a:endParaRPr lang="en-US" sz="25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394AA8-EA83-3A03-E833-2C88B0EF03BB}"/>
              </a:ext>
            </a:extLst>
          </p:cNvPr>
          <p:cNvSpPr/>
          <p:nvPr/>
        </p:nvSpPr>
        <p:spPr>
          <a:xfrm>
            <a:off x="1868934" y="2995717"/>
            <a:ext cx="9823858" cy="4974686"/>
          </a:xfrm>
          <a:prstGeom prst="rect">
            <a:avLst/>
          </a:prstGeom>
          <a:noFill/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3B336E-7E0C-25B0-1191-98045B520EED}"/>
              </a:ext>
            </a:extLst>
          </p:cNvPr>
          <p:cNvSpPr txBox="1"/>
          <p:nvPr/>
        </p:nvSpPr>
        <p:spPr>
          <a:xfrm>
            <a:off x="428617" y="2729459"/>
            <a:ext cx="163879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250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73B51-90D7-CAAC-65A0-B473ECE20BC8}"/>
              </a:ext>
            </a:extLst>
          </p:cNvPr>
          <p:cNvSpPr txBox="1"/>
          <p:nvPr/>
        </p:nvSpPr>
        <p:spPr>
          <a:xfrm>
            <a:off x="10611739" y="2886755"/>
            <a:ext cx="2143125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err="1">
                <a:solidFill>
                  <a:schemeClr val="accent6">
                    <a:lumMod val="75000"/>
                  </a:schemeClr>
                </a:solidFill>
              </a:rPr>
              <a:t>Enerin</a:t>
            </a:r>
            <a:endParaRPr lang="en-US" sz="250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5EF7633-22D8-5956-8933-C55BF9821D42}"/>
              </a:ext>
            </a:extLst>
          </p:cNvPr>
          <p:cNvCxnSpPr/>
          <p:nvPr/>
        </p:nvCxnSpPr>
        <p:spPr>
          <a:xfrm>
            <a:off x="1266824" y="2995717"/>
            <a:ext cx="320040" cy="0"/>
          </a:xfrm>
          <a:prstGeom prst="line">
            <a:avLst/>
          </a:prstGeom>
          <a:ln>
            <a:headEnd type="non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E01D0CD-90C6-FBD7-B034-C428BD5D966C}"/>
              </a:ext>
            </a:extLst>
          </p:cNvPr>
          <p:cNvCxnSpPr>
            <a:cxnSpLocks/>
          </p:cNvCxnSpPr>
          <p:nvPr/>
        </p:nvCxnSpPr>
        <p:spPr>
          <a:xfrm>
            <a:off x="1337488" y="3308170"/>
            <a:ext cx="189826" cy="76116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9E2C90C-097C-CB95-E6BF-D5EEC9526E49}"/>
              </a:ext>
            </a:extLst>
          </p:cNvPr>
          <p:cNvCxnSpPr>
            <a:cxnSpLocks/>
          </p:cNvCxnSpPr>
          <p:nvPr/>
        </p:nvCxnSpPr>
        <p:spPr>
          <a:xfrm>
            <a:off x="1327992" y="3270651"/>
            <a:ext cx="189826" cy="76116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2E07EA9-F720-B9CA-4DED-9E06B583D173}"/>
              </a:ext>
            </a:extLst>
          </p:cNvPr>
          <p:cNvCxnSpPr>
            <a:cxnSpLocks/>
          </p:cNvCxnSpPr>
          <p:nvPr/>
        </p:nvCxnSpPr>
        <p:spPr>
          <a:xfrm>
            <a:off x="1331931" y="2747513"/>
            <a:ext cx="189826" cy="76116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2EE70B6-C425-F91E-4877-B26F9159A269}"/>
              </a:ext>
            </a:extLst>
          </p:cNvPr>
          <p:cNvCxnSpPr>
            <a:cxnSpLocks/>
          </p:cNvCxnSpPr>
          <p:nvPr/>
        </p:nvCxnSpPr>
        <p:spPr>
          <a:xfrm>
            <a:off x="1331931" y="2729071"/>
            <a:ext cx="189826" cy="76116"/>
          </a:xfrm>
          <a:prstGeom prst="line">
            <a:avLst/>
          </a:prstGeom>
          <a:ln w="63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71F7956B-8E31-7EBA-5DE0-5D88478D05F1}"/>
              </a:ext>
            </a:extLst>
          </p:cNvPr>
          <p:cNvSpPr txBox="1"/>
          <p:nvPr/>
        </p:nvSpPr>
        <p:spPr>
          <a:xfrm>
            <a:off x="1791000" y="5865480"/>
            <a:ext cx="1539557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000" err="1">
                <a:solidFill>
                  <a:srgbClr val="C00000"/>
                </a:solidFill>
              </a:rPr>
              <a:t>Futraheat</a:t>
            </a:r>
            <a:endParaRPr lang="en-US" sz="20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9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17" grpId="0"/>
      <p:bldP spid="18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88" grpId="0"/>
      <p:bldP spid="89" grpId="0" animBg="1"/>
      <p:bldP spid="91" grpId="0" animBg="1"/>
      <p:bldP spid="92" grpId="0"/>
      <p:bldP spid="93" grpId="0" animBg="1"/>
      <p:bldP spid="94" grpId="0"/>
      <p:bldP spid="95" grpId="0" animBg="1"/>
      <p:bldP spid="96" grpId="0"/>
      <p:bldP spid="99" grpId="0" animBg="1"/>
      <p:bldP spid="100" grpId="0"/>
      <p:bldP spid="101" grpId="0" animBg="1"/>
      <p:bldP spid="102" grpId="0"/>
      <p:bldP spid="103" grpId="0"/>
      <p:bldP spid="104" grpId="0" animBg="1"/>
      <p:bldP spid="106" grpId="0"/>
      <p:bldP spid="107" grpId="0" animBg="1"/>
      <p:bldP spid="109" grpId="0"/>
      <p:bldP spid="112" grpId="0"/>
      <p:bldP spid="113" grpId="0"/>
      <p:bldP spid="114" grpId="0" animBg="1"/>
      <p:bldP spid="115" grpId="0"/>
      <p:bldP spid="116" grpId="0"/>
      <p:bldP spid="117" grpId="0" animBg="1"/>
      <p:bldP spid="118" grpId="0"/>
      <p:bldP spid="119" grpId="0" animBg="1"/>
      <p:bldP spid="121" grpId="0"/>
      <p:bldP spid="122" grpId="0"/>
      <p:bldP spid="123" grpId="0"/>
      <p:bldP spid="124" grpId="0"/>
      <p:bldP spid="3" grpId="0" animBg="1"/>
      <p:bldP spid="5" grpId="0"/>
      <p:bldP spid="7" grpId="0"/>
      <p:bldP spid="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9BAC-FC45-AFB3-69CC-2394704F3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Synergy with thermal energy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32A3C-5C60-678B-0059-2A88BE0A6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6400" indent="0">
              <a:buNone/>
            </a:pPr>
            <a:r>
              <a:rPr lang="en-US" sz="4000" dirty="0"/>
              <a:t>Three main synergies: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Smaller/better sizing of heat pump</a:t>
            </a:r>
          </a:p>
          <a:p>
            <a:pPr marL="86400" indent="0">
              <a:buNone/>
            </a:pPr>
            <a:endParaRPr lang="en-US" sz="3600" dirty="0"/>
          </a:p>
          <a:p>
            <a:pPr marL="86400" indent="0">
              <a:buNone/>
            </a:pPr>
            <a:endParaRPr lang="en-US" sz="3600" dirty="0"/>
          </a:p>
          <a:p>
            <a:pPr marL="86400" indent="0">
              <a:buNone/>
            </a:pPr>
            <a:endParaRPr lang="en-US" sz="3600" dirty="0"/>
          </a:p>
          <a:p>
            <a:pPr marL="86400" indent="0">
              <a:buNone/>
            </a:pPr>
            <a:endParaRPr lang="en-US" sz="3600" dirty="0"/>
          </a:p>
          <a:p>
            <a:pPr marL="86400" indent="0">
              <a:buNone/>
            </a:pPr>
            <a:endParaRPr lang="en-US" sz="3600" dirty="0"/>
          </a:p>
          <a:p>
            <a:pPr marL="86400" indent="0">
              <a:buNone/>
            </a:pPr>
            <a:endParaRPr lang="en-U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Can optimally handle dynamic energy prices: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500" dirty="0"/>
              <a:t>Low electricity prices: Charge storage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500" dirty="0"/>
              <a:t>High electricity prices: Discharge storage</a:t>
            </a:r>
          </a:p>
          <a:p>
            <a:pPr marL="720000" lvl="1" indent="0">
              <a:buNone/>
            </a:pPr>
            <a:endParaRPr lang="en-US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66C2B-A9A4-F5C4-DA6E-4936F3FA2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17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A6CAB-E56D-2BCC-B2A1-97FFFAD82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98" y="2619925"/>
            <a:ext cx="6247930" cy="310562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ACD0C3-87AE-0D89-F103-EC4CEEB5EBD7}"/>
              </a:ext>
            </a:extLst>
          </p:cNvPr>
          <p:cNvCxnSpPr>
            <a:cxnSpLocks/>
          </p:cNvCxnSpPr>
          <p:nvPr/>
        </p:nvCxnSpPr>
        <p:spPr>
          <a:xfrm>
            <a:off x="1533378" y="4321712"/>
            <a:ext cx="5653235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F0842A9-E0A2-C127-28CB-F04D4A057A04}"/>
              </a:ext>
            </a:extLst>
          </p:cNvPr>
          <p:cNvCxnSpPr>
            <a:cxnSpLocks/>
          </p:cNvCxnSpPr>
          <p:nvPr/>
        </p:nvCxnSpPr>
        <p:spPr>
          <a:xfrm>
            <a:off x="1533378" y="3254912"/>
            <a:ext cx="5653235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1A9E3233-25C0-62DE-028C-5E37E043B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5337" y="2867785"/>
            <a:ext cx="5628652" cy="29078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8A3B81-44DA-45C7-4416-742115547037}"/>
              </a:ext>
            </a:extLst>
          </p:cNvPr>
          <p:cNvSpPr txBox="1"/>
          <p:nvPr/>
        </p:nvSpPr>
        <p:spPr>
          <a:xfrm>
            <a:off x="8669337" y="2035026"/>
            <a:ext cx="9976424" cy="1219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More continuous operation of heat pump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‒"/>
            </a:pPr>
            <a:endParaRPr lang="en-US" sz="32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CEDB21-12D5-B800-C723-9693F43F296B}"/>
              </a:ext>
            </a:extLst>
          </p:cNvPr>
          <p:cNvCxnSpPr/>
          <p:nvPr/>
        </p:nvCxnSpPr>
        <p:spPr>
          <a:xfrm>
            <a:off x="14624121" y="3082985"/>
            <a:ext cx="199922" cy="0"/>
          </a:xfrm>
          <a:prstGeom prst="line">
            <a:avLst/>
          </a:prstGeom>
          <a:ln w="31750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D7342-44EC-F89D-03BA-40FA4D138C55}"/>
              </a:ext>
            </a:extLst>
          </p:cNvPr>
          <p:cNvCxnSpPr/>
          <p:nvPr/>
        </p:nvCxnSpPr>
        <p:spPr>
          <a:xfrm>
            <a:off x="14624121" y="3209192"/>
            <a:ext cx="199922" cy="0"/>
          </a:xfrm>
          <a:prstGeom prst="line">
            <a:avLst/>
          </a:prstGeom>
          <a:ln w="317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9177F51-78F1-9483-A24E-99C446A7AC86}"/>
              </a:ext>
            </a:extLst>
          </p:cNvPr>
          <p:cNvSpPr/>
          <p:nvPr/>
        </p:nvSpPr>
        <p:spPr>
          <a:xfrm>
            <a:off x="11935742" y="8003087"/>
            <a:ext cx="1270000" cy="7112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HP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D0008B6F-DB0E-3F82-3585-336FCE88C033}"/>
              </a:ext>
            </a:extLst>
          </p:cNvPr>
          <p:cNvSpPr/>
          <p:nvPr/>
        </p:nvSpPr>
        <p:spPr>
          <a:xfrm>
            <a:off x="13657549" y="6107549"/>
            <a:ext cx="1158875" cy="1366803"/>
          </a:xfrm>
          <a:prstGeom prst="flowChartMagneticDisk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TES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5059C77-82CD-A2F5-E8FF-280F4D2B7EAF}"/>
              </a:ext>
            </a:extLst>
          </p:cNvPr>
          <p:cNvSpPr/>
          <p:nvPr/>
        </p:nvSpPr>
        <p:spPr>
          <a:xfrm>
            <a:off x="15214256" y="7967857"/>
            <a:ext cx="2001623" cy="756709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4525B4EA-3C72-CA85-12AF-7DBF212844FE}"/>
              </a:ext>
            </a:extLst>
          </p:cNvPr>
          <p:cNvSpPr/>
          <p:nvPr/>
        </p:nvSpPr>
        <p:spPr>
          <a:xfrm>
            <a:off x="13205742" y="8157553"/>
            <a:ext cx="2008514" cy="424057"/>
          </a:xfrm>
          <a:prstGeom prst="right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Bent-Up 25">
            <a:extLst>
              <a:ext uri="{FF2B5EF4-FFF2-40B4-BE49-F238E27FC236}">
                <a16:creationId xmlns:a16="http://schemas.microsoft.com/office/drawing/2014/main" id="{B64BE739-6A90-5C1E-4AF2-9D280F7EA3F6}"/>
              </a:ext>
            </a:extLst>
          </p:cNvPr>
          <p:cNvSpPr/>
          <p:nvPr/>
        </p:nvSpPr>
        <p:spPr>
          <a:xfrm>
            <a:off x="13212633" y="7569200"/>
            <a:ext cx="1270000" cy="911084"/>
          </a:xfrm>
          <a:prstGeom prst="bentUp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19B610C-0010-FC59-ACF5-1D113515411E}"/>
              </a:ext>
            </a:extLst>
          </p:cNvPr>
          <p:cNvSpPr/>
          <p:nvPr/>
        </p:nvSpPr>
        <p:spPr>
          <a:xfrm>
            <a:off x="10798551" y="8169509"/>
            <a:ext cx="1130300" cy="378355"/>
          </a:xfrm>
          <a:prstGeom prst="rightArrow">
            <a:avLst/>
          </a:prstGeom>
          <a:noFill/>
          <a:ln w="31750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E2F959-5B2D-00BE-1CA7-876132EDE40E}"/>
              </a:ext>
            </a:extLst>
          </p:cNvPr>
          <p:cNvSpPr txBox="1"/>
          <p:nvPr/>
        </p:nvSpPr>
        <p:spPr>
          <a:xfrm>
            <a:off x="11013862" y="8744573"/>
            <a:ext cx="921880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D200"/>
                </a:solidFill>
              </a:rPr>
              <a:t>El.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C9100E-F463-2F3E-12A9-9886AB45A7CF}"/>
              </a:ext>
            </a:extLst>
          </p:cNvPr>
          <p:cNvSpPr txBox="1"/>
          <p:nvPr/>
        </p:nvSpPr>
        <p:spPr>
          <a:xfrm>
            <a:off x="13822373" y="8724566"/>
            <a:ext cx="1391883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0000"/>
                </a:solidFill>
              </a:rPr>
              <a:t>Heat</a:t>
            </a:r>
          </a:p>
        </p:txBody>
      </p:sp>
      <p:sp>
        <p:nvSpPr>
          <p:cNvPr id="30" name="Arrow: Bent-Up 29">
            <a:extLst>
              <a:ext uri="{FF2B5EF4-FFF2-40B4-BE49-F238E27FC236}">
                <a16:creationId xmlns:a16="http://schemas.microsoft.com/office/drawing/2014/main" id="{BCD6B20A-C591-31AB-8F5B-30EA7E003E39}"/>
              </a:ext>
            </a:extLst>
          </p:cNvPr>
          <p:cNvSpPr/>
          <p:nvPr/>
        </p:nvSpPr>
        <p:spPr>
          <a:xfrm flipV="1">
            <a:off x="14816423" y="6759549"/>
            <a:ext cx="1725867" cy="1219886"/>
          </a:xfrm>
          <a:prstGeom prst="bentUp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F0CD1-19AE-C6F2-96FB-383F84C18BEC}"/>
              </a:ext>
            </a:extLst>
          </p:cNvPr>
          <p:cNvSpPr txBox="1"/>
          <p:nvPr/>
        </p:nvSpPr>
        <p:spPr>
          <a:xfrm>
            <a:off x="15120517" y="6325623"/>
            <a:ext cx="1391883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 dirty="0">
                <a:solidFill>
                  <a:srgbClr val="FF0000"/>
                </a:solidFill>
              </a:rPr>
              <a:t>Heat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087750E-D932-429A-6EA6-E2FD2F7CA17A}"/>
              </a:ext>
            </a:extLst>
          </p:cNvPr>
          <p:cNvCxnSpPr>
            <a:cxnSpLocks/>
          </p:cNvCxnSpPr>
          <p:nvPr/>
        </p:nvCxnSpPr>
        <p:spPr>
          <a:xfrm flipV="1">
            <a:off x="11350103" y="4180001"/>
            <a:ext cx="0" cy="528638"/>
          </a:xfrm>
          <a:prstGeom prst="straightConnector1">
            <a:avLst/>
          </a:prstGeom>
          <a:ln w="31750">
            <a:solidFill>
              <a:schemeClr val="tx1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D493B9-15F7-5B64-CBC5-18142305E200}"/>
              </a:ext>
            </a:extLst>
          </p:cNvPr>
          <p:cNvCxnSpPr>
            <a:cxnSpLocks/>
          </p:cNvCxnSpPr>
          <p:nvPr/>
        </p:nvCxnSpPr>
        <p:spPr>
          <a:xfrm flipH="1">
            <a:off x="11615215" y="4414034"/>
            <a:ext cx="434975" cy="389972"/>
          </a:xfrm>
          <a:prstGeom prst="straightConnector1">
            <a:avLst/>
          </a:prstGeom>
          <a:ln w="31750">
            <a:solidFill>
              <a:schemeClr val="tx1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CDC013AE-F75A-B5BF-13B4-CE59A4ED2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364" y="3960485"/>
            <a:ext cx="968859" cy="25560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37F4407-3984-0A93-1DAE-F91A857ED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7170" y="4257131"/>
            <a:ext cx="844356" cy="47380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DF03926-A82B-4807-554B-52732C50D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6614" y="3692786"/>
            <a:ext cx="844357" cy="51932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2B166D8-5C76-AE83-CFF1-877A580C0178}"/>
              </a:ext>
            </a:extLst>
          </p:cNvPr>
          <p:cNvSpPr txBox="1"/>
          <p:nvPr/>
        </p:nvSpPr>
        <p:spPr>
          <a:xfrm>
            <a:off x="12084060" y="4479439"/>
            <a:ext cx="844357" cy="47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/>
              <a:t>Charge storage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AE9B45-1936-02F9-3FC3-D83D99D394F9}"/>
              </a:ext>
            </a:extLst>
          </p:cNvPr>
          <p:cNvSpPr txBox="1"/>
          <p:nvPr/>
        </p:nvSpPr>
        <p:spPr>
          <a:xfrm>
            <a:off x="10941522" y="3607792"/>
            <a:ext cx="844357" cy="47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/>
              <a:t>Discharge storage</a:t>
            </a:r>
          </a:p>
        </p:txBody>
      </p:sp>
    </p:spTree>
    <p:extLst>
      <p:ext uri="{BB962C8B-B14F-4D97-AF65-F5344CB8AC3E}">
        <p14:creationId xmlns:p14="http://schemas.microsoft.com/office/powerpoint/2010/main" val="50068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/>
      <p:bldP spid="28" grpId="1"/>
      <p:bldP spid="29" grpId="0"/>
      <p:bldP spid="29" grpId="1"/>
      <p:bldP spid="30" grpId="0" animBg="1"/>
      <p:bldP spid="31" grpId="0"/>
      <p:bldP spid="44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84157A8-398C-2E96-86A8-0A75B64B0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80" y="5326633"/>
            <a:ext cx="8402310" cy="4363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23D5E5-8ABF-4DE5-DCA3-E83D047F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Synergies with electric boiler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8DF7C-763A-11A3-A4E4-890468545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6400" indent="0">
              <a:buNone/>
            </a:pPr>
            <a:r>
              <a:rPr lang="en-US" sz="4000" dirty="0"/>
              <a:t>Smaller sizing of heat pump</a:t>
            </a:r>
          </a:p>
          <a:p>
            <a:pPr marL="86400" indent="0">
              <a:buNone/>
            </a:pPr>
            <a:endParaRPr lang="en-US" sz="4000" dirty="0"/>
          </a:p>
          <a:p>
            <a:pPr marL="86400" indent="0">
              <a:buNone/>
            </a:pPr>
            <a:endParaRPr lang="en-US" sz="4000" dirty="0"/>
          </a:p>
          <a:p>
            <a:pPr marL="86400" indent="0">
              <a:buNone/>
            </a:pPr>
            <a:endParaRPr lang="en-US" sz="4000" dirty="0"/>
          </a:p>
          <a:p>
            <a:pPr marL="86400" indent="0">
              <a:buNone/>
            </a:pPr>
            <a:endParaRPr lang="en-US" sz="4000" dirty="0"/>
          </a:p>
          <a:p>
            <a:pPr marL="86400" indent="0">
              <a:buNone/>
            </a:pPr>
            <a:r>
              <a:rPr lang="en-US" sz="4000" dirty="0"/>
              <a:t>Boost temperatures</a:t>
            </a:r>
          </a:p>
          <a:p>
            <a:pPr marL="86400" indent="0">
              <a:buNone/>
            </a:pPr>
            <a:endParaRPr lang="en-US" sz="4000" dirty="0"/>
          </a:p>
          <a:p>
            <a:pPr marL="8640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56611-EB17-1BA9-852C-5D7582368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18</a:t>
            </a:fld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D1B46A-3BEA-102A-0C8A-7FCE6B682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015" y="1883994"/>
            <a:ext cx="6400176" cy="31813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58600E-E965-BE47-A5E8-6CCD278D5683}"/>
              </a:ext>
            </a:extLst>
          </p:cNvPr>
          <p:cNvCxnSpPr>
            <a:cxnSpLocks/>
          </p:cNvCxnSpPr>
          <p:nvPr/>
        </p:nvCxnSpPr>
        <p:spPr>
          <a:xfrm>
            <a:off x="1718166" y="3621647"/>
            <a:ext cx="5735803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B51029-98C3-8BE9-613F-2BF7B7738F13}"/>
              </a:ext>
            </a:extLst>
          </p:cNvPr>
          <p:cNvCxnSpPr>
            <a:cxnSpLocks/>
          </p:cNvCxnSpPr>
          <p:nvPr/>
        </p:nvCxnSpPr>
        <p:spPr>
          <a:xfrm>
            <a:off x="1718166" y="2568914"/>
            <a:ext cx="5735803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790C48-E135-367A-DCAD-477868F0C89A}"/>
              </a:ext>
            </a:extLst>
          </p:cNvPr>
          <p:cNvCxnSpPr/>
          <p:nvPr/>
        </p:nvCxnSpPr>
        <p:spPr>
          <a:xfrm flipV="1">
            <a:off x="7538191" y="2568914"/>
            <a:ext cx="0" cy="1066800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7DB60EF-F199-3611-D215-C8745D029473}"/>
              </a:ext>
            </a:extLst>
          </p:cNvPr>
          <p:cNvSpPr txBox="1"/>
          <p:nvPr/>
        </p:nvSpPr>
        <p:spPr>
          <a:xfrm>
            <a:off x="7622413" y="2846506"/>
            <a:ext cx="3896750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/>
              <a:t>Electrical heater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894C01-0A31-47E4-3DCF-4BD118720BA5}"/>
              </a:ext>
            </a:extLst>
          </p:cNvPr>
          <p:cNvCxnSpPr>
            <a:cxnSpLocks/>
          </p:cNvCxnSpPr>
          <p:nvPr/>
        </p:nvCxnSpPr>
        <p:spPr>
          <a:xfrm>
            <a:off x="2924009" y="6564872"/>
            <a:ext cx="7591591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10E3A43-389C-43F0-E58B-FFD3B156D12A}"/>
              </a:ext>
            </a:extLst>
          </p:cNvPr>
          <p:cNvCxnSpPr/>
          <p:nvPr/>
        </p:nvCxnSpPr>
        <p:spPr>
          <a:xfrm flipV="1">
            <a:off x="10947400" y="5905500"/>
            <a:ext cx="0" cy="659372"/>
          </a:xfrm>
          <a:prstGeom prst="straightConnector1">
            <a:avLst/>
          </a:prstGeom>
          <a:ln w="31750">
            <a:solidFill>
              <a:srgbClr val="FF0000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C6857F1-EBAD-688F-108D-61F6FEA31B92}"/>
              </a:ext>
            </a:extLst>
          </p:cNvPr>
          <p:cNvSpPr txBox="1"/>
          <p:nvPr/>
        </p:nvSpPr>
        <p:spPr>
          <a:xfrm>
            <a:off x="11091376" y="5905500"/>
            <a:ext cx="407135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0000"/>
                </a:solidFill>
              </a:rPr>
              <a:t>Electrical heater</a:t>
            </a:r>
          </a:p>
        </p:txBody>
      </p:sp>
    </p:spTree>
    <p:extLst>
      <p:ext uri="{BB962C8B-B14F-4D97-AF65-F5344CB8AC3E}">
        <p14:creationId xmlns:p14="http://schemas.microsoft.com/office/powerpoint/2010/main" val="222354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FC79B-2A86-F572-366A-E49B359C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Synergy With natural gas boilers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9DCBC-E838-3462-FBC5-622E8CA5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800" dirty="0"/>
              <a:t>Smaller/better sizing of heat pump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800" dirty="0"/>
              <a:t>Boost temperatures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Handle dynamic energy prices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Low electricity prices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High electricity prices</a:t>
            </a:r>
          </a:p>
          <a:p>
            <a:pPr marL="86400" indent="0">
              <a:buNone/>
            </a:pPr>
            <a:endParaRPr lang="en-US" sz="4800" dirty="0"/>
          </a:p>
          <a:p>
            <a:pPr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86400" indent="0">
              <a:buNone/>
            </a:pPr>
            <a:endParaRPr lang="en-US" sz="4800" dirty="0"/>
          </a:p>
          <a:p>
            <a:pPr marL="8640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E584A-A9A1-FD59-CB4C-B3A5BCA3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19</a:t>
            </a:fld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77F72A-E684-8ADC-59D4-0E0CABD28F46}"/>
              </a:ext>
            </a:extLst>
          </p:cNvPr>
          <p:cNvSpPr/>
          <p:nvPr/>
        </p:nvSpPr>
        <p:spPr>
          <a:xfrm>
            <a:off x="5705122" y="6663335"/>
            <a:ext cx="1270000" cy="7112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HP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6460EB-5C38-7312-00F7-F258BB080C28}"/>
              </a:ext>
            </a:extLst>
          </p:cNvPr>
          <p:cNvSpPr/>
          <p:nvPr/>
        </p:nvSpPr>
        <p:spPr>
          <a:xfrm>
            <a:off x="8983636" y="6628105"/>
            <a:ext cx="2001623" cy="756709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4297814-BE94-9ED4-57ED-D50913F486B4}"/>
              </a:ext>
            </a:extLst>
          </p:cNvPr>
          <p:cNvSpPr/>
          <p:nvPr/>
        </p:nvSpPr>
        <p:spPr>
          <a:xfrm>
            <a:off x="6975122" y="6817801"/>
            <a:ext cx="2008514" cy="424057"/>
          </a:xfrm>
          <a:prstGeom prst="right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21E41FD-EC63-2077-5049-C50BE28E777B}"/>
              </a:ext>
            </a:extLst>
          </p:cNvPr>
          <p:cNvSpPr/>
          <p:nvPr/>
        </p:nvSpPr>
        <p:spPr>
          <a:xfrm>
            <a:off x="4567931" y="6829757"/>
            <a:ext cx="1130300" cy="378355"/>
          </a:xfrm>
          <a:prstGeom prst="rightArrow">
            <a:avLst/>
          </a:prstGeom>
          <a:noFill/>
          <a:ln w="31750"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43C22A-42FF-0A5C-7C5E-6A8E872B5504}"/>
              </a:ext>
            </a:extLst>
          </p:cNvPr>
          <p:cNvSpPr txBox="1"/>
          <p:nvPr/>
        </p:nvSpPr>
        <p:spPr>
          <a:xfrm>
            <a:off x="4776351" y="6429316"/>
            <a:ext cx="921880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D200"/>
                </a:solidFill>
              </a:rPr>
              <a:t>El.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8A5112-CCCC-03C9-09C9-70E417EDEB4B}"/>
              </a:ext>
            </a:extLst>
          </p:cNvPr>
          <p:cNvSpPr txBox="1"/>
          <p:nvPr/>
        </p:nvSpPr>
        <p:spPr>
          <a:xfrm>
            <a:off x="7584862" y="6409309"/>
            <a:ext cx="1391883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0000"/>
                </a:solidFill>
              </a:rPr>
              <a:t>Heat.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EC7BB3-E1A5-FA94-5A70-897E4F851EA4}"/>
              </a:ext>
            </a:extLst>
          </p:cNvPr>
          <p:cNvSpPr/>
          <p:nvPr/>
        </p:nvSpPr>
        <p:spPr>
          <a:xfrm>
            <a:off x="5705122" y="7880099"/>
            <a:ext cx="1270000" cy="7112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Gas boiler</a:t>
            </a:r>
          </a:p>
        </p:txBody>
      </p:sp>
      <p:sp>
        <p:nvSpPr>
          <p:cNvPr id="19" name="Arrow: Bent-Up 18">
            <a:extLst>
              <a:ext uri="{FF2B5EF4-FFF2-40B4-BE49-F238E27FC236}">
                <a16:creationId xmlns:a16="http://schemas.microsoft.com/office/drawing/2014/main" id="{AB6D48B9-28BA-43F4-C592-D4DBE941FEB6}"/>
              </a:ext>
            </a:extLst>
          </p:cNvPr>
          <p:cNvSpPr/>
          <p:nvPr/>
        </p:nvSpPr>
        <p:spPr>
          <a:xfrm>
            <a:off x="6975122" y="7374534"/>
            <a:ext cx="3225323" cy="964261"/>
          </a:xfrm>
          <a:prstGeom prst="bentUpArrow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532515-08C5-444B-B826-4E68F473E698}"/>
              </a:ext>
            </a:extLst>
          </p:cNvPr>
          <p:cNvSpPr txBox="1"/>
          <p:nvPr/>
        </p:nvSpPr>
        <p:spPr>
          <a:xfrm>
            <a:off x="7584861" y="7624291"/>
            <a:ext cx="1391883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500">
                <a:solidFill>
                  <a:srgbClr val="FF0000"/>
                </a:solidFill>
              </a:rPr>
              <a:t>Heat.</a:t>
            </a:r>
          </a:p>
        </p:txBody>
      </p:sp>
    </p:spTree>
    <p:extLst>
      <p:ext uri="{BB962C8B-B14F-4D97-AF65-F5344CB8AC3E}">
        <p14:creationId xmlns:p14="http://schemas.microsoft.com/office/powerpoint/2010/main" val="6778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18" grpId="0" animBg="1"/>
      <p:bldP spid="19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46DE4-B3AF-825E-5FDF-9801EB8B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909F4-1760-F040-FBF4-4B6625F5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20</a:t>
            </a:fld>
            <a:endParaRPr lang="en-GB" noProof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011E15D-08B3-48BA-07C9-101CE8CE7BC9}"/>
              </a:ext>
            </a:extLst>
          </p:cNvPr>
          <p:cNvCxnSpPr/>
          <p:nvPr/>
        </p:nvCxnSpPr>
        <p:spPr>
          <a:xfrm>
            <a:off x="636039" y="5738954"/>
            <a:ext cx="16093440" cy="0"/>
          </a:xfrm>
          <a:prstGeom prst="straightConnector1">
            <a:avLst/>
          </a:prstGeom>
          <a:ln w="7620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5F4EA64-E702-1BAB-DB15-7AFB9AE9C87C}"/>
              </a:ext>
            </a:extLst>
          </p:cNvPr>
          <p:cNvSpPr txBox="1"/>
          <p:nvPr/>
        </p:nvSpPr>
        <p:spPr>
          <a:xfrm>
            <a:off x="1130564" y="6035045"/>
            <a:ext cx="2331093" cy="2819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500" u="sng" noProof="0"/>
              <a:t>2010-2020</a:t>
            </a:r>
          </a:p>
          <a:p>
            <a:pPr algn="ctr">
              <a:lnSpc>
                <a:spcPct val="120000"/>
              </a:lnSpc>
            </a:pPr>
            <a:r>
              <a:rPr lang="en-GB" sz="2500" noProof="0" dirty="0"/>
              <a:t>Derivative products </a:t>
            </a:r>
            <a:r>
              <a:rPr lang="en-GB" sz="2500" dirty="0"/>
              <a:t>refrigeration technology</a:t>
            </a:r>
            <a:endParaRPr lang="en-GB" sz="2500" noProof="0" dirty="0"/>
          </a:p>
          <a:p>
            <a:pPr algn="ctr">
              <a:lnSpc>
                <a:spcPct val="120000"/>
              </a:lnSpc>
            </a:pPr>
            <a:endParaRPr lang="en-GB" sz="2500" dirty="0"/>
          </a:p>
        </p:txBody>
      </p:sp>
      <p:pic>
        <p:nvPicPr>
          <p:cNvPr id="1026" name="Picture 2" descr="Refrigerant Oil Basics - HVAC School">
            <a:extLst>
              <a:ext uri="{FF2B5EF4-FFF2-40B4-BE49-F238E27FC236}">
                <a16:creationId xmlns:a16="http://schemas.microsoft.com/office/drawing/2014/main" id="{CE832AAC-2E79-CB49-58ED-95CF5DA47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43" y="3932130"/>
            <a:ext cx="1821642" cy="165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l Your Refrigerant | Refrigerant Finders| What We Buy">
            <a:extLst>
              <a:ext uri="{FF2B5EF4-FFF2-40B4-BE49-F238E27FC236}">
                <a16:creationId xmlns:a16="http://schemas.microsoft.com/office/drawing/2014/main" id="{4326BD2A-8F9D-D2D3-69D9-8609FB39A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7" y="1320343"/>
            <a:ext cx="2233748" cy="148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B5C4C7-1AA6-9D72-3975-98B8FFA95177}"/>
              </a:ext>
            </a:extLst>
          </p:cNvPr>
          <p:cNvSpPr txBox="1"/>
          <p:nvPr/>
        </p:nvSpPr>
        <p:spPr>
          <a:xfrm>
            <a:off x="4893544" y="6035045"/>
            <a:ext cx="2557516" cy="3281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 u="sng" noProof="0" dirty="0"/>
              <a:t>2020-2023</a:t>
            </a:r>
          </a:p>
          <a:p>
            <a:pPr algn="ctr">
              <a:lnSpc>
                <a:spcPct val="120000"/>
              </a:lnSpc>
            </a:pPr>
            <a:r>
              <a:rPr lang="en-GB" sz="2500" dirty="0"/>
              <a:t>Scaling up, research into higher temperatures, and initial demonstrators</a:t>
            </a:r>
            <a:endParaRPr lang="en-BE" sz="2500" dirty="0"/>
          </a:p>
        </p:txBody>
      </p:sp>
      <p:pic>
        <p:nvPicPr>
          <p:cNvPr id="1032" name="Picture 8" descr="Vlag Oekraïne - Ukraine flag - Oekraïense vlag- Oekraïne - 90cm / 150cm - державний прапор України">
            <a:extLst>
              <a:ext uri="{FF2B5EF4-FFF2-40B4-BE49-F238E27FC236}">
                <a16:creationId xmlns:a16="http://schemas.microsoft.com/office/drawing/2014/main" id="{21472598-1E8C-DF6D-995B-59DE64C4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859" y="4154048"/>
            <a:ext cx="1678574" cy="111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D185E1-105A-9C16-5730-7C551B86C223}"/>
              </a:ext>
            </a:extLst>
          </p:cNvPr>
          <p:cNvSpPr txBox="1"/>
          <p:nvPr/>
        </p:nvSpPr>
        <p:spPr>
          <a:xfrm>
            <a:off x="8128774" y="6035045"/>
            <a:ext cx="2557516" cy="1896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 u="sng" noProof="0" dirty="0"/>
              <a:t>2023-2024</a:t>
            </a:r>
          </a:p>
          <a:p>
            <a:pPr algn="ctr">
              <a:lnSpc>
                <a:spcPct val="120000"/>
              </a:lnSpc>
            </a:pPr>
            <a:r>
              <a:rPr lang="nl-BE" sz="2500" noProof="0" dirty="0"/>
              <a:t>Efficiency, </a:t>
            </a:r>
            <a:r>
              <a:rPr lang="nl-BE" sz="2500" noProof="0" dirty="0" err="1"/>
              <a:t>materials</a:t>
            </a:r>
            <a:r>
              <a:rPr lang="nl-BE" sz="2500" dirty="0"/>
              <a:t>, </a:t>
            </a:r>
            <a:r>
              <a:rPr lang="nl-BE" sz="2500" dirty="0" err="1"/>
              <a:t>steam</a:t>
            </a:r>
            <a:r>
              <a:rPr lang="nl-BE" sz="2500" dirty="0"/>
              <a:t>, </a:t>
            </a:r>
            <a:r>
              <a:rPr lang="nl-BE" sz="2500" dirty="0" err="1"/>
              <a:t>EaaS</a:t>
            </a:r>
            <a:endParaRPr lang="nl-BE" sz="2500" noProof="0" dirty="0"/>
          </a:p>
        </p:txBody>
      </p:sp>
      <p:pic>
        <p:nvPicPr>
          <p:cNvPr id="1040" name="Picture 16" descr="Push2Heat">
            <a:extLst>
              <a:ext uri="{FF2B5EF4-FFF2-40B4-BE49-F238E27FC236}">
                <a16:creationId xmlns:a16="http://schemas.microsoft.com/office/drawing/2014/main" id="{23FC3223-B97F-DEEE-DB59-E810F69A7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024" y="2055376"/>
            <a:ext cx="3306036" cy="41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plementation of sustainable heat upgrade technologies for industry -  European Heat Pump Association">
            <a:extLst>
              <a:ext uri="{FF2B5EF4-FFF2-40B4-BE49-F238E27FC236}">
                <a16:creationId xmlns:a16="http://schemas.microsoft.com/office/drawing/2014/main" id="{B376679D-05B0-B4E7-A57D-CB6FCAF91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852" y="2887756"/>
            <a:ext cx="4293371" cy="79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urricane">
            <a:extLst>
              <a:ext uri="{FF2B5EF4-FFF2-40B4-BE49-F238E27FC236}">
                <a16:creationId xmlns:a16="http://schemas.microsoft.com/office/drawing/2014/main" id="{CA6C7A51-549E-91A1-2FBB-1BF43DBDB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464" y="1856486"/>
            <a:ext cx="1918810" cy="191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Upheat-INES | Moonshot Flanders">
            <a:extLst>
              <a:ext uri="{FF2B5EF4-FFF2-40B4-BE49-F238E27FC236}">
                <a16:creationId xmlns:a16="http://schemas.microsoft.com/office/drawing/2014/main" id="{EBB68F2B-BD13-0BDD-D6F8-82FE9BAB6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397" y="193365"/>
            <a:ext cx="2439809" cy="162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UpHeat-INES-2 | Moonshot Flanders">
            <a:extLst>
              <a:ext uri="{FF2B5EF4-FFF2-40B4-BE49-F238E27FC236}">
                <a16:creationId xmlns:a16="http://schemas.microsoft.com/office/drawing/2014/main" id="{50EC83BB-A71F-5376-9704-3CC4D1B10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214" y="133401"/>
            <a:ext cx="2649628" cy="176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Upheat-B2I | Moonshot Flanders">
            <a:extLst>
              <a:ext uri="{FF2B5EF4-FFF2-40B4-BE49-F238E27FC236}">
                <a16:creationId xmlns:a16="http://schemas.microsoft.com/office/drawing/2014/main" id="{E495EE56-10DA-36EC-09B2-E271095B5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9851" y="123424"/>
            <a:ext cx="2649628" cy="176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F5AFC3-57D6-DBEE-1F1C-5F3434E56758}"/>
              </a:ext>
            </a:extLst>
          </p:cNvPr>
          <p:cNvSpPr txBox="1"/>
          <p:nvPr/>
        </p:nvSpPr>
        <p:spPr>
          <a:xfrm>
            <a:off x="11005974" y="5999178"/>
            <a:ext cx="2557516" cy="235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 u="sng" noProof="0" dirty="0"/>
              <a:t>2025</a:t>
            </a:r>
          </a:p>
          <a:p>
            <a:pPr algn="ctr">
              <a:lnSpc>
                <a:spcPct val="120000"/>
              </a:lnSpc>
            </a:pPr>
            <a:r>
              <a:rPr lang="nl-BE" sz="2500" dirty="0" err="1"/>
              <a:t>Rethinking</a:t>
            </a:r>
            <a:r>
              <a:rPr lang="nl-BE" sz="2500" dirty="0"/>
              <a:t> </a:t>
            </a:r>
            <a:r>
              <a:rPr lang="nl-BE" sz="2500" dirty="0" err="1"/>
              <a:t>industrial</a:t>
            </a:r>
            <a:r>
              <a:rPr lang="nl-BE" sz="2500" dirty="0"/>
              <a:t> </a:t>
            </a:r>
            <a:r>
              <a:rPr lang="nl-BE" sz="2500" dirty="0" err="1"/>
              <a:t>processes</a:t>
            </a:r>
            <a:r>
              <a:rPr lang="nl-BE" sz="2500" dirty="0"/>
              <a:t>, flexibility</a:t>
            </a:r>
            <a:endParaRPr lang="nl-BE" sz="2500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5FAFE1-8B4E-097D-216F-6D4F3C3C9E0D}"/>
              </a:ext>
            </a:extLst>
          </p:cNvPr>
          <p:cNvSpPr txBox="1"/>
          <p:nvPr/>
        </p:nvSpPr>
        <p:spPr>
          <a:xfrm>
            <a:off x="13650594" y="5973052"/>
            <a:ext cx="2987026" cy="235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 u="sng" noProof="0" dirty="0"/>
              <a:t>2026</a:t>
            </a:r>
          </a:p>
          <a:p>
            <a:pPr algn="ctr">
              <a:lnSpc>
                <a:spcPct val="120000"/>
              </a:lnSpc>
            </a:pPr>
            <a:r>
              <a:rPr lang="en-GB" sz="2500" dirty="0"/>
              <a:t>Commercialization, demonstration of high temperatures (&gt;200°C)</a:t>
            </a:r>
            <a:endParaRPr lang="nl-BE" sz="2500" noProof="0" dirty="0"/>
          </a:p>
        </p:txBody>
      </p:sp>
      <p:pic>
        <p:nvPicPr>
          <p:cNvPr id="1058" name="Picture 34" descr="Iran war map: Conflict widens in the Middle East - CSMonitor.com">
            <a:extLst>
              <a:ext uri="{FF2B5EF4-FFF2-40B4-BE49-F238E27FC236}">
                <a16:creationId xmlns:a16="http://schemas.microsoft.com/office/drawing/2014/main" id="{47811422-F60D-BBDD-C6C4-CA8EA7B06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577" y="3451386"/>
            <a:ext cx="2778347" cy="185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row: Up 18">
            <a:extLst>
              <a:ext uri="{FF2B5EF4-FFF2-40B4-BE49-F238E27FC236}">
                <a16:creationId xmlns:a16="http://schemas.microsoft.com/office/drawing/2014/main" id="{C5AA476E-7A9E-C8C6-B144-8C4F9CA15BBC}"/>
              </a:ext>
            </a:extLst>
          </p:cNvPr>
          <p:cNvSpPr/>
          <p:nvPr/>
        </p:nvSpPr>
        <p:spPr>
          <a:xfrm>
            <a:off x="7080069" y="4246204"/>
            <a:ext cx="266441" cy="1021803"/>
          </a:xfrm>
          <a:prstGeom prst="upArrow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82985AE-DFD4-4495-89E0-5DB077414259}"/>
              </a:ext>
            </a:extLst>
          </p:cNvPr>
          <p:cNvSpPr/>
          <p:nvPr/>
        </p:nvSpPr>
        <p:spPr>
          <a:xfrm>
            <a:off x="13946630" y="4282209"/>
            <a:ext cx="266441" cy="1021803"/>
          </a:xfrm>
          <a:prstGeom prst="upArrow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22" name="Picture 21" descr="The image depicts a modern, industrial-grade, high-efficiency water heating and cooling system, featuring a series of large, stainless steel tanks and pipes, with digital control panels and various valves and gauges, all arranged neatly inside a metallic enclosure.&#10;&#10;AI-generated content may be incorrect.">
            <a:extLst>
              <a:ext uri="{FF2B5EF4-FFF2-40B4-BE49-F238E27FC236}">
                <a16:creationId xmlns:a16="http://schemas.microsoft.com/office/drawing/2014/main" id="{2A6EA79A-F441-B832-3276-3C6391293D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28774" y="4000625"/>
            <a:ext cx="2811076" cy="1367305"/>
          </a:xfrm>
          <a:prstGeom prst="rect">
            <a:avLst/>
          </a:prstGeom>
        </p:spPr>
      </p:pic>
      <p:pic>
        <p:nvPicPr>
          <p:cNvPr id="23" name="Picture 6" descr="Home - Project 58">
            <a:extLst>
              <a:ext uri="{FF2B5EF4-FFF2-40B4-BE49-F238E27FC236}">
                <a16:creationId xmlns:a16="http://schemas.microsoft.com/office/drawing/2014/main" id="{A15FC1F0-0A48-B8A2-1012-769A481F3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763" y="2324634"/>
            <a:ext cx="990119" cy="102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ome - Project 58">
            <a:extLst>
              <a:ext uri="{FF2B5EF4-FFF2-40B4-BE49-F238E27FC236}">
                <a16:creationId xmlns:a16="http://schemas.microsoft.com/office/drawing/2014/main" id="{5D3957B9-81F4-A93F-515D-B2C828F0D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428" y="4246203"/>
            <a:ext cx="990119" cy="102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HP4INDUSTRY.&#10;&#10;AI-generated content may be incorrect.">
            <a:extLst>
              <a:ext uri="{FF2B5EF4-FFF2-40B4-BE49-F238E27FC236}">
                <a16:creationId xmlns:a16="http://schemas.microsoft.com/office/drawing/2014/main" id="{94ADD51A-80D3-54CE-D3E0-59A3B0D553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49270" y="3831002"/>
            <a:ext cx="2401324" cy="94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9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7" grpId="0"/>
      <p:bldP spid="18" grpId="0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novation Adoption Curve">
            <a:extLst>
              <a:ext uri="{FF2B5EF4-FFF2-40B4-BE49-F238E27FC236}">
                <a16:creationId xmlns:a16="http://schemas.microsoft.com/office/drawing/2014/main" id="{8FE0459D-9333-2D3C-52A5-0D20C662E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151" y="1466403"/>
            <a:ext cx="8464967" cy="635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The image depicts a projected adoption curve for industrial heat pumps, showing an increasing adoption index from 2020 to 2050.&#10;&#10;AI-generated content may be incorrect.">
            <a:extLst>
              <a:ext uri="{FF2B5EF4-FFF2-40B4-BE49-F238E27FC236}">
                <a16:creationId xmlns:a16="http://schemas.microsoft.com/office/drawing/2014/main" id="{51A521B1-732A-FD88-11A3-771880A6C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53" y="854926"/>
            <a:ext cx="10104046" cy="75780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CDB6F6-0D1A-BAE1-E9AB-2C1F81378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Adoption curve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41B06-D1F9-1E8D-C8A0-293C4D13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21</a:t>
            </a:fld>
            <a:endParaRPr lang="en-GB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0006D-21BC-5EEE-4C1C-B3CED77D0547}"/>
              </a:ext>
            </a:extLst>
          </p:cNvPr>
          <p:cNvSpPr txBox="1"/>
          <p:nvPr/>
        </p:nvSpPr>
        <p:spPr>
          <a:xfrm>
            <a:off x="10758638" y="8898674"/>
            <a:ext cx="4831882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Projected from EHPA data 2025</a:t>
            </a:r>
          </a:p>
          <a:p>
            <a:r>
              <a:rPr lang="en-GB" dirty="0"/>
              <a:t>Copilot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3F1AB7-BE79-A270-4169-40B29ED6723D}"/>
              </a:ext>
            </a:extLst>
          </p:cNvPr>
          <p:cNvCxnSpPr>
            <a:cxnSpLocks/>
          </p:cNvCxnSpPr>
          <p:nvPr/>
        </p:nvCxnSpPr>
        <p:spPr>
          <a:xfrm>
            <a:off x="5795010" y="1794510"/>
            <a:ext cx="0" cy="5804088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39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714B-7216-76FB-9226-729B3B92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Decision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01396-C9DF-2E72-34A2-FC8A59DFE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49" y="1229437"/>
            <a:ext cx="15699575" cy="6696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6360" indent="0">
              <a:buNone/>
            </a:pPr>
            <a:endParaRPr lang="nl-BE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en-GB" sz="4400" noProof="0" dirty="0"/>
              <a:t>Energy cost</a:t>
            </a:r>
            <a:endParaRPr lang="en-GB" sz="4400" noProof="0" dirty="0">
              <a:cs typeface="Arial"/>
            </a:endParaRPr>
          </a:p>
          <a:p>
            <a:pPr marL="1756410" lvl="2" indent="-449580">
              <a:buFont typeface="Wingdings" panose="05000000000000000000" pitchFamily="2" charset="2"/>
              <a:buChar char="Ø"/>
            </a:pPr>
            <a:r>
              <a:rPr lang="en-GB" sz="4400" noProof="0" dirty="0"/>
              <a:t>Cost ratio Elek/Gas</a:t>
            </a:r>
            <a:endParaRPr lang="en-GB" sz="4400" noProof="0" dirty="0">
              <a:cs typeface="Arial"/>
            </a:endParaRPr>
          </a:p>
          <a:p>
            <a:pPr marL="1756410" lvl="2" indent="-449580">
              <a:buFont typeface="Wingdings" panose="05000000000000000000" pitchFamily="2" charset="2"/>
              <a:buChar char="Ø"/>
            </a:pPr>
            <a:r>
              <a:rPr lang="en-GB" sz="4400" noProof="0" dirty="0"/>
              <a:t>Absolute cost values</a:t>
            </a:r>
            <a:endParaRPr lang="en-GB" sz="4400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en-GB" sz="4400" noProof="0" dirty="0"/>
              <a:t>CO</a:t>
            </a:r>
            <a:r>
              <a:rPr lang="en-GB" sz="4400" baseline="-25000" noProof="0" dirty="0"/>
              <a:t>2 </a:t>
            </a:r>
            <a:r>
              <a:rPr lang="en-GB" sz="4400" noProof="0" dirty="0"/>
              <a:t>cost</a:t>
            </a:r>
            <a:endParaRPr lang="en-GB" sz="4400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en-GB" sz="4400" noProof="0" dirty="0"/>
              <a:t>Residual heat availability</a:t>
            </a:r>
            <a:endParaRPr lang="en-GB" sz="4400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en-GB" sz="4400" noProof="0" dirty="0"/>
              <a:t>Cost heat recuperation</a:t>
            </a:r>
            <a:endParaRPr lang="en-GB" sz="4400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en-GB" sz="4400" dirty="0"/>
              <a:t>Combination with cooling</a:t>
            </a:r>
            <a:endParaRPr lang="en-GB" sz="4400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endParaRPr lang="en-GB" noProof="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endParaRPr lang="en-GB" noProof="0" dirty="0">
              <a:cs typeface="Arial"/>
            </a:endParaRPr>
          </a:p>
          <a:p>
            <a:pPr marL="86360" indent="0">
              <a:buNone/>
            </a:pPr>
            <a:endParaRPr lang="en-GB" noProof="0" dirty="0">
              <a:cs typeface="Arial"/>
            </a:endParaRPr>
          </a:p>
          <a:p>
            <a:pPr marL="86360" indent="0">
              <a:buNone/>
            </a:pPr>
            <a:endParaRPr lang="en-GB" noProof="0" dirty="0">
              <a:cs typeface="Arial"/>
            </a:endParaRPr>
          </a:p>
          <a:p>
            <a:pPr marL="719455" lvl="1" indent="0">
              <a:buNone/>
            </a:pPr>
            <a:endParaRPr lang="nl-BE" noProof="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9E1AC-EFCF-1ABE-B5CF-AFA3169A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22</a:t>
            </a:fld>
            <a:endParaRPr lang="nl-BE" noProof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472F4C-AA85-B880-D627-057D3007BF8A}"/>
              </a:ext>
            </a:extLst>
          </p:cNvPr>
          <p:cNvCxnSpPr>
            <a:cxnSpLocks/>
          </p:cNvCxnSpPr>
          <p:nvPr/>
        </p:nvCxnSpPr>
        <p:spPr>
          <a:xfrm>
            <a:off x="11108632" y="3347136"/>
            <a:ext cx="994523" cy="0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9E72156-62B4-20E6-D9E6-62C87C2C36E9}"/>
              </a:ext>
            </a:extLst>
          </p:cNvPr>
          <p:cNvSpPr txBox="1"/>
          <p:nvPr/>
        </p:nvSpPr>
        <p:spPr>
          <a:xfrm>
            <a:off x="12246838" y="3018442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/>
              <a:t>Low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37EB5F-80BE-7AFE-2BD3-212603079A88}"/>
              </a:ext>
            </a:extLst>
          </p:cNvPr>
          <p:cNvCxnSpPr>
            <a:cxnSpLocks/>
          </p:cNvCxnSpPr>
          <p:nvPr/>
        </p:nvCxnSpPr>
        <p:spPr>
          <a:xfrm>
            <a:off x="13141221" y="3292913"/>
            <a:ext cx="482210" cy="10217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C7A340-61E5-5851-0F5D-EAF050B95D73}"/>
                  </a:ext>
                </a:extLst>
              </p:cNvPr>
              <p:cNvSpPr txBox="1"/>
              <p:nvPr/>
            </p:nvSpPr>
            <p:spPr>
              <a:xfrm>
                <a:off x="13676867" y="2602510"/>
                <a:ext cx="2335237" cy="1169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nl-BE" sz="25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nl-BE" sz="2500" b="0" i="0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COP</m:t>
                      </m:r>
                      <m:r>
                        <a:rPr lang="nl-BE" sz="25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l-BE" sz="25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sz="25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l-BE" sz="250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l-BE" sz="25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l-BE" sz="2500" i="1" noProof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l-BE" sz="2500" i="1" noProof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l-BE" sz="25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𝑝𝑟𝑜𝑐𝑒𝑠𝑠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l-BE" sz="25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l-BE" sz="2500" i="1" noProof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l-BE" sz="2500" i="1" noProof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l-BE" sz="250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𝑒𝑙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l-BE" sz="2500" noProof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C7A340-61E5-5851-0F5D-EAF050B95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6867" y="2602510"/>
                <a:ext cx="2335237" cy="1169616"/>
              </a:xfrm>
              <a:prstGeom prst="rect">
                <a:avLst/>
              </a:prstGeom>
              <a:blipFill>
                <a:blip r:embed="rId3"/>
                <a:stretch>
                  <a:fillRect r="-22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6CACF0-33F1-0BE0-8CC3-D39B7BC8E1A4}"/>
              </a:ext>
            </a:extLst>
          </p:cNvPr>
          <p:cNvCxnSpPr>
            <a:cxnSpLocks/>
          </p:cNvCxnSpPr>
          <p:nvPr/>
        </p:nvCxnSpPr>
        <p:spPr>
          <a:xfrm>
            <a:off x="11108632" y="4099195"/>
            <a:ext cx="994523" cy="0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2FD24E8-09EE-754D-8E37-8E2B8F174120}"/>
              </a:ext>
            </a:extLst>
          </p:cNvPr>
          <p:cNvSpPr txBox="1"/>
          <p:nvPr/>
        </p:nvSpPr>
        <p:spPr>
          <a:xfrm>
            <a:off x="12246838" y="3820300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/>
              <a:t>High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CA3B26-73B4-DFEB-354C-231750A31B27}"/>
              </a:ext>
            </a:extLst>
          </p:cNvPr>
          <p:cNvCxnSpPr>
            <a:cxnSpLocks/>
          </p:cNvCxnSpPr>
          <p:nvPr/>
        </p:nvCxnSpPr>
        <p:spPr>
          <a:xfrm>
            <a:off x="11108632" y="5185637"/>
            <a:ext cx="994523" cy="0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5C085EA-4EE6-3C4C-DF84-6E725895C460}"/>
              </a:ext>
            </a:extLst>
          </p:cNvPr>
          <p:cNvSpPr txBox="1"/>
          <p:nvPr/>
        </p:nvSpPr>
        <p:spPr>
          <a:xfrm>
            <a:off x="12246838" y="4893989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/>
              <a:t>High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886662-6FEA-9810-CF71-7666162A3E63}"/>
              </a:ext>
            </a:extLst>
          </p:cNvPr>
          <p:cNvCxnSpPr>
            <a:cxnSpLocks/>
          </p:cNvCxnSpPr>
          <p:nvPr/>
        </p:nvCxnSpPr>
        <p:spPr>
          <a:xfrm flipV="1">
            <a:off x="11108632" y="6009522"/>
            <a:ext cx="994523" cy="3955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B10E511-0F71-6CE0-0A2B-31300B7D1D9D}"/>
              </a:ext>
            </a:extLst>
          </p:cNvPr>
          <p:cNvSpPr txBox="1"/>
          <p:nvPr/>
        </p:nvSpPr>
        <p:spPr>
          <a:xfrm>
            <a:off x="12246838" y="5721690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/>
              <a:t>High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EE0E24-D2C5-95DC-3BFA-6D094A61E0F9}"/>
              </a:ext>
            </a:extLst>
          </p:cNvPr>
          <p:cNvCxnSpPr>
            <a:cxnSpLocks/>
          </p:cNvCxnSpPr>
          <p:nvPr/>
        </p:nvCxnSpPr>
        <p:spPr>
          <a:xfrm>
            <a:off x="11108632" y="6854952"/>
            <a:ext cx="948140" cy="0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321794D-28BD-71F5-0462-051FC6D16CA7}"/>
              </a:ext>
            </a:extLst>
          </p:cNvPr>
          <p:cNvSpPr txBox="1"/>
          <p:nvPr/>
        </p:nvSpPr>
        <p:spPr>
          <a:xfrm>
            <a:off x="12246838" y="6627770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 dirty="0"/>
              <a:t>Low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566504A-07B1-B34E-EAF0-4A0902E3CF06}"/>
              </a:ext>
            </a:extLst>
          </p:cNvPr>
          <p:cNvCxnSpPr>
            <a:cxnSpLocks/>
          </p:cNvCxnSpPr>
          <p:nvPr/>
        </p:nvCxnSpPr>
        <p:spPr>
          <a:xfrm>
            <a:off x="11108632" y="7687609"/>
            <a:ext cx="948140" cy="0"/>
          </a:xfrm>
          <a:prstGeom prst="straightConnector1">
            <a:avLst/>
          </a:prstGeom>
          <a:ln w="31750">
            <a:solidFill>
              <a:srgbClr val="1E64C8"/>
            </a:solidFill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650CD8C-136D-629F-E430-B2F12A8ADC1F}"/>
              </a:ext>
            </a:extLst>
          </p:cNvPr>
          <p:cNvSpPr txBox="1"/>
          <p:nvPr/>
        </p:nvSpPr>
        <p:spPr>
          <a:xfrm>
            <a:off x="12246838" y="7406750"/>
            <a:ext cx="2335237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nl-BE" sz="2500" noProof="0"/>
              <a:t>+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28CE9CA-3F66-9075-F99E-07FAFBF8C90A}"/>
              </a:ext>
            </a:extLst>
          </p:cNvPr>
          <p:cNvSpPr/>
          <p:nvPr/>
        </p:nvSpPr>
        <p:spPr>
          <a:xfrm>
            <a:off x="16572559" y="2743151"/>
            <a:ext cx="158675" cy="2645425"/>
          </a:xfrm>
          <a:prstGeom prst="rightBrac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C8E628-324A-A9A6-273E-F429B8F36E1F}"/>
              </a:ext>
            </a:extLst>
          </p:cNvPr>
          <p:cNvSpPr txBox="1"/>
          <p:nvPr/>
        </p:nvSpPr>
        <p:spPr>
          <a:xfrm rot="16200000">
            <a:off x="15066897" y="3748110"/>
            <a:ext cx="3947159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>
                <a:solidFill>
                  <a:srgbClr val="FF0000"/>
                </a:solidFill>
              </a:rPr>
              <a:t>Variabel</a:t>
            </a:r>
            <a:endParaRPr lang="nl-BE" sz="2500" noProof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0EE33-C13B-4601-9528-FF8CED908D7E}"/>
              </a:ext>
            </a:extLst>
          </p:cNvPr>
          <p:cNvSpPr txBox="1"/>
          <p:nvPr/>
        </p:nvSpPr>
        <p:spPr>
          <a:xfrm>
            <a:off x="10708828" y="1647591"/>
            <a:ext cx="5631102" cy="51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l-BE" sz="2500" b="1" noProof="0" dirty="0" err="1"/>
              <a:t>Positive</a:t>
            </a:r>
            <a:r>
              <a:rPr lang="nl-BE" sz="2500" b="1" noProof="0" dirty="0"/>
              <a:t> </a:t>
            </a:r>
            <a:r>
              <a:rPr lang="nl-BE" sz="2500" b="1" noProof="0" dirty="0" err="1"/>
              <a:t>for</a:t>
            </a:r>
            <a:r>
              <a:rPr lang="nl-BE" sz="2500" b="1" noProof="0"/>
              <a:t> HP</a:t>
            </a:r>
            <a:endParaRPr lang="nl-BE" sz="2500" b="1" noProof="0" dirty="0"/>
          </a:p>
        </p:txBody>
      </p:sp>
    </p:spTree>
    <p:extLst>
      <p:ext uri="{BB962C8B-B14F-4D97-AF65-F5344CB8AC3E}">
        <p14:creationId xmlns:p14="http://schemas.microsoft.com/office/powerpoint/2010/main" val="322843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5" grpId="0"/>
      <p:bldP spid="17" grpId="0"/>
      <p:bldP spid="21" grpId="0"/>
      <p:bldP spid="23" grpId="0"/>
      <p:bldP spid="5" grpId="0" animBg="1"/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6BAC-69D9-83E4-D089-5490308A9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 zijn de uitdagingen 2026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01727-BA7A-67BA-D1B4-32FCD41F6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nl-BE" dirty="0">
                <a:cs typeface="Arial"/>
              </a:rPr>
              <a:t>Geen of weinig stimulans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/>
              <a:t>Beleid EU (ETS-(2))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 err="1">
                <a:cs typeface="Arial"/>
              </a:rPr>
              <a:t>CfD</a:t>
            </a:r>
            <a:r>
              <a:rPr lang="nl-BE" sz="3200" dirty="0">
                <a:cs typeface="Arial"/>
              </a:rPr>
              <a:t>, …</a:t>
            </a:r>
            <a:endParaRPr lang="nl-BE" sz="3200" dirty="0"/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>
                <a:ea typeface="+mn-lt"/>
                <a:cs typeface="+mn-lt"/>
              </a:rPr>
              <a:t>Energiezekerheid</a:t>
            </a: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nl-BE" dirty="0">
                <a:cs typeface="Arial"/>
              </a:rPr>
              <a:t>Elektriciteit versus gasprijs onvoordelig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/>
              <a:t>Grote variabiliteit!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/>
              <a:t>Toekomst?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/>
              <a:t>Situatie Midden-Oosten</a:t>
            </a: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nl-BE" dirty="0"/>
              <a:t>Lage TRL</a:t>
            </a:r>
          </a:p>
          <a:p>
            <a:pPr marL="1756470" lvl="2" indent="-449580">
              <a:buFont typeface="Arial" panose="020B0604020202020204" pitchFamily="34" charset="0"/>
              <a:buChar char="•"/>
            </a:pPr>
            <a:r>
              <a:rPr lang="nl-BE" sz="3200" dirty="0"/>
              <a:t>Zie tijdslijn hiervoor en </a:t>
            </a:r>
            <a:r>
              <a:rPr lang="nl-BE" sz="3200" dirty="0" err="1"/>
              <a:t>demonstrators</a:t>
            </a:r>
            <a:endParaRPr lang="nl-BE" sz="320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r>
              <a:rPr lang="nl-BE" dirty="0">
                <a:cs typeface="Arial"/>
              </a:rPr>
              <a:t>Netcapaciteit onvoldoende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>
                <a:cs typeface="Arial"/>
              </a:rPr>
              <a:t>Opslag</a:t>
            </a:r>
          </a:p>
          <a:p>
            <a:pPr marL="1756410" lvl="2" indent="-449580">
              <a:buFont typeface="Arial" panose="020B0604020202020204" pitchFamily="34" charset="0"/>
              <a:buChar char="•"/>
            </a:pPr>
            <a:r>
              <a:rPr lang="nl-BE" sz="3200" dirty="0">
                <a:cs typeface="Arial"/>
              </a:rPr>
              <a:t>Verdubbeling investering vanaf 2025 (naar ~0,5% EU-BBP ~ 100 miljard/j) [</a:t>
            </a:r>
            <a:r>
              <a:rPr lang="nl-BE" sz="3200" dirty="0" err="1">
                <a:cs typeface="Arial"/>
              </a:rPr>
              <a:t>Eurelectric</a:t>
            </a:r>
            <a:r>
              <a:rPr lang="nl-BE" sz="3200" dirty="0">
                <a:cs typeface="Arial"/>
              </a:rPr>
              <a:t>]</a:t>
            </a:r>
            <a:br>
              <a:rPr lang="nl-BE" sz="3200" dirty="0">
                <a:cs typeface="Arial"/>
              </a:rPr>
            </a:br>
            <a:r>
              <a:rPr lang="nl-BE" sz="3200" dirty="0">
                <a:cs typeface="Arial"/>
              </a:rPr>
              <a:t>[EU defensie: 2022: 1,5%, 2025: 2,1% -&gt; </a:t>
            </a:r>
            <a:r>
              <a:rPr lang="nl-BE" sz="3200" dirty="0">
                <a:solidFill>
                  <a:srgbClr val="FF0000"/>
                </a:solidFill>
                <a:cs typeface="Arial"/>
              </a:rPr>
              <a:t>0,6pp (&lt;-&gt;0.25pp)</a:t>
            </a:r>
            <a:r>
              <a:rPr lang="nl-BE" sz="3200" dirty="0">
                <a:cs typeface="Arial"/>
              </a:rPr>
              <a:t>]</a:t>
            </a:r>
            <a:endParaRPr lang="nl-BE" sz="3500" dirty="0">
              <a:cs typeface="Arial"/>
            </a:endParaRPr>
          </a:p>
          <a:p>
            <a:pPr marL="1169670" lvl="1" indent="-449580">
              <a:buFont typeface="Arial" panose="020B0604020202020204" pitchFamily="34" charset="0"/>
              <a:buChar char="•"/>
            </a:pPr>
            <a:endParaRPr lang="en-US" dirty="0">
              <a:cs typeface="Arial"/>
            </a:endParaRPr>
          </a:p>
          <a:p>
            <a:pPr marL="1756410" lvl="2" indent="-44958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B050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2FA83-950B-658E-3372-FB77A3F3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1458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Aangepast 2">
      <a:dk1>
        <a:sysClr val="windowText" lastClr="000000"/>
      </a:dk1>
      <a:lt1>
        <a:sysClr val="window" lastClr="FFFFFF"/>
      </a:lt1>
      <a:dk2>
        <a:srgbClr val="1E64C8"/>
      </a:dk2>
      <a:lt2>
        <a:srgbClr val="E9F0FA"/>
      </a:lt2>
      <a:accent1>
        <a:srgbClr val="8BBEE8"/>
      </a:accent1>
      <a:accent2>
        <a:srgbClr val="99CCEF"/>
      </a:accent2>
      <a:accent3>
        <a:srgbClr val="A7DAF6"/>
      </a:accent3>
      <a:accent4>
        <a:srgbClr val="B5E8FD"/>
      </a:accent4>
      <a:accent5>
        <a:srgbClr val="C3F6FF"/>
      </a:accent5>
      <a:accent6>
        <a:srgbClr val="D1FFFF"/>
      </a:accent6>
      <a:hlink>
        <a:srgbClr val="1E64C8"/>
      </a:hlink>
      <a:folHlink>
        <a:srgbClr val="1E64C8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tlCol="0" anchor="ctr"/>
      <a:lstStyle>
        <a:defPPr algn="ctr">
          <a:defRPr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solidFill>
            <a:srgbClr val="1E64C8"/>
          </a:solidFill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342900" indent="-342900" algn="l">
          <a:lnSpc>
            <a:spcPct val="120000"/>
          </a:lnSpc>
          <a:buFont typeface="Arial" panose="020B0604020202020204" pitchFamily="34" charset="0"/>
          <a:buChar char="‒"/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FA8EA5F8-720D-4D8A-AF53-7ABCC615F791}" vid="{7F1ACACA-295D-4EDA-B8CA-A2BC5F382E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4CDDE6FDD39540B59C06E78D3E63EA" ma:contentTypeVersion="2" ma:contentTypeDescription="Create a new document." ma:contentTypeScope="" ma:versionID="a85c2e49b7f7e64ac81a1012b03ae783">
  <xsd:schema xmlns:xsd="http://www.w3.org/2001/XMLSchema" xmlns:xs="http://www.w3.org/2001/XMLSchema" xmlns:p="http://schemas.microsoft.com/office/2006/metadata/properties" xmlns:ns2="05784072-49b5-478c-80d8-0c47df73688e" targetNamespace="http://schemas.microsoft.com/office/2006/metadata/properties" ma:root="true" ma:fieldsID="8589722ad036324e1f246b8b9921c20b" ns2:_="">
    <xsd:import namespace="05784072-49b5-478c-80d8-0c47df7368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84072-49b5-478c-80d8-0c47df7368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0FF74A9-866D-49F3-8331-E8F58229E4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48392C-8BA1-4210-AC82-329EF960F93A}">
  <ds:schemaRefs>
    <ds:schemaRef ds:uri="05784072-49b5-478c-80d8-0c47df7368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9D8DEC-4646-4221-A9E1-FE06F737FB96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05784072-49b5-478c-80d8-0c47df73688e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PowerPoint_UGent_EN_EA</Template>
  <TotalTime>438</TotalTime>
  <Words>712</Words>
  <Application>Microsoft Office PowerPoint</Application>
  <PresentationFormat>Custom</PresentationFormat>
  <Paragraphs>251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UGent Panno Text</vt:lpstr>
      <vt:lpstr>Wingdings</vt:lpstr>
      <vt:lpstr>Kantoorthema</vt:lpstr>
      <vt:lpstr>industriële warmtepompen </vt:lpstr>
      <vt:lpstr>PowerPoint Presentation</vt:lpstr>
      <vt:lpstr>Renewable heating options</vt:lpstr>
      <vt:lpstr>Heat pumps</vt:lpstr>
      <vt:lpstr>Heat pumps = upgrading heat</vt:lpstr>
      <vt:lpstr>Heat pump integration</vt:lpstr>
      <vt:lpstr>Coefficient of performance (COP)</vt:lpstr>
      <vt:lpstr>Max. Coefficient of performance</vt:lpstr>
      <vt:lpstr>In practice</vt:lpstr>
      <vt:lpstr>High T</vt:lpstr>
      <vt:lpstr>Versus Large ΔT</vt:lpstr>
      <vt:lpstr>Trends (T) 2021-2023 &amp; 2023-2025</vt:lpstr>
      <vt:lpstr>Refrigerants (T)</vt:lpstr>
      <vt:lpstr>Refrigerants historical overview</vt:lpstr>
      <vt:lpstr>Cost (T)</vt:lpstr>
      <vt:lpstr>Availability</vt:lpstr>
      <vt:lpstr>Synergy with thermal energy storage</vt:lpstr>
      <vt:lpstr>Synergies with electric boiler</vt:lpstr>
      <vt:lpstr>Synergy With natural gas boilers</vt:lpstr>
      <vt:lpstr>context</vt:lpstr>
      <vt:lpstr>Adoption curve</vt:lpstr>
      <vt:lpstr>Decision factors</vt:lpstr>
      <vt:lpstr>Wat zijn de uitdagingen 2026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Maité Goderis</dc:creator>
  <cp:keywords/>
  <dc:description/>
  <cp:lastModifiedBy>Steven Lecompte</cp:lastModifiedBy>
  <cp:revision>3</cp:revision>
  <dcterms:created xsi:type="dcterms:W3CDTF">2023-02-17T07:59:48Z</dcterms:created>
  <dcterms:modified xsi:type="dcterms:W3CDTF">2026-09-28T13:40:41Z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d to">
    <vt:lpwstr>Ghent University</vt:lpwstr>
  </property>
  <property fmtid="{D5CDD505-2E9C-101B-9397-08002B2CF9AE}" pid="3" name="Version">
    <vt:lpwstr>1.1</vt:lpwstr>
  </property>
  <property fmtid="{D5CDD505-2E9C-101B-9397-08002B2CF9AE}" pid="4" name="Date">
    <vt:filetime>2019-05-23T22:00:00Z</vt:filetime>
  </property>
  <property fmtid="{D5CDD505-2E9C-101B-9397-08002B2CF9AE}" pid="5" name="Build">
    <vt:i4>20</vt:i4>
  </property>
  <property fmtid="{D5CDD505-2E9C-101B-9397-08002B2CF9AE}" pid="6" name="ContentTypeId">
    <vt:lpwstr>0x010100634CDDE6FDD39540B59C06E78D3E63EA</vt:lpwstr>
  </property>
</Properties>
</file>