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26"/>
  </p:notesMasterIdLst>
  <p:handoutMasterIdLst>
    <p:handoutMasterId r:id="rId27"/>
  </p:handoutMasterIdLst>
  <p:sldIdLst>
    <p:sldId id="761" r:id="rId2"/>
    <p:sldId id="1129" r:id="rId3"/>
    <p:sldId id="1178" r:id="rId4"/>
    <p:sldId id="1132" r:id="rId5"/>
    <p:sldId id="1167" r:id="rId6"/>
    <p:sldId id="1163" r:id="rId7"/>
    <p:sldId id="1168" r:id="rId8"/>
    <p:sldId id="1169" r:id="rId9"/>
    <p:sldId id="1170" r:id="rId10"/>
    <p:sldId id="1171" r:id="rId11"/>
    <p:sldId id="1172" r:id="rId12"/>
    <p:sldId id="1173" r:id="rId13"/>
    <p:sldId id="1174" r:id="rId14"/>
    <p:sldId id="1175" r:id="rId15"/>
    <p:sldId id="1176" r:id="rId16"/>
    <p:sldId id="1136" r:id="rId17"/>
    <p:sldId id="1177" r:id="rId18"/>
    <p:sldId id="1144" r:id="rId19"/>
    <p:sldId id="1147" r:id="rId20"/>
    <p:sldId id="1148" r:id="rId21"/>
    <p:sldId id="1149" r:id="rId22"/>
    <p:sldId id="1155" r:id="rId23"/>
    <p:sldId id="1156" r:id="rId24"/>
    <p:sldId id="1033" r:id="rId25"/>
  </p:sldIdLst>
  <p:sldSz cx="9144000" cy="6858000" type="screen4x3"/>
  <p:notesSz cx="7099300" cy="10234613"/>
  <p:defaultTextStyle>
    <a:defPPr>
      <a:defRPr lang="nl-NL"/>
    </a:defPPr>
    <a:lvl1pPr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80000"/>
      <a:buFont typeface="Wingdings" pitchFamily="2" charset="2"/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80000"/>
      <a:buFont typeface="Wingdings" pitchFamily="2" charset="2"/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80000"/>
      <a:buFont typeface="Wingdings" pitchFamily="2" charset="2"/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80000"/>
      <a:buFont typeface="Wingdings" pitchFamily="2" charset="2"/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80000"/>
      <a:buFont typeface="Wingdings" pitchFamily="2" charset="2"/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B00"/>
    <a:srgbClr val="A81878"/>
    <a:srgbClr val="FF6600"/>
    <a:srgbClr val="CC9900"/>
    <a:srgbClr val="5B5917"/>
    <a:srgbClr val="FF9900"/>
    <a:srgbClr val="FFF7DF"/>
    <a:srgbClr val="FFF1CB"/>
    <a:srgbClr val="FFC92F"/>
    <a:srgbClr val="F5F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888" y="78"/>
      </p:cViewPr>
      <p:guideLst>
        <p:guide orient="horz" pos="2304"/>
        <p:guide pos="5520"/>
      </p:guideLst>
    </p:cSldViewPr>
  </p:slideViewPr>
  <p:outlineViewPr>
    <p:cViewPr>
      <p:scale>
        <a:sx n="33" d="100"/>
        <a:sy n="33" d="100"/>
      </p:scale>
      <p:origin x="0" y="46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108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18310-380F-4691-A266-7A578F92E9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1E2B7CD-44AC-4282-816F-E8F188C2FD09}">
      <dgm:prSet phldrT="[Tekst]"/>
      <dgm:spPr/>
      <dgm:t>
        <a:bodyPr/>
        <a:lstStyle/>
        <a:p>
          <a:r>
            <a:rPr lang="nl-BE" dirty="0" smtClean="0"/>
            <a:t>Energiehuishouding</a:t>
          </a:r>
          <a:endParaRPr lang="nl-BE" dirty="0"/>
        </a:p>
      </dgm:t>
    </dgm:pt>
    <dgm:pt modelId="{5C9BA9A0-8AF1-457C-8318-98D1CD1F489D}" type="parTrans" cxnId="{8EE0D67F-2575-4A72-9E73-0C9BD067E2A0}">
      <dgm:prSet/>
      <dgm:spPr/>
      <dgm:t>
        <a:bodyPr/>
        <a:lstStyle/>
        <a:p>
          <a:endParaRPr lang="nl-BE"/>
        </a:p>
      </dgm:t>
    </dgm:pt>
    <dgm:pt modelId="{BD96A499-46D3-47B3-A996-398B9AADB53A}" type="sibTrans" cxnId="{8EE0D67F-2575-4A72-9E73-0C9BD067E2A0}">
      <dgm:prSet/>
      <dgm:spPr/>
      <dgm:t>
        <a:bodyPr/>
        <a:lstStyle/>
        <a:p>
          <a:endParaRPr lang="nl-BE"/>
        </a:p>
      </dgm:t>
    </dgm:pt>
    <dgm:pt modelId="{642465D3-E12A-4F0E-A1E0-4BA109E69F64}">
      <dgm:prSet phldrT="[Tekst]"/>
      <dgm:spPr>
        <a:solidFill>
          <a:srgbClr val="7030A0"/>
        </a:solidFill>
      </dgm:spPr>
      <dgm:t>
        <a:bodyPr/>
        <a:lstStyle/>
        <a:p>
          <a:r>
            <a:rPr lang="nl-BE" dirty="0" smtClean="0"/>
            <a:t>Bestudeer gegevens</a:t>
          </a:r>
          <a:endParaRPr lang="nl-BE" dirty="0"/>
        </a:p>
      </dgm:t>
    </dgm:pt>
    <dgm:pt modelId="{81B575E7-6D84-4A64-9183-8F57B9421B67}" type="parTrans" cxnId="{CE41222E-B43F-45E3-B9C1-20C31DDFFBF8}">
      <dgm:prSet/>
      <dgm:spPr/>
      <dgm:t>
        <a:bodyPr/>
        <a:lstStyle/>
        <a:p>
          <a:endParaRPr lang="nl-BE"/>
        </a:p>
      </dgm:t>
    </dgm:pt>
    <dgm:pt modelId="{230FFEC6-E892-4ADC-B71B-9051BDEB9C74}" type="sibTrans" cxnId="{CE41222E-B43F-45E3-B9C1-20C31DDFFBF8}">
      <dgm:prSet/>
      <dgm:spPr/>
      <dgm:t>
        <a:bodyPr/>
        <a:lstStyle/>
        <a:p>
          <a:endParaRPr lang="nl-BE"/>
        </a:p>
      </dgm:t>
    </dgm:pt>
    <dgm:pt modelId="{4B436B53-A132-486F-99A3-240518EDB4DF}">
      <dgm:prSet phldrT="[Tekst]"/>
      <dgm:spPr>
        <a:solidFill>
          <a:srgbClr val="F28B00"/>
        </a:solidFill>
      </dgm:spPr>
      <dgm:t>
        <a:bodyPr/>
        <a:lstStyle/>
        <a:p>
          <a:r>
            <a:rPr lang="nl-BE" dirty="0" smtClean="0"/>
            <a:t>Automatiseer analyse</a:t>
          </a:r>
          <a:endParaRPr lang="nl-BE" dirty="0"/>
        </a:p>
      </dgm:t>
    </dgm:pt>
    <dgm:pt modelId="{D50ACCD7-D955-4C55-AC64-A5AC55A4D6C1}" type="parTrans" cxnId="{51EF443D-FA82-4E0F-AE8F-C6532F7D3BFC}">
      <dgm:prSet/>
      <dgm:spPr/>
      <dgm:t>
        <a:bodyPr/>
        <a:lstStyle/>
        <a:p>
          <a:endParaRPr lang="nl-BE"/>
        </a:p>
      </dgm:t>
    </dgm:pt>
    <dgm:pt modelId="{C6BB63E8-8F21-4AAD-805C-D4A13F15F31E}" type="sibTrans" cxnId="{51EF443D-FA82-4E0F-AE8F-C6532F7D3BFC}">
      <dgm:prSet/>
      <dgm:spPr/>
      <dgm:t>
        <a:bodyPr/>
        <a:lstStyle/>
        <a:p>
          <a:endParaRPr lang="nl-BE"/>
        </a:p>
      </dgm:t>
    </dgm:pt>
    <dgm:pt modelId="{4B4F610A-E823-4BB2-8958-F6647113FF13}">
      <dgm:prSet/>
      <dgm:spPr>
        <a:solidFill>
          <a:srgbClr val="FF0000"/>
        </a:solidFill>
      </dgm:spPr>
      <dgm:t>
        <a:bodyPr/>
        <a:lstStyle/>
        <a:p>
          <a:r>
            <a:rPr lang="nl-BE" dirty="0" smtClean="0"/>
            <a:t>Energiemanagement</a:t>
          </a:r>
          <a:endParaRPr lang="nl-BE" dirty="0"/>
        </a:p>
      </dgm:t>
    </dgm:pt>
    <dgm:pt modelId="{D3D5E43B-9488-47CB-A6E4-56E6A281F270}" type="parTrans" cxnId="{5AA3C46A-6F1E-4125-B8BE-2023B5178572}">
      <dgm:prSet/>
      <dgm:spPr/>
      <dgm:t>
        <a:bodyPr/>
        <a:lstStyle/>
        <a:p>
          <a:endParaRPr lang="nl-BE"/>
        </a:p>
      </dgm:t>
    </dgm:pt>
    <dgm:pt modelId="{B957DC2D-4B28-4042-B30B-72DCBC737CDD}" type="sibTrans" cxnId="{5AA3C46A-6F1E-4125-B8BE-2023B5178572}">
      <dgm:prSet/>
      <dgm:spPr/>
      <dgm:t>
        <a:bodyPr/>
        <a:lstStyle/>
        <a:p>
          <a:endParaRPr lang="nl-BE"/>
        </a:p>
      </dgm:t>
    </dgm:pt>
    <dgm:pt modelId="{3894CC9F-D78C-43DF-A009-1A1A8D0BA9AB}">
      <dgm:prSet/>
      <dgm:spPr>
        <a:solidFill>
          <a:srgbClr val="92D050"/>
        </a:solidFill>
      </dgm:spPr>
      <dgm:t>
        <a:bodyPr/>
        <a:lstStyle/>
        <a:p>
          <a:r>
            <a:rPr lang="nl-BE" dirty="0" smtClean="0"/>
            <a:t>Proces</a:t>
          </a:r>
          <a:endParaRPr lang="nl-BE" dirty="0"/>
        </a:p>
      </dgm:t>
    </dgm:pt>
    <dgm:pt modelId="{55BD73EA-7ECA-4906-8BB6-7859FED45716}" type="parTrans" cxnId="{9EAB3265-268D-4828-BCFA-FDA68D41081D}">
      <dgm:prSet/>
      <dgm:spPr/>
      <dgm:t>
        <a:bodyPr/>
        <a:lstStyle/>
        <a:p>
          <a:endParaRPr lang="nl-BE"/>
        </a:p>
      </dgm:t>
    </dgm:pt>
    <dgm:pt modelId="{5F333277-6492-4A09-A183-9AF49391372E}" type="sibTrans" cxnId="{9EAB3265-268D-4828-BCFA-FDA68D41081D}">
      <dgm:prSet/>
      <dgm:spPr/>
      <dgm:t>
        <a:bodyPr/>
        <a:lstStyle/>
        <a:p>
          <a:endParaRPr lang="nl-BE"/>
        </a:p>
      </dgm:t>
    </dgm:pt>
    <dgm:pt modelId="{85F4BB88-D6AD-4D7A-A425-F12826D10B5D}" type="pres">
      <dgm:prSet presAssocID="{AA818310-380F-4691-A266-7A578F92E943}" presName="Name0" presStyleCnt="0">
        <dgm:presLayoutVars>
          <dgm:dir/>
          <dgm:animLvl val="lvl"/>
          <dgm:resizeHandles val="exact"/>
        </dgm:presLayoutVars>
      </dgm:prSet>
      <dgm:spPr/>
    </dgm:pt>
    <dgm:pt modelId="{77F3BB81-02B1-4AD7-B760-9B038C1A82A2}" type="pres">
      <dgm:prSet presAssocID="{F1E2B7CD-44AC-4282-816F-E8F188C2FD0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BAE40CE-ED2E-4B86-B834-73635F4E96F7}" type="pres">
      <dgm:prSet presAssocID="{BD96A499-46D3-47B3-A996-398B9AADB53A}" presName="parTxOnlySpace" presStyleCnt="0"/>
      <dgm:spPr/>
    </dgm:pt>
    <dgm:pt modelId="{1D0BF8D7-DCC9-4B54-94D6-B4093345E4FB}" type="pres">
      <dgm:prSet presAssocID="{3894CC9F-D78C-43DF-A009-1A1A8D0BA9A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E0565AC-5E58-4C90-91AA-C4E5BE5551D6}" type="pres">
      <dgm:prSet presAssocID="{5F333277-6492-4A09-A183-9AF49391372E}" presName="parTxOnlySpace" presStyleCnt="0"/>
      <dgm:spPr/>
    </dgm:pt>
    <dgm:pt modelId="{B8A8A5B9-335B-401D-AD52-1A541B5145CE}" type="pres">
      <dgm:prSet presAssocID="{4B4F610A-E823-4BB2-8958-F6647113FF1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E313615-598C-476F-984E-C1C3802F30DC}" type="pres">
      <dgm:prSet presAssocID="{B957DC2D-4B28-4042-B30B-72DCBC737CDD}" presName="parTxOnlySpace" presStyleCnt="0"/>
      <dgm:spPr/>
    </dgm:pt>
    <dgm:pt modelId="{88D94B27-2586-4C56-9B4F-0A184DC7787A}" type="pres">
      <dgm:prSet presAssocID="{642465D3-E12A-4F0E-A1E0-4BA109E69F6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E3B66AA-70F9-48B6-8257-632865EE8421}" type="pres">
      <dgm:prSet presAssocID="{230FFEC6-E892-4ADC-B71B-9051BDEB9C74}" presName="parTxOnlySpace" presStyleCnt="0"/>
      <dgm:spPr/>
    </dgm:pt>
    <dgm:pt modelId="{DE41739B-99CA-43DF-8AF8-8D1483497605}" type="pres">
      <dgm:prSet presAssocID="{4B436B53-A132-486F-99A3-240518EDB4D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37F10154-4DB4-45F2-AA78-5A6DF786A4A7}" type="presOf" srcId="{AA818310-380F-4691-A266-7A578F92E943}" destId="{85F4BB88-D6AD-4D7A-A425-F12826D10B5D}" srcOrd="0" destOrd="0" presId="urn:microsoft.com/office/officeart/2005/8/layout/chevron1"/>
    <dgm:cxn modelId="{CE41222E-B43F-45E3-B9C1-20C31DDFFBF8}" srcId="{AA818310-380F-4691-A266-7A578F92E943}" destId="{642465D3-E12A-4F0E-A1E0-4BA109E69F64}" srcOrd="3" destOrd="0" parTransId="{81B575E7-6D84-4A64-9183-8F57B9421B67}" sibTransId="{230FFEC6-E892-4ADC-B71B-9051BDEB9C74}"/>
    <dgm:cxn modelId="{20DF0CB1-3F69-426F-A8CD-5F0E1C363838}" type="presOf" srcId="{F1E2B7CD-44AC-4282-816F-E8F188C2FD09}" destId="{77F3BB81-02B1-4AD7-B760-9B038C1A82A2}" srcOrd="0" destOrd="0" presId="urn:microsoft.com/office/officeart/2005/8/layout/chevron1"/>
    <dgm:cxn modelId="{51EF443D-FA82-4E0F-AE8F-C6532F7D3BFC}" srcId="{AA818310-380F-4691-A266-7A578F92E943}" destId="{4B436B53-A132-486F-99A3-240518EDB4DF}" srcOrd="4" destOrd="0" parTransId="{D50ACCD7-D955-4C55-AC64-A5AC55A4D6C1}" sibTransId="{C6BB63E8-8F21-4AAD-805C-D4A13F15F31E}"/>
    <dgm:cxn modelId="{8EE0D67F-2575-4A72-9E73-0C9BD067E2A0}" srcId="{AA818310-380F-4691-A266-7A578F92E943}" destId="{F1E2B7CD-44AC-4282-816F-E8F188C2FD09}" srcOrd="0" destOrd="0" parTransId="{5C9BA9A0-8AF1-457C-8318-98D1CD1F489D}" sibTransId="{BD96A499-46D3-47B3-A996-398B9AADB53A}"/>
    <dgm:cxn modelId="{9EAB3265-268D-4828-BCFA-FDA68D41081D}" srcId="{AA818310-380F-4691-A266-7A578F92E943}" destId="{3894CC9F-D78C-43DF-A009-1A1A8D0BA9AB}" srcOrd="1" destOrd="0" parTransId="{55BD73EA-7ECA-4906-8BB6-7859FED45716}" sibTransId="{5F333277-6492-4A09-A183-9AF49391372E}"/>
    <dgm:cxn modelId="{ECDD8764-4E26-4C68-B43A-5165830279F3}" type="presOf" srcId="{3894CC9F-D78C-43DF-A009-1A1A8D0BA9AB}" destId="{1D0BF8D7-DCC9-4B54-94D6-B4093345E4FB}" srcOrd="0" destOrd="0" presId="urn:microsoft.com/office/officeart/2005/8/layout/chevron1"/>
    <dgm:cxn modelId="{5AA3C46A-6F1E-4125-B8BE-2023B5178572}" srcId="{AA818310-380F-4691-A266-7A578F92E943}" destId="{4B4F610A-E823-4BB2-8958-F6647113FF13}" srcOrd="2" destOrd="0" parTransId="{D3D5E43B-9488-47CB-A6E4-56E6A281F270}" sibTransId="{B957DC2D-4B28-4042-B30B-72DCBC737CDD}"/>
    <dgm:cxn modelId="{09E69F40-7EA7-448F-AA89-A47C2C5CDF29}" type="presOf" srcId="{4B436B53-A132-486F-99A3-240518EDB4DF}" destId="{DE41739B-99CA-43DF-8AF8-8D1483497605}" srcOrd="0" destOrd="0" presId="urn:microsoft.com/office/officeart/2005/8/layout/chevron1"/>
    <dgm:cxn modelId="{FBE515E1-4B07-40D5-8A4F-CC560F768022}" type="presOf" srcId="{642465D3-E12A-4F0E-A1E0-4BA109E69F64}" destId="{88D94B27-2586-4C56-9B4F-0A184DC7787A}" srcOrd="0" destOrd="0" presId="urn:microsoft.com/office/officeart/2005/8/layout/chevron1"/>
    <dgm:cxn modelId="{E594F4D9-B934-47C6-83C6-706E29775AC1}" type="presOf" srcId="{4B4F610A-E823-4BB2-8958-F6647113FF13}" destId="{B8A8A5B9-335B-401D-AD52-1A541B5145CE}" srcOrd="0" destOrd="0" presId="urn:microsoft.com/office/officeart/2005/8/layout/chevron1"/>
    <dgm:cxn modelId="{A652856D-7C3C-4812-B9D1-7C277FC638A9}" type="presParOf" srcId="{85F4BB88-D6AD-4D7A-A425-F12826D10B5D}" destId="{77F3BB81-02B1-4AD7-B760-9B038C1A82A2}" srcOrd="0" destOrd="0" presId="urn:microsoft.com/office/officeart/2005/8/layout/chevron1"/>
    <dgm:cxn modelId="{4AD9043E-4252-4D30-901E-755FEA1AD75D}" type="presParOf" srcId="{85F4BB88-D6AD-4D7A-A425-F12826D10B5D}" destId="{3BAE40CE-ED2E-4B86-B834-73635F4E96F7}" srcOrd="1" destOrd="0" presId="urn:microsoft.com/office/officeart/2005/8/layout/chevron1"/>
    <dgm:cxn modelId="{33894BA0-DA13-42B9-A54B-C03AD60E62A2}" type="presParOf" srcId="{85F4BB88-D6AD-4D7A-A425-F12826D10B5D}" destId="{1D0BF8D7-DCC9-4B54-94D6-B4093345E4FB}" srcOrd="2" destOrd="0" presId="urn:microsoft.com/office/officeart/2005/8/layout/chevron1"/>
    <dgm:cxn modelId="{4C87673E-C09E-4844-85CF-7D7923DC37BC}" type="presParOf" srcId="{85F4BB88-D6AD-4D7A-A425-F12826D10B5D}" destId="{1E0565AC-5E58-4C90-91AA-C4E5BE5551D6}" srcOrd="3" destOrd="0" presId="urn:microsoft.com/office/officeart/2005/8/layout/chevron1"/>
    <dgm:cxn modelId="{F80A5C5F-CC32-480F-BD30-B351ED19FCEB}" type="presParOf" srcId="{85F4BB88-D6AD-4D7A-A425-F12826D10B5D}" destId="{B8A8A5B9-335B-401D-AD52-1A541B5145CE}" srcOrd="4" destOrd="0" presId="urn:microsoft.com/office/officeart/2005/8/layout/chevron1"/>
    <dgm:cxn modelId="{4D7FEAE3-EF32-4A8B-81A6-F9D588FC3624}" type="presParOf" srcId="{85F4BB88-D6AD-4D7A-A425-F12826D10B5D}" destId="{DE313615-598C-476F-984E-C1C3802F30DC}" srcOrd="5" destOrd="0" presId="urn:microsoft.com/office/officeart/2005/8/layout/chevron1"/>
    <dgm:cxn modelId="{2997A1A8-1946-4021-80E4-A57099488F34}" type="presParOf" srcId="{85F4BB88-D6AD-4D7A-A425-F12826D10B5D}" destId="{88D94B27-2586-4C56-9B4F-0A184DC7787A}" srcOrd="6" destOrd="0" presId="urn:microsoft.com/office/officeart/2005/8/layout/chevron1"/>
    <dgm:cxn modelId="{7CC47023-EE15-4151-8685-71E0F9351BB7}" type="presParOf" srcId="{85F4BB88-D6AD-4D7A-A425-F12826D10B5D}" destId="{1E3B66AA-70F9-48B6-8257-632865EE8421}" srcOrd="7" destOrd="0" presId="urn:microsoft.com/office/officeart/2005/8/layout/chevron1"/>
    <dgm:cxn modelId="{302DB9FB-4D87-4503-B113-1378752ADBC8}" type="presParOf" srcId="{85F4BB88-D6AD-4D7A-A425-F12826D10B5D}" destId="{DE41739B-99CA-43DF-8AF8-8D148349760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3BB81-02B1-4AD7-B760-9B038C1A82A2}">
      <dsp:nvSpPr>
        <dsp:cNvPr id="0" name=""/>
        <dsp:cNvSpPr/>
      </dsp:nvSpPr>
      <dsp:spPr>
        <a:xfrm>
          <a:off x="2021" y="432223"/>
          <a:ext cx="1799320" cy="7197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kern="1200" dirty="0" smtClean="0"/>
            <a:t>Energiehuishouding</a:t>
          </a:r>
          <a:endParaRPr lang="nl-BE" sz="800" kern="1200" dirty="0"/>
        </a:p>
      </dsp:txBody>
      <dsp:txXfrm>
        <a:off x="361885" y="432223"/>
        <a:ext cx="1079592" cy="719728"/>
      </dsp:txXfrm>
    </dsp:sp>
    <dsp:sp modelId="{1D0BF8D7-DCC9-4B54-94D6-B4093345E4FB}">
      <dsp:nvSpPr>
        <dsp:cNvPr id="0" name=""/>
        <dsp:cNvSpPr/>
      </dsp:nvSpPr>
      <dsp:spPr>
        <a:xfrm>
          <a:off x="1621410" y="432223"/>
          <a:ext cx="1799320" cy="71972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kern="1200" dirty="0" smtClean="0"/>
            <a:t>Proces</a:t>
          </a:r>
          <a:endParaRPr lang="nl-BE" sz="800" kern="1200" dirty="0"/>
        </a:p>
      </dsp:txBody>
      <dsp:txXfrm>
        <a:off x="1981274" y="432223"/>
        <a:ext cx="1079592" cy="719728"/>
      </dsp:txXfrm>
    </dsp:sp>
    <dsp:sp modelId="{B8A8A5B9-335B-401D-AD52-1A541B5145CE}">
      <dsp:nvSpPr>
        <dsp:cNvPr id="0" name=""/>
        <dsp:cNvSpPr/>
      </dsp:nvSpPr>
      <dsp:spPr>
        <a:xfrm>
          <a:off x="3240799" y="432223"/>
          <a:ext cx="1799320" cy="71972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kern="1200" dirty="0" smtClean="0"/>
            <a:t>Energiemanagement</a:t>
          </a:r>
          <a:endParaRPr lang="nl-BE" sz="800" kern="1200" dirty="0"/>
        </a:p>
      </dsp:txBody>
      <dsp:txXfrm>
        <a:off x="3600663" y="432223"/>
        <a:ext cx="1079592" cy="719728"/>
      </dsp:txXfrm>
    </dsp:sp>
    <dsp:sp modelId="{88D94B27-2586-4C56-9B4F-0A184DC7787A}">
      <dsp:nvSpPr>
        <dsp:cNvPr id="0" name=""/>
        <dsp:cNvSpPr/>
      </dsp:nvSpPr>
      <dsp:spPr>
        <a:xfrm>
          <a:off x="4860188" y="432223"/>
          <a:ext cx="1799320" cy="719728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kern="1200" dirty="0" smtClean="0"/>
            <a:t>Bestudeer gegevens</a:t>
          </a:r>
          <a:endParaRPr lang="nl-BE" sz="800" kern="1200" dirty="0"/>
        </a:p>
      </dsp:txBody>
      <dsp:txXfrm>
        <a:off x="5220052" y="432223"/>
        <a:ext cx="1079592" cy="719728"/>
      </dsp:txXfrm>
    </dsp:sp>
    <dsp:sp modelId="{DE41739B-99CA-43DF-8AF8-8D1483497605}">
      <dsp:nvSpPr>
        <dsp:cNvPr id="0" name=""/>
        <dsp:cNvSpPr/>
      </dsp:nvSpPr>
      <dsp:spPr>
        <a:xfrm>
          <a:off x="6479577" y="432223"/>
          <a:ext cx="1799320" cy="719728"/>
        </a:xfrm>
        <a:prstGeom prst="chevron">
          <a:avLst/>
        </a:prstGeom>
        <a:solidFill>
          <a:srgbClr val="F28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800" kern="1200" dirty="0" smtClean="0"/>
            <a:t>Automatiseer analyse</a:t>
          </a:r>
          <a:endParaRPr lang="nl-BE" sz="800" kern="1200" dirty="0"/>
        </a:p>
      </dsp:txBody>
      <dsp:txXfrm>
        <a:off x="6839441" y="432223"/>
        <a:ext cx="1079592" cy="719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569913" y="711200"/>
            <a:ext cx="62499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69913" y="236538"/>
            <a:ext cx="6062662" cy="32724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95482" tIns="47741" rIns="95482" bIns="47741">
            <a:spAutoFit/>
          </a:bodyPr>
          <a:lstStyle/>
          <a:p>
            <a:pPr algn="l" defTabSz="954088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1500" dirty="0" smtClean="0"/>
              <a:t>Trends in telemetrie</a:t>
            </a:r>
            <a:endParaRPr kumimoji="0" lang="en-US" sz="15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684463" y="9680575"/>
            <a:ext cx="1816100" cy="3857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95482" tIns="47741" rIns="95482" bIns="47741">
            <a:spAutoFit/>
          </a:bodyPr>
          <a:lstStyle/>
          <a:p>
            <a:pPr defTabSz="954088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1300"/>
              <a:t>Blz - </a:t>
            </a:r>
            <a:fld id="{E3896E66-ED56-4937-8F9C-A781ACF85D33}" type="slidenum">
              <a:rPr kumimoji="0" lang="en-US" sz="1300"/>
              <a:pPr defTabSz="954088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t>‹nr.›</a:t>
            </a:fld>
            <a:r>
              <a:rPr kumimoji="0" lang="en-US" sz="1300"/>
              <a:t> -</a:t>
            </a:r>
            <a:r>
              <a:rPr kumimoji="0" lang="en-US" sz="19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67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30797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44" tIns="0" rIns="19944" bIns="0" numCol="1" anchor="t" anchorCtr="0" compatLnSpc="1">
            <a:prstTxWarp prst="textNoShape">
              <a:avLst/>
            </a:prstTxWarp>
          </a:bodyPr>
          <a:lstStyle>
            <a:lvl1pPr algn="l" defTabSz="939800">
              <a:buClrTx/>
              <a:buSzTx/>
              <a:buFontTx/>
              <a:buNone/>
              <a:defRPr kumimoji="0" sz="11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9525"/>
            <a:ext cx="307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44" tIns="0" rIns="19944" bIns="0" numCol="1" anchor="t" anchorCtr="0" compatLnSpc="1">
            <a:prstTxWarp prst="textNoShape">
              <a:avLst/>
            </a:prstTxWarp>
          </a:bodyPr>
          <a:lstStyle>
            <a:lvl1pPr algn="r" defTabSz="939800">
              <a:buClrTx/>
              <a:buSzTx/>
              <a:buFontTx/>
              <a:buNone/>
              <a:defRPr kumimoji="0" sz="11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48838"/>
            <a:ext cx="30797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44" tIns="0" rIns="19944" bIns="0" numCol="1" anchor="b" anchorCtr="0" compatLnSpc="1">
            <a:prstTxWarp prst="textNoShape">
              <a:avLst/>
            </a:prstTxWarp>
          </a:bodyPr>
          <a:lstStyle>
            <a:lvl1pPr algn="l" defTabSz="939800">
              <a:buClrTx/>
              <a:buSzTx/>
              <a:buFontTx/>
              <a:buNone/>
              <a:defRPr kumimoji="0" sz="11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48838"/>
            <a:ext cx="307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44" tIns="0" rIns="19944" bIns="0" numCol="1" anchor="b" anchorCtr="0" compatLnSpc="1">
            <a:prstTxWarp prst="textNoShape">
              <a:avLst/>
            </a:prstTxWarp>
          </a:bodyPr>
          <a:lstStyle>
            <a:lvl1pPr algn="r" defTabSz="939800">
              <a:buClrTx/>
              <a:buSzTx/>
              <a:buFontTx/>
              <a:buNone/>
              <a:defRPr kumimoji="0" sz="11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7352F38-0BCC-4C8B-AECD-667DFB7D090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84513" y="9753600"/>
            <a:ext cx="9271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50" tIns="46537" rIns="89750" bIns="46537">
            <a:spAutoFit/>
          </a:bodyPr>
          <a:lstStyle/>
          <a:p>
            <a:pPr defTabSz="893763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en-GB" sz="1300" b="0"/>
              <a:t>Pagina </a:t>
            </a:r>
            <a:fld id="{042540A2-F1FC-4B27-899E-B52310CBFFA1}" type="slidenum">
              <a:rPr kumimoji="0" lang="en-GB" sz="1300" b="0"/>
              <a:pPr defTabSz="893763">
                <a:lnSpc>
                  <a:spcPct val="90000"/>
                </a:lnSpc>
                <a:buClrTx/>
                <a:buSzTx/>
                <a:buFontTx/>
                <a:buNone/>
                <a:defRPr/>
              </a:pPr>
              <a:t>‹nr.›</a:t>
            </a:fld>
            <a:endParaRPr kumimoji="0" lang="en-GB" sz="1300" b="0"/>
          </a:p>
        </p:txBody>
      </p:sp>
      <p:sp>
        <p:nvSpPr>
          <p:cNvPr id="3789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892175"/>
            <a:ext cx="4783137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4100"/>
            <a:ext cx="5205413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8200" rIns="94736" bIns="48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Hoofddeeltekst</a:t>
            </a:r>
          </a:p>
          <a:p>
            <a:pPr lvl="0"/>
            <a:r>
              <a:rPr lang="nl-NL" noProof="0" smtClean="0"/>
              <a:t>Niveau twee</a:t>
            </a:r>
          </a:p>
          <a:p>
            <a:pPr lvl="0"/>
            <a:r>
              <a:rPr lang="nl-NL" noProof="0" smtClean="0"/>
              <a:t>Niveau drie</a:t>
            </a:r>
          </a:p>
          <a:p>
            <a:pPr lvl="0"/>
            <a:r>
              <a:rPr lang="nl-NL" noProof="0" smtClean="0"/>
              <a:t>Niveau vier</a:t>
            </a:r>
          </a:p>
          <a:p>
            <a:pPr lvl="0"/>
            <a:r>
              <a:rPr lang="nl-NL" noProof="0" smtClean="0"/>
              <a:t>Niveau vijf</a:t>
            </a:r>
          </a:p>
        </p:txBody>
      </p:sp>
    </p:spTree>
    <p:extLst>
      <p:ext uri="{BB962C8B-B14F-4D97-AF65-F5344CB8AC3E}">
        <p14:creationId xmlns:p14="http://schemas.microsoft.com/office/powerpoint/2010/main" val="2621052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8525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898525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898525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898525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898525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A86C2-5DC1-4F4E-8404-7BDC43E26258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144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78649-AB9A-4E3D-A125-DC1611E5B9F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65602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32549-5B14-410A-B223-CFD2D1F510E2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0563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F0C26-6462-4759-BE02-1AB6DB6E5194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3091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65DCF-2AF2-49C0-B8AA-32BEE5BE9742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0264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65FF9-E943-43FD-BDA9-E884878BC748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401244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3984625"/>
            <a:ext cx="1600200" cy="968375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  <a:defRPr/>
            </a:pPr>
            <a:endParaRPr kumimoji="0" lang="en-GB" sz="2400" b="0">
              <a:latin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53050" y="-9525"/>
            <a:ext cx="0" cy="47323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096000" y="3989388"/>
            <a:ext cx="0" cy="284956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3984625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28800" y="3990975"/>
            <a:ext cx="1752600" cy="7334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570288" y="2133600"/>
            <a:ext cx="1784350" cy="2590800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  <a:defRPr/>
            </a:pPr>
            <a:endParaRPr kumimoji="0" lang="en-GB" sz="2400" b="0">
              <a:latin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581400" y="2133600"/>
            <a:ext cx="1766888" cy="2587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buClrTx/>
              <a:buSzTx/>
              <a:buFontTx/>
              <a:buNone/>
              <a:defRPr/>
            </a:pPr>
            <a:endParaRPr kumimoji="0" lang="en-GB" altLang="sv-SE" b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733800" y="27432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r>
              <a:rPr kumimoji="0" lang="en-US" altLang="sv-SE" sz="2400" b="0">
                <a:latin typeface="Times New Roman" pitchFamily="18" charset="0"/>
              </a:rPr>
              <a:t>Insert image here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36575" y="3984625"/>
            <a:ext cx="1063625" cy="9683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334000" y="-19050"/>
            <a:ext cx="0" cy="47323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28600" y="0"/>
            <a:ext cx="0" cy="495300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828800" y="3989388"/>
            <a:ext cx="1735138" cy="963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096000" y="3989388"/>
            <a:ext cx="0" cy="284956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0" y="3984625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567113" y="2136775"/>
            <a:ext cx="1766887" cy="2587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567113" y="2136775"/>
            <a:ext cx="1766887" cy="2587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7556500" y="3975100"/>
            <a:ext cx="0" cy="9779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2075" tIns="0" rIns="92075" bIns="0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 rot="16200000">
            <a:off x="-899319" y="5564982"/>
            <a:ext cx="2074863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0145" tIns="50073" rIns="100145" bIns="50073">
            <a:spAutoFit/>
          </a:bodyPr>
          <a:lstStyle/>
          <a:p>
            <a:pPr algn="l" defTabSz="1001713">
              <a:buClrTx/>
              <a:buSzTx/>
              <a:buFontTx/>
              <a:buNone/>
              <a:defRPr/>
            </a:pPr>
            <a:r>
              <a:rPr kumimoji="0" lang="en-US" altLang="en-GB" sz="1000" b="0">
                <a:solidFill>
                  <a:srgbClr val="010307"/>
                </a:solidFill>
              </a:rPr>
              <a:t>© </a:t>
            </a:r>
            <a:r>
              <a:rPr kumimoji="0" lang="en-US" sz="1000" b="0">
                <a:solidFill>
                  <a:srgbClr val="000000"/>
                </a:solidFill>
              </a:rPr>
              <a:t>Copyright 2002 SPEC-Soft Ltd.</a:t>
            </a:r>
            <a:endParaRPr kumimoji="0" lang="en-US" altLang="sv-SE" sz="1000" b="0">
              <a:solidFill>
                <a:srgbClr val="000000"/>
              </a:solidFill>
            </a:endParaRP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609600" y="4051300"/>
            <a:ext cx="914400" cy="914400"/>
            <a:chOff x="528" y="3024"/>
            <a:chExt cx="480" cy="397"/>
          </a:xfrm>
        </p:grpSpPr>
        <p:graphicFrame>
          <p:nvGraphicFramePr>
            <p:cNvPr id="25" name="Object 25"/>
            <p:cNvGraphicFramePr>
              <a:graphicFrameLocks noChangeAspect="1"/>
            </p:cNvGraphicFramePr>
            <p:nvPr/>
          </p:nvGraphicFramePr>
          <p:xfrm>
            <a:off x="528" y="3024"/>
            <a:ext cx="480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08" name="Bitmap Image" r:id="rId3" imgW="390580" imgH="323981" progId="PBrush">
                    <p:embed/>
                  </p:oleObj>
                </mc:Choice>
                <mc:Fallback>
                  <p:oleObj name="Bitmap Image" r:id="rId3" imgW="390580" imgH="323981" progId="PBrush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024"/>
                          <a:ext cx="480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26"/>
            <p:cNvSpPr txBox="1">
              <a:spLocks noChangeArrowheads="1"/>
            </p:cNvSpPr>
            <p:nvPr userDrawn="1"/>
          </p:nvSpPr>
          <p:spPr bwMode="auto">
            <a:xfrm>
              <a:off x="719" y="3088"/>
              <a:ext cx="9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40000"/>
                </a:spcBef>
                <a:defRPr/>
              </a:pPr>
              <a:endParaRPr lang="en-US" sz="1200"/>
            </a:p>
          </p:txBody>
        </p:sp>
      </p:grpSp>
      <p:pic>
        <p:nvPicPr>
          <p:cNvPr id="27" name="Picture 27" descr="j01850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6938" y="2133600"/>
            <a:ext cx="1939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 descr="j01780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8700" y="3987800"/>
            <a:ext cx="1447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762000" y="4267200"/>
            <a:ext cx="914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200"/>
              <a:t>PFS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200"/>
              <a:t>Suite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10200" y="2057400"/>
            <a:ext cx="3276600" cy="15240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altLang="sv-SE"/>
              <a:t>Click to edit Master title style</a:t>
            </a:r>
          </a:p>
        </p:txBody>
      </p:sp>
      <p:sp>
        <p:nvSpPr>
          <p:cNvPr id="893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3048000" cy="609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/>
            </a:lvl1pPr>
          </a:lstStyle>
          <a:p>
            <a:r>
              <a:rPr lang="en-US" altLang="sv-SE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2044700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59817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1976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013200" cy="4343400"/>
          </a:xfrm>
        </p:spPr>
        <p:txBody>
          <a:bodyPr/>
          <a:lstStyle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Arial" panose="020B0604020202020204" pitchFamily="34" charset="0"/>
              <a:buChar char="•"/>
              <a:defRPr sz="1800" baseline="0"/>
            </a:lvl3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6600" y="1143000"/>
            <a:ext cx="4013200" cy="4343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5074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08119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"/>
              <a:defRPr baseline="0"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"/>
              <a:defRPr baseline="0">
                <a:solidFill>
                  <a:schemeClr val="tx1"/>
                </a:solidFill>
              </a:defRPr>
            </a:lvl2pPr>
            <a:lvl3pPr>
              <a:buFont typeface="Wingdings" pitchFamily="2" charset="2"/>
              <a:buChar char=""/>
              <a:defRPr baseline="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"/>
              <a:defRPr baseline="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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197600" cy="53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13200" cy="4343400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6600" y="1143000"/>
            <a:ext cx="4013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76200"/>
            <a:ext cx="619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178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text styles</a:t>
            </a:r>
          </a:p>
          <a:p>
            <a:pPr lvl="1"/>
            <a:r>
              <a:rPr lang="en-US" altLang="sv-SE" smtClean="0"/>
              <a:t>Second level</a:t>
            </a:r>
          </a:p>
          <a:p>
            <a:pPr lvl="2"/>
            <a:r>
              <a:rPr lang="en-US" altLang="sv-SE" smtClean="0"/>
              <a:t>Third level</a:t>
            </a:r>
          </a:p>
          <a:p>
            <a:pPr lvl="3"/>
            <a:r>
              <a:rPr lang="en-US" altLang="sv-SE" smtClean="0"/>
              <a:t>Fourth level</a:t>
            </a:r>
          </a:p>
          <a:p>
            <a:pPr lvl="4"/>
            <a:r>
              <a:rPr lang="en-US" altLang="sv-SE" smtClean="0"/>
              <a:t>Fifth level</a:t>
            </a:r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V="1">
            <a:off x="381000" y="764703"/>
            <a:ext cx="8178800" cy="0"/>
          </a:xfrm>
          <a:prstGeom prst="line">
            <a:avLst/>
          </a:prstGeom>
          <a:noFill/>
          <a:ln w="76200">
            <a:solidFill>
              <a:srgbClr val="F28B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2935" name="Text Box 7"/>
          <p:cNvSpPr txBox="1">
            <a:spLocks noChangeArrowheads="1"/>
          </p:cNvSpPr>
          <p:nvPr/>
        </p:nvSpPr>
        <p:spPr bwMode="auto">
          <a:xfrm rot="-5400000">
            <a:off x="-1056481" y="5410994"/>
            <a:ext cx="2392362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0145" tIns="50073" rIns="100145" bIns="50073">
            <a:spAutoFit/>
          </a:bodyPr>
          <a:lstStyle/>
          <a:p>
            <a:pPr algn="l" defTabSz="1001713">
              <a:buClrTx/>
              <a:buSzTx/>
              <a:buFontTx/>
              <a:buNone/>
              <a:defRPr/>
            </a:pPr>
            <a:r>
              <a:rPr kumimoji="0" lang="en-US" sz="1000" b="0">
                <a:solidFill>
                  <a:srgbClr val="000000"/>
                </a:solidFill>
              </a:rPr>
              <a:t>© Copyright cimpro Netherlands</a:t>
            </a:r>
            <a:endParaRPr kumimoji="0" lang="en-US" altLang="sv-SE" sz="1000" b="0">
              <a:solidFill>
                <a:srgbClr val="010307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332395"/>
            <a:ext cx="1917700" cy="368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4" r:id="rId13"/>
    <p:sldLayoutId id="21474838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kumimoji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2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google.be/imgres?imgurl=http://www.ontor.com/images/isd/programcontrols/progrmmbl_contrl_image019.jpg&amp;imgrefurl=http://www.ontor.com/index_ISD_Programmable+Controllers_Blank.html&amp;usg=__X_rXh3q7EMutU3Oc4J_2Jsduae8=&amp;h=162&amp;w=220&amp;sz=8&amp;hl=nl&amp;start=20&amp;sig2=HbyuVUGmnPxj7zjfkXpvgA&amp;itbs=1&amp;tbnid=JHmWs0Uam6JtcM:&amp;tbnh=79&amp;tbnw=107&amp;prev=/images?q=S7+PLC&amp;hl=nl&amp;sa=G&amp;gbv=2&amp;tbs=isch:1&amp;ei=tZc0TNy7J8SgOLjG_MYB" TargetMode="Externa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hyperlink" Target="http://images.google.nl/imgres?imgurl=http://www.bedrijvendagentwente.nl/images/bedrijven/1_vredestein_colour.jpg&amp;imgrefurl=http://www.bedrijvendagentwente.nl/home/activiteiten/trainingen/?tId=20&amp;usg=__yrI6ny_vep-fv-R2G2mtH6LlE5g=&amp;h=79&amp;w=200&amp;sz=13&amp;hl=nl&amp;start=16&amp;itbs=1&amp;tbnid=-Hrkrr8UIKyCbM:&amp;tbnh=41&amp;tbnw=104&amp;prev=/images?q=Apollo+Vredestein&amp;hl=nl&amp;sa=G&amp;gbv=2&amp;tbs=isch: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Energiemangement</a:t>
            </a:r>
            <a:r>
              <a:rPr lang="nl-BE" dirty="0" smtClean="0"/>
              <a:t> industrie</a:t>
            </a:r>
            <a:endParaRPr lang="nl-NL" dirty="0" smtClean="0"/>
          </a:p>
        </p:txBody>
      </p:sp>
      <p:sp>
        <p:nvSpPr>
          <p:cNvPr id="1243140" name="AutoShape 4"/>
          <p:cNvSpPr>
            <a:spLocks noChangeArrowheads="1"/>
          </p:cNvSpPr>
          <p:nvPr/>
        </p:nvSpPr>
        <p:spPr bwMode="auto">
          <a:xfrm>
            <a:off x="512763" y="6096000"/>
            <a:ext cx="8631237" cy="7620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875788" y="2492896"/>
            <a:ext cx="7368670" cy="2520627"/>
          </a:xfrm>
          <a:prstGeom prst="rect">
            <a:avLst/>
          </a:prstGeom>
          <a:solidFill>
            <a:srgbClr val="87878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auto">
              <a:spcAft>
                <a:spcPts val="0"/>
              </a:spcAft>
              <a:buClrTx/>
              <a:buSzTx/>
              <a:buFontTx/>
              <a:defRPr/>
            </a:pPr>
            <a:r>
              <a:rPr lang="nl-NL" sz="40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sz="40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40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sz="40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40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Energiemanagement industrie</a:t>
            </a:r>
            <a:br>
              <a:rPr lang="nl-NL" sz="40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40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sz="40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7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Marcel Laes</a:t>
            </a:r>
          </a:p>
          <a:p>
            <a:pPr algn="l" fontAlgn="auto">
              <a:spcAft>
                <a:spcPts val="0"/>
              </a:spcAft>
              <a:buClrTx/>
              <a:buSzTx/>
              <a:buFontTx/>
              <a:defRPr/>
            </a:pPr>
            <a:r>
              <a:rPr lang="nl-NL" sz="27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Manager</a:t>
            </a:r>
          </a:p>
          <a:p>
            <a:pPr algn="l" fontAlgn="auto">
              <a:spcAft>
                <a:spcPts val="0"/>
              </a:spcAft>
              <a:buClrTx/>
              <a:buSzTx/>
              <a:buFontTx/>
              <a:defRPr/>
            </a:pPr>
            <a:r>
              <a:rPr lang="nl-NL" sz="27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mlaes@cimpro.com</a:t>
            </a:r>
            <a:br>
              <a:rPr lang="nl-NL" sz="27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7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sz="2700" kern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4000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55" y="1284257"/>
            <a:ext cx="1352469" cy="9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07" y="1284257"/>
            <a:ext cx="1351234" cy="90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11" y="1284257"/>
            <a:ext cx="1351587" cy="90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93" y="1284257"/>
            <a:ext cx="1350143" cy="90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3" y="1284257"/>
            <a:ext cx="1352468" cy="90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508" y="2841490"/>
            <a:ext cx="1809750" cy="200025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3851920" y="5229200"/>
            <a:ext cx="452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We make </a:t>
            </a:r>
            <a:r>
              <a:rPr lang="nl-BE" sz="20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your</a:t>
            </a:r>
            <a:r>
              <a:rPr lang="nl-BE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company smart</a:t>
            </a:r>
            <a:endParaRPr lang="nl-BE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 &gt; Inzicht in </a:t>
            </a:r>
            <a:r>
              <a:rPr lang="nl-BE" dirty="0" err="1" smtClean="0"/>
              <a:t>process</a:t>
            </a:r>
            <a:r>
              <a:rPr lang="nl-BE" dirty="0" smtClean="0"/>
              <a:t> installaties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 bwMode="auto">
          <a:xfrm>
            <a:off x="971600" y="3410477"/>
            <a:ext cx="1728192" cy="936104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3347864" y="3419530"/>
            <a:ext cx="1728192" cy="936104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5868144" y="3429000"/>
            <a:ext cx="1728192" cy="936104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PIJL-OMHOOG en -OMLAAG 8"/>
          <p:cNvSpPr/>
          <p:nvPr/>
        </p:nvSpPr>
        <p:spPr bwMode="auto">
          <a:xfrm rot="5400000">
            <a:off x="3815916" y="-1503548"/>
            <a:ext cx="720080" cy="7416824"/>
          </a:xfrm>
          <a:prstGeom prst="upDownArrow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1691680" y="2348880"/>
            <a:ext cx="288032" cy="1152128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3995936" y="2348880"/>
            <a:ext cx="288032" cy="1152128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6494821" y="2348880"/>
            <a:ext cx="288032" cy="1152128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187624" y="371703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Koeling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419872" y="371703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Perslucht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918757" y="371703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Stoom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Energieverbruik compressor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Compressormotor</a:t>
            </a:r>
          </a:p>
          <a:p>
            <a:pPr lvl="1"/>
            <a:r>
              <a:rPr lang="nl-BE" dirty="0" smtClean="0"/>
              <a:t>50 kW &gt; 200 kW</a:t>
            </a:r>
          </a:p>
          <a:p>
            <a:r>
              <a:rPr lang="nl-BE" dirty="0" smtClean="0"/>
              <a:t>Draaiuren</a:t>
            </a:r>
          </a:p>
          <a:p>
            <a:pPr lvl="1"/>
            <a:r>
              <a:rPr lang="nl-BE" dirty="0" smtClean="0"/>
              <a:t>1000 &gt; 8.760</a:t>
            </a:r>
          </a:p>
          <a:p>
            <a:r>
              <a:rPr lang="nl-BE" dirty="0" smtClean="0"/>
              <a:t>Verbruik</a:t>
            </a:r>
          </a:p>
          <a:p>
            <a:pPr lvl="1"/>
            <a:r>
              <a:rPr lang="nl-BE" dirty="0" smtClean="0"/>
              <a:t>0,1 EURO/kWh</a:t>
            </a:r>
          </a:p>
          <a:p>
            <a:pPr lvl="1"/>
            <a:r>
              <a:rPr lang="nl-BE" dirty="0" smtClean="0"/>
              <a:t>5,000 &gt; 175,200 EURO / Jaar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124744"/>
            <a:ext cx="4086225" cy="1000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140968"/>
            <a:ext cx="376124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Koelcyclus &gt; </a:t>
            </a:r>
            <a:r>
              <a:rPr lang="nl-BE" dirty="0" err="1"/>
              <a:t>Mollier</a:t>
            </a:r>
            <a:endParaRPr lang="nl-BE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551040" cy="4343400"/>
          </a:xfrm>
        </p:spPr>
        <p:txBody>
          <a:bodyPr/>
          <a:lstStyle/>
          <a:p>
            <a:r>
              <a:rPr lang="nl-BE" dirty="0"/>
              <a:t>Verdamper</a:t>
            </a:r>
          </a:p>
          <a:p>
            <a:pPr lvl="1"/>
            <a:r>
              <a:rPr lang="nl-BE" dirty="0" smtClean="0"/>
              <a:t>Onttrekken van </a:t>
            </a:r>
            <a:r>
              <a:rPr lang="nl-BE" dirty="0"/>
              <a:t>warmte</a:t>
            </a:r>
          </a:p>
          <a:p>
            <a:r>
              <a:rPr lang="nl-BE" dirty="0"/>
              <a:t>Compressor</a:t>
            </a:r>
          </a:p>
          <a:p>
            <a:pPr lvl="1"/>
            <a:r>
              <a:rPr lang="nl-BE" dirty="0"/>
              <a:t>Drukverhoging koelmedium</a:t>
            </a:r>
          </a:p>
          <a:p>
            <a:r>
              <a:rPr lang="nl-BE" dirty="0"/>
              <a:t>Condensor</a:t>
            </a:r>
          </a:p>
          <a:p>
            <a:pPr lvl="1"/>
            <a:r>
              <a:rPr lang="nl-BE" dirty="0"/>
              <a:t>Afgifte van warmte</a:t>
            </a:r>
          </a:p>
          <a:p>
            <a:r>
              <a:rPr lang="nl-BE" dirty="0"/>
              <a:t>Expansie</a:t>
            </a:r>
          </a:p>
          <a:p>
            <a:pPr lvl="1"/>
            <a:r>
              <a:rPr lang="nl-BE" dirty="0"/>
              <a:t>Drukverlaging koelmedium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1844824"/>
            <a:ext cx="42672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 preferRelativeResize="0"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734"/>
            <a:ext cx="9078070" cy="5248669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 flipV="1">
            <a:off x="5738723" y="2584690"/>
            <a:ext cx="1190446" cy="155275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H="1">
            <a:off x="2640330" y="2584690"/>
            <a:ext cx="428883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40330" y="2584690"/>
            <a:ext cx="0" cy="15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640330" y="4137444"/>
            <a:ext cx="30983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rije vorm 8"/>
          <p:cNvSpPr/>
          <p:nvPr/>
        </p:nvSpPr>
        <p:spPr>
          <a:xfrm>
            <a:off x="5453743" y="2594610"/>
            <a:ext cx="1469572" cy="1528355"/>
          </a:xfrm>
          <a:custGeom>
            <a:avLst/>
            <a:gdLst>
              <a:gd name="connsiteX0" fmla="*/ 0 w 1968137"/>
              <a:gd name="connsiteY0" fmla="*/ 2037806 h 2037806"/>
              <a:gd name="connsiteX1" fmla="*/ 374469 w 1968137"/>
              <a:gd name="connsiteY1" fmla="*/ 2037806 h 2037806"/>
              <a:gd name="connsiteX2" fmla="*/ 1968137 w 1968137"/>
              <a:gd name="connsiteY2" fmla="*/ 0 h 2037806"/>
              <a:gd name="connsiteX3" fmla="*/ 722812 w 1968137"/>
              <a:gd name="connsiteY3" fmla="*/ 0 h 2037806"/>
              <a:gd name="connsiteX4" fmla="*/ 0 w 1968137"/>
              <a:gd name="connsiteY4" fmla="*/ 2037806 h 203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137" h="2037806">
                <a:moveTo>
                  <a:pt x="0" y="2037806"/>
                </a:moveTo>
                <a:lnTo>
                  <a:pt x="374469" y="2037806"/>
                </a:lnTo>
                <a:lnTo>
                  <a:pt x="1968137" y="0"/>
                </a:lnTo>
                <a:lnTo>
                  <a:pt x="722812" y="0"/>
                </a:lnTo>
                <a:lnTo>
                  <a:pt x="0" y="203780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2640330" y="4137444"/>
            <a:ext cx="0" cy="586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5452110" y="4137444"/>
            <a:ext cx="0" cy="586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2640330" y="4371158"/>
            <a:ext cx="2811780" cy="195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2971801" y="4443005"/>
            <a:ext cx="1867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Meest nuttige warmte</a:t>
            </a:r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5562737" y="4149799"/>
            <a:ext cx="0" cy="586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5452110" y="4540568"/>
            <a:ext cx="110627" cy="6940"/>
          </a:xfrm>
          <a:prstGeom prst="straightConnector1">
            <a:avLst/>
          </a:prstGeom>
          <a:ln cap="flat">
            <a:miter lim="800000"/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5738723" y="4122964"/>
            <a:ext cx="0" cy="586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flipV="1">
            <a:off x="5562737" y="4453405"/>
            <a:ext cx="175986" cy="60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4854723" y="5024106"/>
            <a:ext cx="298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Oververhitting in de </a:t>
            </a:r>
            <a:r>
              <a:rPr lang="nl-BE" sz="1200" dirty="0" smtClean="0"/>
              <a:t>verdamper</a:t>
            </a:r>
            <a:endParaRPr lang="nl-BE" sz="1200" dirty="0"/>
          </a:p>
        </p:txBody>
      </p:sp>
      <p:cxnSp>
        <p:nvCxnSpPr>
          <p:cNvPr id="31" name="Rechte verbindingslijn 30"/>
          <p:cNvCxnSpPr/>
          <p:nvPr/>
        </p:nvCxnSpPr>
        <p:spPr>
          <a:xfrm flipH="1">
            <a:off x="5373529" y="4578162"/>
            <a:ext cx="133895" cy="457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5899401" y="4513943"/>
            <a:ext cx="2937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Oververhitting buiten de verdamper</a:t>
            </a:r>
          </a:p>
        </p:txBody>
      </p:sp>
      <p:cxnSp>
        <p:nvCxnSpPr>
          <p:cNvPr id="34" name="Rechte verbindingslijn 33"/>
          <p:cNvCxnSpPr/>
          <p:nvPr/>
        </p:nvCxnSpPr>
        <p:spPr>
          <a:xfrm>
            <a:off x="5645295" y="4485004"/>
            <a:ext cx="344025" cy="255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1552707" y="959894"/>
            <a:ext cx="342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u="sng" dirty="0"/>
              <a:t>Oververhitting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Mollier</a:t>
            </a:r>
            <a:r>
              <a:rPr lang="nl-BE" dirty="0"/>
              <a:t> </a:t>
            </a:r>
            <a:r>
              <a:rPr lang="nl-BE" dirty="0" err="1"/>
              <a:t>diagramma</a:t>
            </a:r>
            <a:endParaRPr lang="nl-BE" dirty="0"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91420"/>
            <a:ext cx="1104900" cy="158115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555321" y="3350408"/>
            <a:ext cx="1528811" cy="338554"/>
          </a:xfrm>
          <a:prstGeom prst="rect">
            <a:avLst/>
          </a:prstGeom>
          <a:solidFill>
            <a:srgbClr val="F28B00"/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Compressor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3635896" y="2007837"/>
            <a:ext cx="1528811" cy="338554"/>
          </a:xfrm>
          <a:prstGeom prst="rect">
            <a:avLst/>
          </a:prstGeom>
          <a:solidFill>
            <a:srgbClr val="F28B00"/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Condensor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827584" y="3356992"/>
            <a:ext cx="1528811" cy="338554"/>
          </a:xfrm>
          <a:prstGeom prst="rect">
            <a:avLst/>
          </a:prstGeom>
          <a:solidFill>
            <a:srgbClr val="F28B00"/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Expansie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635896" y="4962654"/>
            <a:ext cx="1528811" cy="338554"/>
          </a:xfrm>
          <a:prstGeom prst="rect">
            <a:avLst/>
          </a:prstGeom>
          <a:solidFill>
            <a:srgbClr val="F28B00"/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Verdamper</a:t>
            </a:r>
          </a:p>
        </p:txBody>
      </p:sp>
    </p:spTree>
    <p:extLst>
      <p:ext uri="{BB962C8B-B14F-4D97-AF65-F5344CB8AC3E}">
        <p14:creationId xmlns:p14="http://schemas.microsoft.com/office/powerpoint/2010/main" val="2387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200"/>
            <a:ext cx="7560840" cy="533400"/>
          </a:xfrm>
        </p:spPr>
        <p:txBody>
          <a:bodyPr/>
          <a:lstStyle/>
          <a:p>
            <a:r>
              <a:rPr lang="nl-BE" dirty="0" smtClean="0"/>
              <a:t>Meetgegevens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310655"/>
            <a:ext cx="8136904" cy="22611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608" y="3571788"/>
            <a:ext cx="8592880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 gaat het fout?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7503368" cy="5166320"/>
          </a:xfrm>
        </p:spPr>
        <p:txBody>
          <a:bodyPr/>
          <a:lstStyle/>
          <a:p>
            <a:r>
              <a:rPr lang="nl-BE" dirty="0" smtClean="0"/>
              <a:t>Koelvermogen niet afgestemd op vraag</a:t>
            </a:r>
          </a:p>
          <a:p>
            <a:pPr lvl="1"/>
            <a:r>
              <a:rPr lang="nl-BE" dirty="0" smtClean="0"/>
              <a:t>Aan/uit</a:t>
            </a:r>
          </a:p>
          <a:p>
            <a:pPr lvl="1"/>
            <a:r>
              <a:rPr lang="nl-BE" dirty="0" smtClean="0"/>
              <a:t>Te veel schakelen</a:t>
            </a:r>
          </a:p>
          <a:p>
            <a:r>
              <a:rPr lang="nl-BE" dirty="0" smtClean="0"/>
              <a:t>Lage druk temperatuur te laag</a:t>
            </a:r>
          </a:p>
          <a:p>
            <a:pPr lvl="1"/>
            <a:r>
              <a:rPr lang="nl-BE" dirty="0" smtClean="0"/>
              <a:t>Slecht rendement</a:t>
            </a:r>
          </a:p>
          <a:p>
            <a:pPr lvl="1"/>
            <a:r>
              <a:rPr lang="nl-BE" dirty="0" smtClean="0"/>
              <a:t>Te diepe koeling</a:t>
            </a:r>
          </a:p>
          <a:p>
            <a:r>
              <a:rPr lang="nl-BE" dirty="0" smtClean="0"/>
              <a:t>Slechte COP</a:t>
            </a:r>
            <a:endParaRPr lang="nl-BE" dirty="0"/>
          </a:p>
          <a:p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02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200"/>
            <a:ext cx="8208912" cy="533400"/>
          </a:xfrm>
        </p:spPr>
        <p:txBody>
          <a:bodyPr/>
          <a:lstStyle/>
          <a:p>
            <a:r>
              <a:rPr lang="nl-BE" sz="2700" dirty="0" smtClean="0"/>
              <a:t>Stap 3 &gt; Installeer </a:t>
            </a:r>
            <a:r>
              <a:rPr lang="nl-BE" sz="2700" dirty="0" smtClean="0"/>
              <a:t>Energiemanagement </a:t>
            </a:r>
            <a:r>
              <a:rPr lang="nl-BE" sz="2700" dirty="0" smtClean="0"/>
              <a:t>systeem</a:t>
            </a:r>
            <a:endParaRPr lang="nl-NL" sz="2700" dirty="0" smtClean="0"/>
          </a:p>
        </p:txBody>
      </p:sp>
      <p:sp>
        <p:nvSpPr>
          <p:cNvPr id="15363" name="Text Box 52"/>
          <p:cNvSpPr txBox="1">
            <a:spLocks noChangeArrowheads="1"/>
          </p:cNvSpPr>
          <p:nvPr/>
        </p:nvSpPr>
        <p:spPr bwMode="auto">
          <a:xfrm>
            <a:off x="2193925" y="5251450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nl-BE" sz="2400">
                <a:solidFill>
                  <a:schemeClr val="bg1"/>
                </a:solidFill>
              </a:rPr>
              <a:t>Meters</a:t>
            </a:r>
          </a:p>
        </p:txBody>
      </p:sp>
      <p:sp>
        <p:nvSpPr>
          <p:cNvPr id="1575989" name="AutoShape 53"/>
          <p:cNvSpPr>
            <a:spLocks noChangeArrowheads="1"/>
          </p:cNvSpPr>
          <p:nvPr/>
        </p:nvSpPr>
        <p:spPr bwMode="auto">
          <a:xfrm>
            <a:off x="4067175" y="4357688"/>
            <a:ext cx="792163" cy="72072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5" name="Text Box 55"/>
          <p:cNvSpPr txBox="1">
            <a:spLocks noChangeArrowheads="1"/>
          </p:cNvSpPr>
          <p:nvPr/>
        </p:nvSpPr>
        <p:spPr bwMode="auto">
          <a:xfrm>
            <a:off x="2266950" y="3667125"/>
            <a:ext cx="453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nl-BE" sz="2400">
                <a:solidFill>
                  <a:schemeClr val="bg1"/>
                </a:solidFill>
              </a:rPr>
              <a:t>Onderstations</a:t>
            </a:r>
          </a:p>
        </p:txBody>
      </p:sp>
      <p:sp>
        <p:nvSpPr>
          <p:cNvPr id="1575992" name="AutoShape 56"/>
          <p:cNvSpPr>
            <a:spLocks noChangeArrowheads="1"/>
          </p:cNvSpPr>
          <p:nvPr/>
        </p:nvSpPr>
        <p:spPr bwMode="auto">
          <a:xfrm>
            <a:off x="4067175" y="2571750"/>
            <a:ext cx="792163" cy="72072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7" name="Text Box 58"/>
          <p:cNvSpPr txBox="1">
            <a:spLocks noChangeArrowheads="1"/>
          </p:cNvSpPr>
          <p:nvPr/>
        </p:nvSpPr>
        <p:spPr bwMode="auto">
          <a:xfrm>
            <a:off x="2193925" y="1971675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nl-BE" sz="2400">
                <a:solidFill>
                  <a:schemeClr val="bg1"/>
                </a:solidFill>
              </a:rPr>
              <a:t>Beheerssysteem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143125" y="5286375"/>
            <a:ext cx="4714875" cy="714375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Sensoren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43125" y="3441700"/>
            <a:ext cx="4643438" cy="915988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Gateways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071688" y="1643063"/>
            <a:ext cx="4643437" cy="928687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Energiemanagement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software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08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>
          <a:xfrm flipH="1">
            <a:off x="827584" y="1552442"/>
            <a:ext cx="7344816" cy="4536504"/>
          </a:xfrm>
          <a:prstGeom prst="line">
            <a:avLst/>
          </a:prstGeom>
          <a:solidFill>
            <a:srgbClr val="99CCFF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13" descr="A41514-100.png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324331" y="4015026"/>
            <a:ext cx="1332937" cy="236630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Tekstvak 8"/>
          <p:cNvSpPr txBox="1"/>
          <p:nvPr/>
        </p:nvSpPr>
        <p:spPr>
          <a:xfrm>
            <a:off x="2051720" y="2992602"/>
            <a:ext cx="1466801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nl-BE" dirty="0" smtClean="0"/>
              <a:t>kWh meters</a:t>
            </a:r>
            <a:endParaRPr lang="x-none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26981" y="4602614"/>
            <a:ext cx="1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nl-BE" dirty="0" smtClean="0"/>
              <a:t>Pulsen</a:t>
            </a:r>
            <a:endParaRPr lang="x-none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00195" y="5198177"/>
            <a:ext cx="918728" cy="9627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186576" y="2603916"/>
            <a:ext cx="1249520" cy="217926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6214692" y="1867289"/>
            <a:ext cx="1479568" cy="1092053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417513" y="1188046"/>
            <a:ext cx="820422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b="1" dirty="0"/>
              <a:t>PLC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Sensoren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3518521" y="194830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nl-BE" dirty="0" smtClean="0"/>
              <a:t>Draadloze transmitters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576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151440" cy="533400"/>
          </a:xfrm>
        </p:spPr>
        <p:txBody>
          <a:bodyPr/>
          <a:lstStyle/>
          <a:p>
            <a:r>
              <a:rPr lang="nl-BE" sz="2600" dirty="0" smtClean="0"/>
              <a:t>Gateways &gt; benchmarken </a:t>
            </a:r>
            <a:r>
              <a:rPr lang="nl-BE" sz="2600" dirty="0" smtClean="0"/>
              <a:t>in functie van productie</a:t>
            </a:r>
          </a:p>
        </p:txBody>
      </p:sp>
      <p:sp>
        <p:nvSpPr>
          <p:cNvPr id="3076" name="Tijdelijke aanduiding voor tekst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l-BE" dirty="0" smtClean="0"/>
              <a:t>Energie</a:t>
            </a:r>
          </a:p>
          <a:p>
            <a:pPr lvl="1"/>
            <a:r>
              <a:rPr lang="nl-BE" dirty="0" smtClean="0"/>
              <a:t>kWh</a:t>
            </a:r>
          </a:p>
          <a:p>
            <a:pPr lvl="1"/>
            <a:r>
              <a:rPr lang="nl-BE" dirty="0" smtClean="0"/>
              <a:t>kWh/ Ton</a:t>
            </a:r>
          </a:p>
          <a:p>
            <a:pPr lvl="1"/>
            <a:r>
              <a:rPr lang="nl-BE" dirty="0" err="1" smtClean="0"/>
              <a:t>Kwh</a:t>
            </a:r>
            <a:r>
              <a:rPr lang="nl-BE" dirty="0" smtClean="0"/>
              <a:t>/Ton/Batch</a:t>
            </a:r>
          </a:p>
          <a:p>
            <a:r>
              <a:rPr lang="nl-BE" dirty="0" smtClean="0"/>
              <a:t>Waar zitten de productiegegevens</a:t>
            </a:r>
          </a:p>
          <a:p>
            <a:pPr lvl="1"/>
            <a:r>
              <a:rPr lang="nl-BE" dirty="0" err="1" smtClean="0"/>
              <a:t>PLC’s</a:t>
            </a:r>
            <a:endParaRPr lang="nl-BE" dirty="0" smtClean="0"/>
          </a:p>
          <a:p>
            <a:pPr lvl="1"/>
            <a:r>
              <a:rPr lang="nl-BE" dirty="0" smtClean="0"/>
              <a:t>SCADA</a:t>
            </a:r>
          </a:p>
        </p:txBody>
      </p:sp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732" y="2708275"/>
            <a:ext cx="122396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8" name="Rechte verbindingslijn 8"/>
          <p:cNvCxnSpPr>
            <a:cxnSpLocks noChangeShapeType="1"/>
          </p:cNvCxnSpPr>
          <p:nvPr/>
        </p:nvCxnSpPr>
        <p:spPr bwMode="auto">
          <a:xfrm>
            <a:off x="6444432" y="3644900"/>
            <a:ext cx="0" cy="5048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9" name="Rechte verbindingslijn 10"/>
          <p:cNvCxnSpPr>
            <a:cxnSpLocks noChangeShapeType="1"/>
          </p:cNvCxnSpPr>
          <p:nvPr/>
        </p:nvCxnSpPr>
        <p:spPr bwMode="auto">
          <a:xfrm flipH="1">
            <a:off x="4931544" y="4149725"/>
            <a:ext cx="28813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0" name="Rechte verbindingslijn 12"/>
          <p:cNvCxnSpPr>
            <a:cxnSpLocks noChangeShapeType="1"/>
          </p:cNvCxnSpPr>
          <p:nvPr/>
        </p:nvCxnSpPr>
        <p:spPr bwMode="auto">
          <a:xfrm>
            <a:off x="5291907" y="4149725"/>
            <a:ext cx="0" cy="358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1" name="Rechte verbindingslijn 13"/>
          <p:cNvCxnSpPr>
            <a:cxnSpLocks noChangeShapeType="1"/>
          </p:cNvCxnSpPr>
          <p:nvPr/>
        </p:nvCxnSpPr>
        <p:spPr bwMode="auto">
          <a:xfrm>
            <a:off x="6228532" y="4149725"/>
            <a:ext cx="0" cy="358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2" name="Rechte verbindingslijn 14"/>
          <p:cNvCxnSpPr>
            <a:cxnSpLocks noChangeShapeType="1"/>
          </p:cNvCxnSpPr>
          <p:nvPr/>
        </p:nvCxnSpPr>
        <p:spPr bwMode="auto">
          <a:xfrm>
            <a:off x="7452494" y="4149725"/>
            <a:ext cx="0" cy="358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6" name="Rechte verbindingslijn 18"/>
          <p:cNvCxnSpPr>
            <a:cxnSpLocks noChangeShapeType="1"/>
          </p:cNvCxnSpPr>
          <p:nvPr/>
        </p:nvCxnSpPr>
        <p:spPr bwMode="auto">
          <a:xfrm>
            <a:off x="6444432" y="2349500"/>
            <a:ext cx="0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3074" name="Object 2003"/>
          <p:cNvGraphicFramePr>
            <a:graphicFrameLocks noGrp="1" noChangeAspect="1"/>
          </p:cNvGraphicFramePr>
          <p:nvPr/>
        </p:nvGraphicFramePr>
        <p:xfrm>
          <a:off x="3994298" y="2205038"/>
          <a:ext cx="4826174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4" name="Visio" r:id="rId4" imgW="4890516" imgH="323088" progId="Visio.Drawing.11">
                  <p:embed/>
                </p:oleObj>
              </mc:Choice>
              <mc:Fallback>
                <p:oleObj name="Visio" r:id="rId4" imgW="4890516" imgH="323088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298" y="2205038"/>
                        <a:ext cx="4826174" cy="15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7" name="Picture 30" descr="http://t2.gstatic.com/images?q=tbn:JHmWs0Uam6JtcM:http://www.ontor.com/images/isd/programcontrols/progrmmbl_contrl_image01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8307" y="2636838"/>
            <a:ext cx="98583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88" name="Rechte verbindingslijn 22"/>
          <p:cNvCxnSpPr>
            <a:cxnSpLocks noChangeShapeType="1"/>
          </p:cNvCxnSpPr>
          <p:nvPr/>
        </p:nvCxnSpPr>
        <p:spPr bwMode="auto">
          <a:xfrm>
            <a:off x="5004569" y="2349500"/>
            <a:ext cx="0" cy="358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7" name="Afbeelding 16" descr="ABB_Meter_A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4437112"/>
            <a:ext cx="764283" cy="890910"/>
          </a:xfrm>
          <a:prstGeom prst="rect">
            <a:avLst/>
          </a:prstGeom>
        </p:spPr>
      </p:pic>
      <p:pic>
        <p:nvPicPr>
          <p:cNvPr id="18" name="Afbeelding 17" descr="ABB_Meter_A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23941" y="4437112"/>
            <a:ext cx="764283" cy="890910"/>
          </a:xfrm>
          <a:prstGeom prst="rect">
            <a:avLst/>
          </a:prstGeom>
        </p:spPr>
      </p:pic>
      <p:pic>
        <p:nvPicPr>
          <p:cNvPr id="19" name="Afbeelding 18" descr="ABB_Meter_A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4437112"/>
            <a:ext cx="764283" cy="89091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28" y="2636912"/>
            <a:ext cx="827571" cy="854974"/>
          </a:xfrm>
          <a:prstGeom prst="rect">
            <a:avLst/>
          </a:prstGeom>
        </p:spPr>
      </p:pic>
      <p:cxnSp>
        <p:nvCxnSpPr>
          <p:cNvPr id="20" name="Rechte verbindingslijn 22"/>
          <p:cNvCxnSpPr>
            <a:cxnSpLocks noChangeShapeType="1"/>
          </p:cNvCxnSpPr>
          <p:nvPr/>
        </p:nvCxnSpPr>
        <p:spPr bwMode="auto">
          <a:xfrm>
            <a:off x="7812360" y="2348880"/>
            <a:ext cx="0" cy="358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31387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CimPro BV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398963" cy="5462588"/>
          </a:xfrm>
        </p:spPr>
        <p:txBody>
          <a:bodyPr/>
          <a:lstStyle/>
          <a:p>
            <a:r>
              <a:rPr lang="nl-NL" dirty="0" smtClean="0"/>
              <a:t>Vestigingen</a:t>
            </a:r>
          </a:p>
          <a:p>
            <a:pPr lvl="1"/>
            <a:r>
              <a:rPr lang="nl-NL" dirty="0" smtClean="0"/>
              <a:t> Eindhoven</a:t>
            </a:r>
          </a:p>
          <a:p>
            <a:pPr lvl="1"/>
            <a:r>
              <a:rPr lang="nl-NL" dirty="0" smtClean="0"/>
              <a:t> Sint Niklaas</a:t>
            </a:r>
          </a:p>
          <a:p>
            <a:r>
              <a:rPr lang="nl-NL" dirty="0" smtClean="0"/>
              <a:t>Activiteiten</a:t>
            </a:r>
          </a:p>
          <a:p>
            <a:pPr lvl="1"/>
            <a:r>
              <a:rPr lang="nl-BE" dirty="0" smtClean="0"/>
              <a:t>Procesbeheer op afstand</a:t>
            </a:r>
            <a:endParaRPr lang="nl-NL" dirty="0" smtClean="0"/>
          </a:p>
          <a:p>
            <a:pPr lvl="1"/>
            <a:r>
              <a:rPr lang="nl-NL" dirty="0" smtClean="0"/>
              <a:t>Energiebeheer op afstand</a:t>
            </a:r>
          </a:p>
          <a:p>
            <a:r>
              <a:rPr lang="nl-NL" dirty="0" smtClean="0"/>
              <a:t>Diensten</a:t>
            </a:r>
          </a:p>
          <a:p>
            <a:pPr lvl="1"/>
            <a:r>
              <a:rPr lang="nl-NL" dirty="0" err="1" smtClean="0"/>
              <a:t>Technical</a:t>
            </a:r>
            <a:r>
              <a:rPr lang="nl-NL" dirty="0" smtClean="0"/>
              <a:t> support</a:t>
            </a:r>
          </a:p>
          <a:p>
            <a:pPr lvl="1"/>
            <a:r>
              <a:rPr lang="nl-NL" dirty="0" smtClean="0"/>
              <a:t>Training</a:t>
            </a:r>
          </a:p>
          <a:p>
            <a:pPr lvl="1"/>
            <a:r>
              <a:rPr lang="nl-NL" dirty="0" err="1" smtClean="0"/>
              <a:t>Project-coaching</a:t>
            </a:r>
            <a:endParaRPr lang="nl-NL" dirty="0" smtClean="0"/>
          </a:p>
          <a:p>
            <a:pPr lvl="1"/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384042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30680"/>
      </p:ext>
    </p:extLst>
  </p:cSld>
  <p:clrMapOvr>
    <a:masterClrMapping/>
  </p:clrMapOvr>
  <p:transition advTm="147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Energiemanagement </a:t>
            </a:r>
            <a:r>
              <a:rPr lang="nl-BE" dirty="0" smtClean="0"/>
              <a:t>software</a:t>
            </a:r>
            <a:endParaRPr lang="nl-BE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789" y="1041648"/>
            <a:ext cx="2069065" cy="145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011188"/>
            <a:ext cx="2232248" cy="148604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97152"/>
            <a:ext cx="2379648" cy="14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 bwMode="auto">
          <a:xfrm>
            <a:off x="2915816" y="2708920"/>
            <a:ext cx="1512168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4499992" y="2708920"/>
            <a:ext cx="1512168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2915816" y="3717032"/>
            <a:ext cx="1512168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4499992" y="3717032"/>
            <a:ext cx="1512168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4094687" y="3374682"/>
            <a:ext cx="720080" cy="648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90" y="4797152"/>
            <a:ext cx="2350002" cy="1468751"/>
          </a:xfrm>
          <a:prstGeom prst="rect">
            <a:avLst/>
          </a:prstGeom>
        </p:spPr>
      </p:pic>
      <p:cxnSp>
        <p:nvCxnSpPr>
          <p:cNvPr id="16" name="Rechte verbindingslijn 15"/>
          <p:cNvCxnSpPr/>
          <p:nvPr/>
        </p:nvCxnSpPr>
        <p:spPr bwMode="auto">
          <a:xfrm flipH="1">
            <a:off x="1691680" y="3284984"/>
            <a:ext cx="1224136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Rechte verbindingslijn 17"/>
          <p:cNvCxnSpPr/>
          <p:nvPr/>
        </p:nvCxnSpPr>
        <p:spPr bwMode="auto">
          <a:xfrm flipV="1">
            <a:off x="1691680" y="2492896"/>
            <a:ext cx="0" cy="792088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Rechte verbindingslijn 19"/>
          <p:cNvCxnSpPr/>
          <p:nvPr/>
        </p:nvCxnSpPr>
        <p:spPr bwMode="auto">
          <a:xfrm flipH="1">
            <a:off x="1691680" y="4005064"/>
            <a:ext cx="1224136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Rechte verbindingslijn 22"/>
          <p:cNvCxnSpPr/>
          <p:nvPr/>
        </p:nvCxnSpPr>
        <p:spPr bwMode="auto">
          <a:xfrm flipV="1">
            <a:off x="1691680" y="4005064"/>
            <a:ext cx="0" cy="792088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Rechte verbindingslijn 27"/>
          <p:cNvCxnSpPr/>
          <p:nvPr/>
        </p:nvCxnSpPr>
        <p:spPr bwMode="auto">
          <a:xfrm flipH="1">
            <a:off x="6012160" y="3284984"/>
            <a:ext cx="1224136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Rechte verbindingslijn 28"/>
          <p:cNvCxnSpPr/>
          <p:nvPr/>
        </p:nvCxnSpPr>
        <p:spPr bwMode="auto">
          <a:xfrm flipV="1">
            <a:off x="7236296" y="2492896"/>
            <a:ext cx="0" cy="792088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Rechte verbindingslijn 29"/>
          <p:cNvCxnSpPr/>
          <p:nvPr/>
        </p:nvCxnSpPr>
        <p:spPr bwMode="auto">
          <a:xfrm flipH="1">
            <a:off x="6012160" y="4005064"/>
            <a:ext cx="1224136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Rechte verbindingslijn 30"/>
          <p:cNvCxnSpPr/>
          <p:nvPr/>
        </p:nvCxnSpPr>
        <p:spPr bwMode="auto">
          <a:xfrm flipV="1">
            <a:off x="7236296" y="4005064"/>
            <a:ext cx="0" cy="792088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kstvak 26"/>
          <p:cNvSpPr txBox="1"/>
          <p:nvPr/>
        </p:nvSpPr>
        <p:spPr>
          <a:xfrm>
            <a:off x="3046460" y="3007695"/>
            <a:ext cx="128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Historisch</a:t>
            </a:r>
            <a:endParaRPr lang="nl-BE" dirty="0"/>
          </a:p>
        </p:txBody>
      </p:sp>
      <p:sp>
        <p:nvSpPr>
          <p:cNvPr id="33" name="Tekstvak 32"/>
          <p:cNvSpPr txBox="1"/>
          <p:nvPr/>
        </p:nvSpPr>
        <p:spPr>
          <a:xfrm>
            <a:off x="4689273" y="2996952"/>
            <a:ext cx="96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Analyse</a:t>
            </a:r>
            <a:endParaRPr lang="nl-BE" dirty="0"/>
          </a:p>
        </p:txBody>
      </p:sp>
      <p:sp>
        <p:nvSpPr>
          <p:cNvPr id="34" name="Tekstvak 33"/>
          <p:cNvSpPr txBox="1"/>
          <p:nvPr/>
        </p:nvSpPr>
        <p:spPr>
          <a:xfrm>
            <a:off x="3059832" y="4077072"/>
            <a:ext cx="962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Load</a:t>
            </a:r>
            <a:endParaRPr lang="nl-BE" dirty="0"/>
          </a:p>
        </p:txBody>
      </p:sp>
      <p:sp>
        <p:nvSpPr>
          <p:cNvPr id="35" name="Tekstvak 34"/>
          <p:cNvSpPr txBox="1"/>
          <p:nvPr/>
        </p:nvSpPr>
        <p:spPr>
          <a:xfrm>
            <a:off x="4689273" y="4077072"/>
            <a:ext cx="117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Overzicht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71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08912" cy="533400"/>
          </a:xfrm>
        </p:spPr>
        <p:txBody>
          <a:bodyPr/>
          <a:lstStyle/>
          <a:p>
            <a:r>
              <a:rPr lang="nl-NL" dirty="0" smtClean="0"/>
              <a:t>Stap 4 &gt; Bestudeer grafieken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1" y="1124743"/>
            <a:ext cx="4608512" cy="28803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284984"/>
            <a:ext cx="4622481" cy="2889051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 bwMode="auto">
          <a:xfrm>
            <a:off x="1691680" y="1984238"/>
            <a:ext cx="720080" cy="580665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Ovaal 27"/>
          <p:cNvSpPr/>
          <p:nvPr/>
        </p:nvSpPr>
        <p:spPr bwMode="auto">
          <a:xfrm>
            <a:off x="5148064" y="5440623"/>
            <a:ext cx="720080" cy="580665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27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 5 &gt; Automatiseer analyse</a:t>
            </a:r>
          </a:p>
        </p:txBody>
      </p:sp>
      <p:sp>
        <p:nvSpPr>
          <p:cNvPr id="32771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911080" cy="5238328"/>
          </a:xfrm>
        </p:spPr>
        <p:txBody>
          <a:bodyPr/>
          <a:lstStyle/>
          <a:p>
            <a:r>
              <a:rPr lang="nl-BE" dirty="0" smtClean="0"/>
              <a:t>Analyses</a:t>
            </a:r>
          </a:p>
          <a:p>
            <a:pPr lvl="1"/>
            <a:r>
              <a:rPr lang="nl-BE" dirty="0" smtClean="0"/>
              <a:t>Afwijkingen patroon</a:t>
            </a:r>
          </a:p>
          <a:p>
            <a:pPr lvl="1"/>
            <a:r>
              <a:rPr lang="nl-BE" dirty="0" smtClean="0"/>
              <a:t>Vele informatiebronnen</a:t>
            </a:r>
          </a:p>
          <a:p>
            <a:pPr lvl="1"/>
            <a:r>
              <a:rPr lang="nl-BE" dirty="0" smtClean="0"/>
              <a:t>Zelf in te stellen</a:t>
            </a:r>
          </a:p>
          <a:p>
            <a:r>
              <a:rPr lang="nl-BE" dirty="0" smtClean="0"/>
              <a:t>Voorbeelden</a:t>
            </a:r>
          </a:p>
          <a:p>
            <a:pPr lvl="1"/>
            <a:r>
              <a:rPr lang="nl-BE" dirty="0" smtClean="0"/>
              <a:t>Gasverbruik wijkt af van normverbruik</a:t>
            </a:r>
          </a:p>
          <a:p>
            <a:pPr lvl="1"/>
            <a:r>
              <a:rPr lang="nl-BE" dirty="0" smtClean="0"/>
              <a:t>Lek perslucht</a:t>
            </a:r>
          </a:p>
          <a:p>
            <a:pPr lvl="1"/>
            <a:r>
              <a:rPr lang="nl-BE" dirty="0" smtClean="0"/>
              <a:t>Machines blijven draaien</a:t>
            </a:r>
            <a:endParaRPr lang="nl-BE" dirty="0" smtClean="0"/>
          </a:p>
          <a:p>
            <a:pPr lvl="1"/>
            <a:r>
              <a:rPr lang="nl-BE" dirty="0" err="1" smtClean="0"/>
              <a:t>Sluipverbruiken</a:t>
            </a:r>
            <a:endParaRPr lang="nl-BE" dirty="0" smtClean="0"/>
          </a:p>
          <a:p>
            <a:r>
              <a:rPr lang="nl-BE" dirty="0" smtClean="0"/>
              <a:t>Betrek iedereen bij verbeterprocessen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143000"/>
            <a:ext cx="4248472" cy="28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8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Conclusie</a:t>
            </a:r>
            <a:endParaRPr lang="nl-NL" smtClean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695825" cy="4343400"/>
          </a:xfrm>
        </p:spPr>
        <p:txBody>
          <a:bodyPr/>
          <a:lstStyle/>
          <a:p>
            <a:r>
              <a:rPr lang="nl-BE" sz="2000" dirty="0" err="1" smtClean="0"/>
              <a:t>Energiemonitoring</a:t>
            </a:r>
            <a:endParaRPr lang="nl-BE" sz="2000" dirty="0" smtClean="0"/>
          </a:p>
          <a:p>
            <a:pPr lvl="1"/>
            <a:r>
              <a:rPr lang="nl-BE" sz="1800" dirty="0" smtClean="0"/>
              <a:t>Lange termijn</a:t>
            </a:r>
          </a:p>
          <a:p>
            <a:pPr lvl="1"/>
            <a:r>
              <a:rPr lang="nl-BE" sz="1800" dirty="0" smtClean="0"/>
              <a:t>Vergeet de productiegegevens niet</a:t>
            </a:r>
          </a:p>
          <a:p>
            <a:pPr lvl="1"/>
            <a:r>
              <a:rPr lang="nl-BE" sz="1800" dirty="0"/>
              <a:t>Geen </a:t>
            </a:r>
            <a:r>
              <a:rPr lang="nl-BE" sz="1800" dirty="0" smtClean="0"/>
              <a:t>real-time</a:t>
            </a:r>
            <a:endParaRPr lang="nl-BE" sz="1800" dirty="0" smtClean="0"/>
          </a:p>
          <a:p>
            <a:pPr lvl="1"/>
            <a:r>
              <a:rPr lang="nl-BE" sz="1800" dirty="0" smtClean="0"/>
              <a:t>PDCA model</a:t>
            </a:r>
            <a:endParaRPr lang="nl-BE" sz="2000" dirty="0" smtClean="0"/>
          </a:p>
          <a:p>
            <a:r>
              <a:rPr lang="nl-BE" sz="2000" dirty="0" smtClean="0"/>
              <a:t>Voordelen</a:t>
            </a:r>
          </a:p>
          <a:p>
            <a:pPr lvl="1"/>
            <a:r>
              <a:rPr lang="nl-BE" sz="1800" dirty="0" smtClean="0"/>
              <a:t>Continue verbeteren</a:t>
            </a:r>
          </a:p>
          <a:p>
            <a:pPr lvl="1"/>
            <a:r>
              <a:rPr lang="nl-BE" sz="1800" dirty="0" smtClean="0"/>
              <a:t>Ga eerst voor </a:t>
            </a:r>
            <a:r>
              <a:rPr lang="nl-BE" sz="1800" dirty="0" err="1" smtClean="0"/>
              <a:t>low-hanging</a:t>
            </a:r>
            <a:r>
              <a:rPr lang="nl-BE" sz="1800" dirty="0" smtClean="0"/>
              <a:t> fruit</a:t>
            </a:r>
          </a:p>
          <a:p>
            <a:pPr lvl="1"/>
            <a:r>
              <a:rPr lang="nl-BE" sz="1800" dirty="0" smtClean="0"/>
              <a:t>Is een tool, geen product</a:t>
            </a:r>
          </a:p>
          <a:p>
            <a:r>
              <a:rPr lang="nl-BE" dirty="0" smtClean="0"/>
              <a:t>Geen Vendor </a:t>
            </a:r>
            <a:r>
              <a:rPr lang="nl-BE" dirty="0" err="1" smtClean="0"/>
              <a:t>Lock</a:t>
            </a:r>
            <a:r>
              <a:rPr lang="nl-BE" dirty="0" smtClean="0"/>
              <a:t> In</a:t>
            </a:r>
          </a:p>
          <a:p>
            <a:pPr>
              <a:buFont typeface="Wingdings" pitchFamily="2" charset="2"/>
              <a:buNone/>
            </a:pPr>
            <a:endParaRPr lang="nl-BE" sz="2000" dirty="0" smtClean="0"/>
          </a:p>
        </p:txBody>
      </p:sp>
      <p:pic>
        <p:nvPicPr>
          <p:cNvPr id="35844" name="Afbeelding 3" descr="MetriBox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00188"/>
            <a:ext cx="25400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30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Bedankt</a:t>
            </a:r>
            <a:endParaRPr lang="nl-BE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115616" y="1236439"/>
            <a:ext cx="7200800" cy="3765550"/>
          </a:xfrm>
          <a:prstGeom prst="rect">
            <a:avLst/>
          </a:prstGeom>
          <a:solidFill>
            <a:srgbClr val="87878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nl-NL" altLang="nl-NL" sz="24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/>
            </a:r>
            <a:br>
              <a:rPr lang="nl-NL" altLang="nl-NL" sz="24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r>
              <a:rPr lang="nl-NL" altLang="nl-NL" sz="24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/>
            </a:r>
            <a:br>
              <a:rPr lang="nl-NL" altLang="nl-NL" sz="24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r>
              <a:rPr lang="nl-NL" altLang="nl-NL" sz="24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Marcel Laes</a:t>
            </a:r>
            <a:r>
              <a:rPr lang="nl-NL" altLang="nl-NL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/>
            </a:r>
            <a:br>
              <a:rPr lang="nl-NL" altLang="nl-NL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r>
              <a:rPr lang="nl-NL" altLang="nl-NL" sz="18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/>
            </a:r>
            <a:br>
              <a:rPr lang="nl-NL" altLang="nl-NL" sz="18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r>
              <a:rPr lang="nl-NL" altLang="nl-NL" sz="1800" kern="0" dirty="0" err="1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CimPro</a:t>
            </a:r>
            <a:r>
              <a:rPr lang="nl-NL" altLang="nl-NL" sz="18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/>
            </a:r>
            <a:br>
              <a:rPr lang="nl-NL" altLang="nl-NL" sz="18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r>
              <a:rPr lang="nl-NL" altLang="nl-NL" sz="18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Europark Oost 34</a:t>
            </a:r>
            <a:br>
              <a:rPr lang="nl-NL" altLang="nl-NL" sz="18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r>
              <a:rPr lang="nl-NL" altLang="nl-NL" sz="18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9100 Sint-Niklaas</a:t>
            </a:r>
            <a:br>
              <a:rPr lang="nl-NL" altLang="nl-NL" sz="18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r>
              <a:rPr lang="nl-NL" altLang="nl-NL" sz="1800" kern="0" dirty="0" smtClean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  <a:t/>
            </a:r>
            <a:br>
              <a:rPr lang="nl-NL" altLang="nl-NL" sz="1800" kern="0" dirty="0" smtClean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</a:br>
            <a:r>
              <a:rPr lang="en-US" altLang="nl-NL" sz="1800" kern="0" dirty="0" smtClean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  <a:t>NL 088 246 77 00</a:t>
            </a:r>
            <a:br>
              <a:rPr lang="en-US" altLang="nl-NL" sz="1800" kern="0" dirty="0" smtClean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</a:br>
            <a:r>
              <a:rPr lang="en-US" altLang="nl-NL" sz="1800" kern="0" dirty="0" smtClean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  <a:t>BE 03 765 09 53</a:t>
            </a:r>
            <a:br>
              <a:rPr lang="en-US" altLang="nl-NL" sz="1800" kern="0" dirty="0" smtClean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</a:br>
            <a:r>
              <a:rPr lang="en-US" altLang="nl-NL" sz="1800" kern="0" dirty="0" smtClean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  <a:t/>
            </a:r>
            <a:br>
              <a:rPr lang="en-US" altLang="nl-NL" sz="1800" kern="0" dirty="0" smtClean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</a:br>
            <a:r>
              <a:rPr lang="en-US" altLang="nl-NL" sz="18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www.cimpro.com</a:t>
            </a:r>
            <a:r>
              <a:rPr lang="en-US" altLang="nl-NL" sz="1800" kern="0" dirty="0" smtClean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  <a:t/>
            </a:r>
            <a:br>
              <a:rPr lang="en-US" altLang="nl-NL" sz="1800" kern="0" dirty="0" smtClean="0">
                <a:solidFill>
                  <a:srgbClr val="FFB24B"/>
                </a:solidFill>
                <a:latin typeface="Open Sans" pitchFamily="34" charset="0"/>
                <a:cs typeface="Open Sans" pitchFamily="34" charset="0"/>
              </a:rPr>
            </a:br>
            <a:r>
              <a:rPr lang="en-US" altLang="nl-NL" sz="1800" kern="0" dirty="0" smtClean="0">
                <a:solidFill>
                  <a:srgbClr val="F28B00"/>
                </a:solidFill>
                <a:latin typeface="Open Sans" pitchFamily="34" charset="0"/>
                <a:cs typeface="Open Sans" pitchFamily="34" charset="0"/>
              </a:rPr>
              <a:t/>
            </a:r>
            <a:br>
              <a:rPr lang="en-US" altLang="nl-NL" sz="1800" kern="0" dirty="0" smtClean="0">
                <a:solidFill>
                  <a:srgbClr val="F28B00"/>
                </a:solidFill>
                <a:latin typeface="Open Sans" pitchFamily="34" charset="0"/>
                <a:cs typeface="Open Sans" pitchFamily="34" charset="0"/>
              </a:rPr>
            </a:br>
            <a:r>
              <a:rPr lang="nl-NL" altLang="nl-NL" sz="18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/>
            </a:r>
            <a:br>
              <a:rPr lang="nl-NL" altLang="nl-NL" sz="1800" kern="0" dirty="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</a:br>
            <a:endParaRPr lang="nl-NL" altLang="nl-NL" sz="1800" kern="0" dirty="0" smtClean="0">
              <a:solidFill>
                <a:schemeClr val="bg1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95936" y="5229200"/>
            <a:ext cx="452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We make </a:t>
            </a:r>
            <a:r>
              <a:rPr lang="nl-BE" sz="20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your</a:t>
            </a:r>
            <a:r>
              <a:rPr lang="nl-BE" sz="2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company smart</a:t>
            </a:r>
            <a:endParaRPr lang="nl-BE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76200"/>
            <a:ext cx="8136904" cy="533400"/>
          </a:xfrm>
        </p:spPr>
        <p:txBody>
          <a:bodyPr/>
          <a:lstStyle/>
          <a:p>
            <a:r>
              <a:rPr lang="nl-BE" dirty="0" smtClean="0"/>
              <a:t>Referenties Energiemanagement industrie</a:t>
            </a:r>
            <a:endParaRPr lang="nl-BE" dirty="0"/>
          </a:p>
        </p:txBody>
      </p:sp>
      <p:pic>
        <p:nvPicPr>
          <p:cNvPr id="5" name="Picture 10" descr="http://t0.gstatic.com/images?q=tbn:-Hrkrr8UIKyCbM:http://www.bedrijvendagentwente.nl/images/bedrijven/1_vredestein_colou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>
          <a:xfrm>
            <a:off x="683568" y="4725144"/>
            <a:ext cx="1811338" cy="7143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Picture 11" descr="http://t3.gstatic.com/images?q=tbn:ANd9GcRzN3J_r74DaSPa2I83b-U5fgms7YgwWKniElLBkD1tpMFYLxX1PQ"/>
          <p:cNvPicPr>
            <a:picLocks noChangeAspect="1" noChangeArrowheads="1"/>
          </p:cNvPicPr>
          <p:nvPr/>
        </p:nvPicPr>
        <p:blipFill>
          <a:blip r:embed="rId4"/>
          <a:stretch/>
        </p:blipFill>
        <p:spPr>
          <a:xfrm>
            <a:off x="6624730" y="4077072"/>
            <a:ext cx="1622010" cy="108012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Afbeelding 10" descr="Logo_AKZO_Nobel.jpg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71741" y="1450838"/>
            <a:ext cx="2720489" cy="169013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Afbeelding 7" descr="Logo_Lu.jpg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611560" y="3280232"/>
            <a:ext cx="1443330" cy="101286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168" y="1628800"/>
            <a:ext cx="2052093" cy="208001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8130" y="1886160"/>
            <a:ext cx="1747281" cy="178879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1489" y="4902962"/>
            <a:ext cx="33147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850" y="1618447"/>
            <a:ext cx="8496300" cy="34163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0" lang="nl-BE" sz="54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nl-BE" sz="5400" dirty="0" smtClean="0"/>
              <a:t>Energiemanagement</a:t>
            </a:r>
            <a:endParaRPr kumimoji="0" lang="nl-BE" sz="5400" dirty="0" smtClean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nl-BE" sz="5400" dirty="0" smtClean="0"/>
              <a:t>Industrie</a:t>
            </a:r>
            <a:endParaRPr kumimoji="0" lang="nl-BE" sz="5400" dirty="0"/>
          </a:p>
        </p:txBody>
      </p:sp>
    </p:spTree>
    <p:extLst>
      <p:ext uri="{BB962C8B-B14F-4D97-AF65-F5344CB8AC3E}">
        <p14:creationId xmlns:p14="http://schemas.microsoft.com/office/powerpoint/2010/main" val="18041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9" y="76200"/>
            <a:ext cx="8208912" cy="533400"/>
          </a:xfrm>
        </p:spPr>
        <p:txBody>
          <a:bodyPr/>
          <a:lstStyle/>
          <a:p>
            <a:r>
              <a:rPr lang="nl-BE" dirty="0" smtClean="0"/>
              <a:t>Marktonderzoek </a:t>
            </a:r>
            <a:r>
              <a:rPr lang="nl-BE" dirty="0" smtClean="0"/>
              <a:t>energiemanagement industrie</a:t>
            </a:r>
            <a:endParaRPr lang="nl-BE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644280"/>
              </p:ext>
            </p:extLst>
          </p:nvPr>
        </p:nvGraphicFramePr>
        <p:xfrm>
          <a:off x="467544" y="1397000"/>
          <a:ext cx="8064897" cy="4851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6464"/>
                <a:gridCol w="3888433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Misverstand</a:t>
                      </a:r>
                      <a:endParaRPr lang="nl-BE" dirty="0"/>
                    </a:p>
                  </a:txBody>
                  <a:tcPr>
                    <a:solidFill>
                      <a:srgbClr val="F28B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Probleem</a:t>
                      </a:r>
                      <a:endParaRPr lang="nl-BE" dirty="0"/>
                    </a:p>
                  </a:txBody>
                  <a:tcPr>
                    <a:solidFill>
                      <a:srgbClr val="F28B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We</a:t>
                      </a:r>
                      <a:r>
                        <a:rPr lang="nl-BE" baseline="0" dirty="0" smtClean="0"/>
                        <a:t> noteren </a:t>
                      </a:r>
                      <a:r>
                        <a:rPr lang="nl-BE" u="sng" baseline="0" dirty="0" smtClean="0"/>
                        <a:t>maandelijks</a:t>
                      </a:r>
                      <a:r>
                        <a:rPr lang="nl-BE" baseline="0" dirty="0" smtClean="0"/>
                        <a:t> onze belangrijkste verbruikers in EXCEL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Men</a:t>
                      </a:r>
                      <a:r>
                        <a:rPr lang="nl-BE" baseline="0" dirty="0" smtClean="0"/>
                        <a:t> heeft wel data maar geen inzicht</a:t>
                      </a:r>
                    </a:p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We</a:t>
                      </a:r>
                      <a:r>
                        <a:rPr lang="nl-BE" baseline="0" dirty="0" smtClean="0"/>
                        <a:t> noteren </a:t>
                      </a:r>
                      <a:r>
                        <a:rPr lang="nl-BE" u="sng" baseline="0" dirty="0" smtClean="0"/>
                        <a:t>dagelijks</a:t>
                      </a:r>
                      <a:r>
                        <a:rPr lang="nl-BE" baseline="0" dirty="0" smtClean="0"/>
                        <a:t> onze belangrijkste verbruikers in EXCEL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Is arbeidsintensief.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dirty="0" smtClean="0"/>
                        <a:t>Men</a:t>
                      </a:r>
                      <a:r>
                        <a:rPr lang="nl-BE" baseline="0" dirty="0" smtClean="0"/>
                        <a:t> heeft wel data maar geen inzicht</a:t>
                      </a:r>
                    </a:p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Meterstanden</a:t>
                      </a:r>
                      <a:r>
                        <a:rPr lang="nl-BE" baseline="0" dirty="0" smtClean="0"/>
                        <a:t> worden automatisch gelogd in SCADA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SCADA</a:t>
                      </a:r>
                      <a:r>
                        <a:rPr lang="nl-BE" baseline="0" dirty="0" smtClean="0"/>
                        <a:t> is real-time procesautomatisering. </a:t>
                      </a:r>
                      <a:r>
                        <a:rPr lang="nl-BE" baseline="0" dirty="0" smtClean="0"/>
                        <a:t>Energiemanagement </a:t>
                      </a:r>
                      <a:r>
                        <a:rPr lang="nl-BE" baseline="0" dirty="0" smtClean="0"/>
                        <a:t>is gebaseerd op PDCA</a:t>
                      </a:r>
                    </a:p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Energie</a:t>
                      </a:r>
                      <a:r>
                        <a:rPr lang="nl-BE" baseline="0" dirty="0" smtClean="0"/>
                        <a:t> heeft geen prioriteit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Energie staat niet op de agenda</a:t>
                      </a:r>
                      <a:r>
                        <a:rPr lang="nl-BE" baseline="0" dirty="0" smtClean="0"/>
                        <a:t> van het management. </a:t>
                      </a:r>
                      <a:r>
                        <a:rPr lang="nl-BE" dirty="0" smtClean="0"/>
                        <a:t>Wat niet weet, wat niet deert</a:t>
                      </a:r>
                    </a:p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0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Inzicht in uw energiehuishouding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8151440" cy="5382344"/>
          </a:xfrm>
        </p:spPr>
        <p:txBody>
          <a:bodyPr/>
          <a:lstStyle/>
          <a:p>
            <a:r>
              <a:rPr lang="nl-BE" dirty="0" smtClean="0"/>
              <a:t>Praktijk </a:t>
            </a:r>
            <a:r>
              <a:rPr lang="nl-BE" dirty="0"/>
              <a:t>wijst echter uit dat er besparingen gerealiseerd worden tussen de 10 – 30%</a:t>
            </a:r>
          </a:p>
          <a:p>
            <a:r>
              <a:rPr lang="nl-BE" dirty="0"/>
              <a:t>Waar zitten deze besparingen:</a:t>
            </a:r>
          </a:p>
          <a:p>
            <a:pPr lvl="1"/>
            <a:r>
              <a:rPr lang="nl-BE" dirty="0" err="1" smtClean="0"/>
              <a:t>Sluipverbruiken</a:t>
            </a:r>
            <a:endParaRPr lang="nl-BE" dirty="0" smtClean="0"/>
          </a:p>
          <a:p>
            <a:pPr lvl="1"/>
            <a:r>
              <a:rPr lang="nl-BE" dirty="0" smtClean="0"/>
              <a:t>Gecontracteerd vermogen te hoog</a:t>
            </a:r>
            <a:endParaRPr lang="nl-BE" dirty="0"/>
          </a:p>
          <a:p>
            <a:pPr lvl="1"/>
            <a:r>
              <a:rPr lang="nl-BE" dirty="0" smtClean="0"/>
              <a:t>Koeling parameters verkeerd ingesteld</a:t>
            </a:r>
          </a:p>
          <a:p>
            <a:pPr lvl="1"/>
            <a:r>
              <a:rPr lang="nl-BE" dirty="0" smtClean="0"/>
              <a:t>Stoom parameters verkeerd ingesteld</a:t>
            </a:r>
          </a:p>
          <a:p>
            <a:pPr lvl="1"/>
            <a:r>
              <a:rPr lang="nl-BE" dirty="0" smtClean="0"/>
              <a:t>Lekken perslucht</a:t>
            </a:r>
          </a:p>
          <a:p>
            <a:pPr lvl="1"/>
            <a:r>
              <a:rPr lang="nl-BE" dirty="0" smtClean="0"/>
              <a:t>Ovens te vroeg/laat in vollast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08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76200"/>
            <a:ext cx="8136904" cy="533400"/>
          </a:xfrm>
        </p:spPr>
        <p:txBody>
          <a:bodyPr/>
          <a:lstStyle/>
          <a:p>
            <a:r>
              <a:rPr lang="nl-BE" dirty="0" smtClean="0"/>
              <a:t>Succesfactoren energiemanagement</a:t>
            </a:r>
            <a:endParaRPr lang="nl-BE" dirty="0"/>
          </a:p>
        </p:txBody>
      </p:sp>
      <p:sp>
        <p:nvSpPr>
          <p:cNvPr id="6" name="Ovaal 5"/>
          <p:cNvSpPr/>
          <p:nvPr/>
        </p:nvSpPr>
        <p:spPr bwMode="auto">
          <a:xfrm>
            <a:off x="2051720" y="1700808"/>
            <a:ext cx="2736304" cy="273630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Ovaal 6"/>
          <p:cNvSpPr/>
          <p:nvPr/>
        </p:nvSpPr>
        <p:spPr bwMode="auto">
          <a:xfrm>
            <a:off x="4283968" y="1700808"/>
            <a:ext cx="2736304" cy="2736304"/>
          </a:xfrm>
          <a:prstGeom prst="ellipse">
            <a:avLst/>
          </a:prstGeom>
          <a:solidFill>
            <a:srgbClr val="A818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Ovaal 7"/>
          <p:cNvSpPr/>
          <p:nvPr/>
        </p:nvSpPr>
        <p:spPr bwMode="auto">
          <a:xfrm>
            <a:off x="3059832" y="3429000"/>
            <a:ext cx="2736304" cy="273630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1" lang="nl-BE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555776" y="25649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smtClean="0">
                <a:solidFill>
                  <a:schemeClr val="bg1"/>
                </a:solidFill>
              </a:rPr>
              <a:t>Proceskennis</a:t>
            </a:r>
            <a:endParaRPr lang="nl-BE" sz="18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860032" y="25649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smtClean="0">
                <a:solidFill>
                  <a:schemeClr val="bg1"/>
                </a:solidFill>
              </a:rPr>
              <a:t>ICT</a:t>
            </a:r>
            <a:endParaRPr lang="nl-BE" sz="18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599892" y="46624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smtClean="0">
                <a:solidFill>
                  <a:schemeClr val="bg1"/>
                </a:solidFill>
              </a:rPr>
              <a:t>Autoriteit</a:t>
            </a:r>
            <a:endParaRPr lang="nl-B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Stappenplan </a:t>
            </a:r>
            <a:r>
              <a:rPr lang="nl-BE" dirty="0" smtClean="0"/>
              <a:t>Energiemanagement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1"/>
          </p:nvPr>
        </p:nvSpPr>
        <p:spPr>
          <a:xfrm>
            <a:off x="1547664" y="2830016"/>
            <a:ext cx="6408712" cy="29752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dirty="0" smtClean="0"/>
              <a:t>Breng energiehuishouding in kaart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Begrijp de processen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Installeer energiemanagement systeem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Bestudeer de relevante gegevens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Automatiseer de analyse</a:t>
            </a:r>
          </a:p>
          <a:p>
            <a:pPr marL="457200" indent="-457200">
              <a:buFont typeface="+mj-lt"/>
              <a:buAutoNum type="arabicPeriod"/>
            </a:pPr>
            <a:endParaRPr lang="nl-B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6138603"/>
              </p:ext>
            </p:extLst>
          </p:nvPr>
        </p:nvGraphicFramePr>
        <p:xfrm>
          <a:off x="395536" y="1196752"/>
          <a:ext cx="82809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0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200"/>
            <a:ext cx="8136904" cy="533400"/>
          </a:xfrm>
        </p:spPr>
        <p:txBody>
          <a:bodyPr/>
          <a:lstStyle/>
          <a:p>
            <a:r>
              <a:rPr lang="nl-BE" dirty="0" smtClean="0"/>
              <a:t>1&gt; Breng uw energiehuishouding in kaart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71824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 Soft PFS-Suite">
  <a:themeElements>
    <a:clrScheme name="Spec Soft PFS-Suite 2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5C65C2"/>
      </a:accent1>
      <a:accent2>
        <a:srgbClr val="7F96D2"/>
      </a:accent2>
      <a:accent3>
        <a:srgbClr val="FFFFFF"/>
      </a:accent3>
      <a:accent4>
        <a:srgbClr val="000000"/>
      </a:accent4>
      <a:accent5>
        <a:srgbClr val="B5B8DD"/>
      </a:accent5>
      <a:accent6>
        <a:srgbClr val="7287BE"/>
      </a:accent6>
      <a:hlink>
        <a:srgbClr val="97B8E1"/>
      </a:hlink>
      <a:folHlink>
        <a:srgbClr val="6B82D7"/>
      </a:folHlink>
    </a:clrScheme>
    <a:fontScheme name="Spec Soft PFS-Su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1" lang="nl-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1" lang="nl-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pec Soft PFS-Sui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 Soft PFS-Suite 2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5C65C2"/>
        </a:accent1>
        <a:accent2>
          <a:srgbClr val="7F96D2"/>
        </a:accent2>
        <a:accent3>
          <a:srgbClr val="FFFFFF"/>
        </a:accent3>
        <a:accent4>
          <a:srgbClr val="000000"/>
        </a:accent4>
        <a:accent5>
          <a:srgbClr val="B5B8DD"/>
        </a:accent5>
        <a:accent6>
          <a:srgbClr val="7287BE"/>
        </a:accent6>
        <a:hlink>
          <a:srgbClr val="97B8E1"/>
        </a:hlink>
        <a:folHlink>
          <a:srgbClr val="6B82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 Soft PFS-Suite 3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822DDC"/>
        </a:accent1>
        <a:accent2>
          <a:srgbClr val="9B7BEA"/>
        </a:accent2>
        <a:accent3>
          <a:srgbClr val="FFFFFF"/>
        </a:accent3>
        <a:accent4>
          <a:srgbClr val="000000"/>
        </a:accent4>
        <a:accent5>
          <a:srgbClr val="C1ADEB"/>
        </a:accent5>
        <a:accent6>
          <a:srgbClr val="8C6FD4"/>
        </a:accent6>
        <a:hlink>
          <a:srgbClr val="A691EE"/>
        </a:hlink>
        <a:folHlink>
          <a:srgbClr val="754F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 Soft PFS-Suite 4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218B38"/>
        </a:accent1>
        <a:accent2>
          <a:srgbClr val="52D544"/>
        </a:accent2>
        <a:accent3>
          <a:srgbClr val="FFFFFF"/>
        </a:accent3>
        <a:accent4>
          <a:srgbClr val="000000"/>
        </a:accent4>
        <a:accent5>
          <a:srgbClr val="ABC4AE"/>
        </a:accent5>
        <a:accent6>
          <a:srgbClr val="49C13D"/>
        </a:accent6>
        <a:hlink>
          <a:srgbClr val="75DC75"/>
        </a:hlink>
        <a:folHlink>
          <a:srgbClr val="45B0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 Soft PFS-Suite 5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CB3974"/>
        </a:accent1>
        <a:accent2>
          <a:srgbClr val="DA779F"/>
        </a:accent2>
        <a:accent3>
          <a:srgbClr val="FFFFFF"/>
        </a:accent3>
        <a:accent4>
          <a:srgbClr val="000000"/>
        </a:accent4>
        <a:accent5>
          <a:srgbClr val="E2AEBC"/>
        </a:accent5>
        <a:accent6>
          <a:srgbClr val="C56B90"/>
        </a:accent6>
        <a:hlink>
          <a:srgbClr val="DE8CAE"/>
        </a:hlink>
        <a:folHlink>
          <a:srgbClr val="D463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 Soft PFS-Suite 6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EB9E0C"/>
        </a:accent1>
        <a:accent2>
          <a:srgbClr val="E7C76F"/>
        </a:accent2>
        <a:accent3>
          <a:srgbClr val="FFFFFF"/>
        </a:accent3>
        <a:accent4>
          <a:srgbClr val="000000"/>
        </a:accent4>
        <a:accent5>
          <a:srgbClr val="F3CCAA"/>
        </a:accent5>
        <a:accent6>
          <a:srgbClr val="D1B464"/>
        </a:accent6>
        <a:hlink>
          <a:srgbClr val="F3DC97"/>
        </a:hlink>
        <a:folHlink>
          <a:srgbClr val="E3B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D:\PowerPoint\Cpn\Spec Soft\Spec Soft PFS-Suite.ppt</Template>
  <TotalTime>1490436812</TotalTime>
  <Pages>44</Pages>
  <Words>403</Words>
  <Application>Microsoft Office PowerPoint</Application>
  <PresentationFormat>Diavoorstelling (4:3)</PresentationFormat>
  <Paragraphs>152</Paragraphs>
  <Slides>24</Slides>
  <Notes>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Courier New</vt:lpstr>
      <vt:lpstr>Helvetica</vt:lpstr>
      <vt:lpstr>Open Sans</vt:lpstr>
      <vt:lpstr>Times New Roman</vt:lpstr>
      <vt:lpstr>Wingdings</vt:lpstr>
      <vt:lpstr>Spec Soft PFS-Suite</vt:lpstr>
      <vt:lpstr>Bitmap Image</vt:lpstr>
      <vt:lpstr>Visio</vt:lpstr>
      <vt:lpstr>Energiemangement industrie</vt:lpstr>
      <vt:lpstr>CimPro BV</vt:lpstr>
      <vt:lpstr>Referenties Energiemanagement industrie</vt:lpstr>
      <vt:lpstr>PowerPoint-presentatie</vt:lpstr>
      <vt:lpstr>Marktonderzoek energiemanagement industrie</vt:lpstr>
      <vt:lpstr>Inzicht in uw energiehuishouding</vt:lpstr>
      <vt:lpstr>Succesfactoren energiemanagement</vt:lpstr>
      <vt:lpstr>Stappenplan Energiemanagement</vt:lpstr>
      <vt:lpstr>1&gt; Breng uw energiehuishouding in kaart</vt:lpstr>
      <vt:lpstr>2 &gt; Inzicht in process installaties</vt:lpstr>
      <vt:lpstr>Energieverbruik compressor</vt:lpstr>
      <vt:lpstr>Koelcyclus &gt; Mollier</vt:lpstr>
      <vt:lpstr>Mollier diagramma</vt:lpstr>
      <vt:lpstr>Meetgegevens</vt:lpstr>
      <vt:lpstr>Waar gaat het fout?</vt:lpstr>
      <vt:lpstr>Stap 3 &gt; Installeer Energiemanagement systeem</vt:lpstr>
      <vt:lpstr>Sensoren</vt:lpstr>
      <vt:lpstr>Gateways &gt; benchmarken in functie van productie</vt:lpstr>
      <vt:lpstr>PowerPoint-presentatie</vt:lpstr>
      <vt:lpstr>Energiemanagement software</vt:lpstr>
      <vt:lpstr>Stap 4 &gt; Bestudeer grafieken</vt:lpstr>
      <vt:lpstr>Stap 5 &gt; Automatiseer analyse</vt:lpstr>
      <vt:lpstr>Conclusie</vt:lpstr>
      <vt:lpstr>Bedankt</vt:lpstr>
    </vt:vector>
  </TitlesOfParts>
  <Company>CimPro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Procesbeheer op afstand</dc:title>
  <dc:creator>Marcel Laes</dc:creator>
  <cp:lastModifiedBy>Marcel Laes</cp:lastModifiedBy>
  <cp:revision>906</cp:revision>
  <cp:lastPrinted>1998-07-21T09:28:42Z</cp:lastPrinted>
  <dcterms:created xsi:type="dcterms:W3CDTF">1996-04-15T04:55:52Z</dcterms:created>
  <dcterms:modified xsi:type="dcterms:W3CDTF">2017-05-01T15:58:31Z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do10Write">
    <vt:lpwstr/>
  </property>
</Properties>
</file>