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4"/>
  </p:sldMasterIdLst>
  <p:notesMasterIdLst>
    <p:notesMasterId r:id="rId27"/>
  </p:notesMasterIdLst>
  <p:handoutMasterIdLst>
    <p:handoutMasterId r:id="rId28"/>
  </p:handoutMasterIdLst>
  <p:sldIdLst>
    <p:sldId id="761" r:id="rId5"/>
    <p:sldId id="1060" r:id="rId6"/>
    <p:sldId id="1061" r:id="rId7"/>
    <p:sldId id="1062" r:id="rId8"/>
    <p:sldId id="1065" r:id="rId9"/>
    <p:sldId id="1070" r:id="rId10"/>
    <p:sldId id="1172" r:id="rId11"/>
    <p:sldId id="1072" r:id="rId12"/>
    <p:sldId id="1073" r:id="rId13"/>
    <p:sldId id="1075" r:id="rId14"/>
    <p:sldId id="1076" r:id="rId15"/>
    <p:sldId id="1078" r:id="rId16"/>
    <p:sldId id="1080" r:id="rId17"/>
    <p:sldId id="1081" r:id="rId18"/>
    <p:sldId id="1185" r:id="rId19"/>
    <p:sldId id="1332" r:id="rId20"/>
    <p:sldId id="1222" r:id="rId21"/>
    <p:sldId id="1389" r:id="rId22"/>
    <p:sldId id="1100" r:id="rId23"/>
    <p:sldId id="1193" r:id="rId24"/>
    <p:sldId id="1101" r:id="rId25"/>
    <p:sldId id="1033" r:id="rId26"/>
  </p:sldIdLst>
  <p:sldSz cx="9144000" cy="6858000" type="screen4x3"/>
  <p:notesSz cx="7099300" cy="10234613"/>
  <p:defaultTextStyle>
    <a:defPPr>
      <a:defRPr lang="nl-NL"/>
    </a:defPPr>
    <a:lvl1pPr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B00"/>
    <a:srgbClr val="FF9900"/>
    <a:srgbClr val="FFF1CB"/>
    <a:srgbClr val="CC9900"/>
    <a:srgbClr val="5B5917"/>
    <a:srgbClr val="FF6600"/>
    <a:srgbClr val="A81878"/>
    <a:srgbClr val="FFF7DF"/>
    <a:srgbClr val="FFC92F"/>
    <a:srgbClr val="F5F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576" autoAdjust="0"/>
  </p:normalViewPr>
  <p:slideViewPr>
    <p:cSldViewPr>
      <p:cViewPr varScale="1">
        <p:scale>
          <a:sx n="48" d="100"/>
          <a:sy n="48" d="100"/>
        </p:scale>
        <p:origin x="1267" y="29"/>
      </p:cViewPr>
      <p:guideLst>
        <p:guide orient="horz" pos="2304"/>
        <p:guide pos="5520"/>
      </p:guideLst>
    </p:cSldViewPr>
  </p:slideViewPr>
  <p:outlineViewPr>
    <p:cViewPr>
      <p:scale>
        <a:sx n="33" d="100"/>
        <a:sy n="33" d="100"/>
      </p:scale>
      <p:origin x="0" y="46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54"/>
    </p:cViewPr>
  </p:sorterViewPr>
  <p:notesViewPr>
    <p:cSldViewPr>
      <p:cViewPr varScale="1">
        <p:scale>
          <a:sx n="52" d="100"/>
          <a:sy n="52" d="100"/>
        </p:scale>
        <p:origin x="-2664" y="-108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DBCD5-CF4F-462F-B493-B9788C3B117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D224360-0095-4786-A4F1-C07E4ECAD45F}">
      <dgm:prSet phldrT="[Tekst]"/>
      <dgm:spPr>
        <a:solidFill>
          <a:srgbClr val="CC9900"/>
        </a:solidFill>
      </dgm:spPr>
      <dgm:t>
        <a:bodyPr/>
        <a:lstStyle/>
        <a:p>
          <a:r>
            <a:rPr lang="nl-BE" dirty="0" err="1"/>
            <a:t>Sparks</a:t>
          </a:r>
          <a:endParaRPr lang="nl-BE" dirty="0"/>
        </a:p>
      </dgm:t>
    </dgm:pt>
    <dgm:pt modelId="{04378CD9-B213-4ACB-8C44-701C907092AD}" type="parTrans" cxnId="{F583C750-EA32-4B30-BC08-55C1F7422C03}">
      <dgm:prSet/>
      <dgm:spPr/>
      <dgm:t>
        <a:bodyPr/>
        <a:lstStyle/>
        <a:p>
          <a:endParaRPr lang="nl-BE"/>
        </a:p>
      </dgm:t>
    </dgm:pt>
    <dgm:pt modelId="{2173A5D4-CC5C-4FA3-9BEC-570C5441B50F}" type="sibTrans" cxnId="{F583C750-EA32-4B30-BC08-55C1F7422C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BAEFAC29-DAAC-43E1-BDCD-F24C424CDBB5}" type="pres">
      <dgm:prSet presAssocID="{716DBCD5-CF4F-462F-B493-B9788C3B11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29FFC71-678B-4006-998A-B15FC99D6C1B}" type="pres">
      <dgm:prSet presAssocID="{AD224360-0095-4786-A4F1-C07E4ECAD45F}" presName="gear1" presStyleLbl="node1" presStyleIdx="0" presStyleCnt="1" custLinFactNeighborX="-20581" custLinFactNeighborY="5693">
        <dgm:presLayoutVars>
          <dgm:chMax val="1"/>
          <dgm:bulletEnabled val="1"/>
        </dgm:presLayoutVars>
      </dgm:prSet>
      <dgm:spPr/>
    </dgm:pt>
    <dgm:pt modelId="{8ABC183C-8C63-4754-8A1C-BC049F01654E}" type="pres">
      <dgm:prSet presAssocID="{AD224360-0095-4786-A4F1-C07E4ECAD45F}" presName="gear1srcNode" presStyleLbl="node1" presStyleIdx="0" presStyleCnt="1"/>
      <dgm:spPr/>
    </dgm:pt>
    <dgm:pt modelId="{F4088952-74CA-4936-84F5-5FC55995CB7E}" type="pres">
      <dgm:prSet presAssocID="{AD224360-0095-4786-A4F1-C07E4ECAD45F}" presName="gear1dstNode" presStyleLbl="node1" presStyleIdx="0" presStyleCnt="1"/>
      <dgm:spPr/>
    </dgm:pt>
    <dgm:pt modelId="{06F7C26F-A864-406F-B437-5224CCE7E30C}" type="pres">
      <dgm:prSet presAssocID="{2173A5D4-CC5C-4FA3-9BEC-570C5441B50F}" presName="connector1" presStyleLbl="sibTrans2D1" presStyleIdx="0" presStyleCnt="1"/>
      <dgm:spPr/>
    </dgm:pt>
  </dgm:ptLst>
  <dgm:cxnLst>
    <dgm:cxn modelId="{5C6C1131-910C-486D-A68D-8C023E46F710}" type="presOf" srcId="{2173A5D4-CC5C-4FA3-9BEC-570C5441B50F}" destId="{06F7C26F-A864-406F-B437-5224CCE7E30C}" srcOrd="0" destOrd="0" presId="urn:microsoft.com/office/officeart/2005/8/layout/gear1"/>
    <dgm:cxn modelId="{8F429460-99AF-429C-A819-ECC5FAE5677F}" type="presOf" srcId="{AD224360-0095-4786-A4F1-C07E4ECAD45F}" destId="{729FFC71-678B-4006-998A-B15FC99D6C1B}" srcOrd="0" destOrd="0" presId="urn:microsoft.com/office/officeart/2005/8/layout/gear1"/>
    <dgm:cxn modelId="{F583C750-EA32-4B30-BC08-55C1F7422C03}" srcId="{716DBCD5-CF4F-462F-B493-B9788C3B117C}" destId="{AD224360-0095-4786-A4F1-C07E4ECAD45F}" srcOrd="0" destOrd="0" parTransId="{04378CD9-B213-4ACB-8C44-701C907092AD}" sibTransId="{2173A5D4-CC5C-4FA3-9BEC-570C5441B50F}"/>
    <dgm:cxn modelId="{8F369C57-421C-4283-B07E-AB2B6A9CA222}" type="presOf" srcId="{716DBCD5-CF4F-462F-B493-B9788C3B117C}" destId="{BAEFAC29-DAAC-43E1-BDCD-F24C424CDBB5}" srcOrd="0" destOrd="0" presId="urn:microsoft.com/office/officeart/2005/8/layout/gear1"/>
    <dgm:cxn modelId="{5C78E5F0-962A-4D5F-A52F-00852CB1D9AA}" type="presOf" srcId="{AD224360-0095-4786-A4F1-C07E4ECAD45F}" destId="{F4088952-74CA-4936-84F5-5FC55995CB7E}" srcOrd="2" destOrd="0" presId="urn:microsoft.com/office/officeart/2005/8/layout/gear1"/>
    <dgm:cxn modelId="{CFF494F8-8547-4F45-A7F9-47569DE585E3}" type="presOf" srcId="{AD224360-0095-4786-A4F1-C07E4ECAD45F}" destId="{8ABC183C-8C63-4754-8A1C-BC049F01654E}" srcOrd="1" destOrd="0" presId="urn:microsoft.com/office/officeart/2005/8/layout/gear1"/>
    <dgm:cxn modelId="{20E7F0BC-0C13-41C5-83AF-FC0501890F0A}" type="presParOf" srcId="{BAEFAC29-DAAC-43E1-BDCD-F24C424CDBB5}" destId="{729FFC71-678B-4006-998A-B15FC99D6C1B}" srcOrd="0" destOrd="0" presId="urn:microsoft.com/office/officeart/2005/8/layout/gear1"/>
    <dgm:cxn modelId="{6E7A0B69-FFB8-46EB-8723-FD892D2D1E50}" type="presParOf" srcId="{BAEFAC29-DAAC-43E1-BDCD-F24C424CDBB5}" destId="{8ABC183C-8C63-4754-8A1C-BC049F01654E}" srcOrd="1" destOrd="0" presId="urn:microsoft.com/office/officeart/2005/8/layout/gear1"/>
    <dgm:cxn modelId="{56C4A6E1-0767-43EF-9918-397A807364CF}" type="presParOf" srcId="{BAEFAC29-DAAC-43E1-BDCD-F24C424CDBB5}" destId="{F4088952-74CA-4936-84F5-5FC55995CB7E}" srcOrd="2" destOrd="0" presId="urn:microsoft.com/office/officeart/2005/8/layout/gear1"/>
    <dgm:cxn modelId="{C8556DD4-7CFC-4D8A-85A3-236EDD092785}" type="presParOf" srcId="{BAEFAC29-DAAC-43E1-BDCD-F24C424CDBB5}" destId="{06F7C26F-A864-406F-B437-5224CCE7E30C}" srcOrd="3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FFC71-678B-4006-998A-B15FC99D6C1B}">
      <dsp:nvSpPr>
        <dsp:cNvPr id="0" name=""/>
        <dsp:cNvSpPr/>
      </dsp:nvSpPr>
      <dsp:spPr>
        <a:xfrm>
          <a:off x="422895" y="425390"/>
          <a:ext cx="831692" cy="831692"/>
        </a:xfrm>
        <a:prstGeom prst="gear9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 err="1"/>
            <a:t>Sparks</a:t>
          </a:r>
          <a:endParaRPr lang="nl-BE" sz="1100" kern="1200" dirty="0"/>
        </a:p>
      </dsp:txBody>
      <dsp:txXfrm>
        <a:off x="590102" y="620210"/>
        <a:ext cx="497278" cy="427507"/>
      </dsp:txXfrm>
    </dsp:sp>
    <dsp:sp modelId="{06F7C26F-A864-406F-B437-5224CCE7E30C}">
      <dsp:nvSpPr>
        <dsp:cNvPr id="0" name=""/>
        <dsp:cNvSpPr/>
      </dsp:nvSpPr>
      <dsp:spPr>
        <a:xfrm>
          <a:off x="583541" y="262848"/>
          <a:ext cx="1022981" cy="1022981"/>
        </a:xfrm>
        <a:prstGeom prst="circularArrow">
          <a:avLst>
            <a:gd name="adj1" fmla="val 4878"/>
            <a:gd name="adj2" fmla="val 312630"/>
            <a:gd name="adj3" fmla="val 2799161"/>
            <a:gd name="adj4" fmla="val 1577292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569913" y="711200"/>
            <a:ext cx="62499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69913" y="236538"/>
            <a:ext cx="6062662" cy="32724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5482" tIns="47741" rIns="95482" bIns="47741">
            <a:spAutoFit/>
          </a:bodyPr>
          <a:lstStyle/>
          <a:p>
            <a:pPr algn="l" defTabSz="954088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500" dirty="0"/>
              <a:t>Trends in telemetrie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684463" y="9680575"/>
            <a:ext cx="1816100" cy="3857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5482" tIns="47741" rIns="95482" bIns="47741">
            <a:spAutoFit/>
          </a:bodyPr>
          <a:lstStyle/>
          <a:p>
            <a:pPr defTabSz="954088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300"/>
              <a:t>Blz - </a:t>
            </a:r>
            <a:fld id="{E3896E66-ED56-4937-8F9C-A781ACF85D33}" type="slidenum">
              <a:rPr kumimoji="0" lang="en-US" sz="1300"/>
              <a:pPr defTabSz="954088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t>‹nr.›</a:t>
            </a:fld>
            <a:r>
              <a:rPr kumimoji="0" lang="en-US" sz="1300"/>
              <a:t> -</a:t>
            </a:r>
            <a:r>
              <a:rPr kumimoji="0" lang="en-US" sz="1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7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30797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l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9525"/>
            <a:ext cx="307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r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8838"/>
            <a:ext cx="30797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l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48838"/>
            <a:ext cx="307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r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7352F38-0BCC-4C8B-AECD-667DFB7D09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84513" y="9753600"/>
            <a:ext cx="927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50" tIns="46537" rIns="89750" bIns="46537">
            <a:spAutoFit/>
          </a:bodyPr>
          <a:lstStyle/>
          <a:p>
            <a:pPr defTabSz="893763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en-GB" sz="1300" b="0"/>
              <a:t>Pagina </a:t>
            </a:r>
            <a:fld id="{042540A2-F1FC-4B27-899E-B52310CBFFA1}" type="slidenum">
              <a:rPr kumimoji="0" lang="en-GB" sz="1300" b="0"/>
              <a:pPr defTabSz="893763">
                <a:lnSpc>
                  <a:spcPct val="90000"/>
                </a:lnSpc>
                <a:buClrTx/>
                <a:buSzTx/>
                <a:buFontTx/>
                <a:buNone/>
                <a:defRPr/>
              </a:pPr>
              <a:t>‹nr.›</a:t>
            </a:fld>
            <a:endParaRPr kumimoji="0" lang="en-GB" sz="1300" b="0"/>
          </a:p>
        </p:txBody>
      </p:sp>
      <p:sp>
        <p:nvSpPr>
          <p:cNvPr id="3789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892175"/>
            <a:ext cx="4783137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5413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8200" rIns="94736" bIns="48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Hoofddeeltekst</a:t>
            </a:r>
          </a:p>
          <a:p>
            <a:pPr lvl="0"/>
            <a:r>
              <a:rPr lang="nl-NL" noProof="0"/>
              <a:t>Niveau twee</a:t>
            </a:r>
          </a:p>
          <a:p>
            <a:pPr lvl="0"/>
            <a:r>
              <a:rPr lang="nl-NL" noProof="0"/>
              <a:t>Niveau drie</a:t>
            </a:r>
          </a:p>
          <a:p>
            <a:pPr lvl="0"/>
            <a:r>
              <a:rPr lang="nl-NL" noProof="0"/>
              <a:t>Niveau vier</a:t>
            </a:r>
          </a:p>
          <a:p>
            <a:pPr lvl="0"/>
            <a:r>
              <a:rPr lang="nl-NL" noProof="0"/>
              <a:t>Niveau vijf</a:t>
            </a:r>
          </a:p>
        </p:txBody>
      </p:sp>
    </p:spTree>
    <p:extLst>
      <p:ext uri="{BB962C8B-B14F-4D97-AF65-F5344CB8AC3E}">
        <p14:creationId xmlns:p14="http://schemas.microsoft.com/office/powerpoint/2010/main" val="2621052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A86C2-5DC1-4F4E-8404-7BDC43E2625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4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52F38-0BCC-4C8B-AECD-667DFB7D090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F2A50-F04E-4EC5-B224-10506CA3F9AD}" type="slidenum">
              <a:rPr lang="en-GB"/>
              <a:pPr/>
              <a:t>2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1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6BEC-FECC-450C-B69B-6D6E4C2CC3A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9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52F38-0BCC-4C8B-AECD-667DFB7D090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3BE43-FD12-40AE-8B14-2454F9476F8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70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32549-5B14-410A-B223-CFD2D1F510E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209A4-F7EF-4775-8B9C-9A3E92BFCFDC}" type="slidenum">
              <a:rPr lang="nl-NL" smtClean="0">
                <a:latin typeface="Arial" charset="0"/>
              </a:rPr>
              <a:pPr/>
              <a:t>13</a:t>
            </a:fld>
            <a:endParaRPr lang="nl-NL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62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F0C26-6462-4759-BE02-1AB6DB6E519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9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5FF9-E943-43FD-BDA9-E884878BC74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540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984625"/>
            <a:ext cx="1600200" cy="96837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  <a:defRPr/>
            </a:pPr>
            <a:endParaRPr kumimoji="0" lang="en-GB" sz="2400" b="0"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53050" y="-9525"/>
            <a:ext cx="0" cy="47323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096000" y="3989388"/>
            <a:ext cx="0" cy="28495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3984625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28800" y="3990975"/>
            <a:ext cx="1752600" cy="733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70288" y="2133600"/>
            <a:ext cx="1784350" cy="25908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  <a:defRPr/>
            </a:pPr>
            <a:endParaRPr kumimoji="0" lang="en-GB" sz="2400" b="0">
              <a:latin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581400" y="2133600"/>
            <a:ext cx="1766888" cy="2587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buClrTx/>
              <a:buSzTx/>
              <a:buFontTx/>
              <a:buNone/>
              <a:defRPr/>
            </a:pPr>
            <a:endParaRPr kumimoji="0" lang="en-GB" altLang="sv-SE" b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33800" y="27432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r>
              <a:rPr kumimoji="0" lang="en-US" altLang="sv-SE" sz="2400" b="0">
                <a:latin typeface="Times New Roman" pitchFamily="18" charset="0"/>
              </a:rPr>
              <a:t>Insert image here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36575" y="3984625"/>
            <a:ext cx="1063625" cy="9683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334000" y="-19050"/>
            <a:ext cx="0" cy="47323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28600" y="0"/>
            <a:ext cx="0" cy="49530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828800" y="3989388"/>
            <a:ext cx="1735138" cy="963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096000" y="3989388"/>
            <a:ext cx="0" cy="28495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0" y="3984625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567113" y="2136775"/>
            <a:ext cx="1766887" cy="2587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567113" y="2136775"/>
            <a:ext cx="1766887" cy="2587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556500" y="3975100"/>
            <a:ext cx="0" cy="9779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 rot="16200000">
            <a:off x="-899319" y="5564982"/>
            <a:ext cx="2074863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algn="l" defTabSz="1001713">
              <a:buClrTx/>
              <a:buSzTx/>
              <a:buFontTx/>
              <a:buNone/>
              <a:defRPr/>
            </a:pPr>
            <a:r>
              <a:rPr kumimoji="0" lang="en-US" altLang="en-GB" sz="1000" b="0">
                <a:solidFill>
                  <a:srgbClr val="010307"/>
                </a:solidFill>
              </a:rPr>
              <a:t>© </a:t>
            </a:r>
            <a:r>
              <a:rPr kumimoji="0" lang="en-US" sz="1000" b="0">
                <a:solidFill>
                  <a:srgbClr val="000000"/>
                </a:solidFill>
              </a:rPr>
              <a:t>Copyright 2002 SPEC-Soft Ltd.</a:t>
            </a:r>
            <a:endParaRPr kumimoji="0" lang="en-US" altLang="sv-SE" sz="1000" b="0">
              <a:solidFill>
                <a:srgbClr val="000000"/>
              </a:solidFill>
            </a:endParaRP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609600" y="4051300"/>
            <a:ext cx="914400" cy="914400"/>
            <a:chOff x="528" y="3024"/>
            <a:chExt cx="480" cy="397"/>
          </a:xfrm>
        </p:grpSpPr>
        <p:graphicFrame>
          <p:nvGraphicFramePr>
            <p:cNvPr id="25" name="Object 25"/>
            <p:cNvGraphicFramePr>
              <a:graphicFrameLocks noChangeAspect="1"/>
            </p:cNvGraphicFramePr>
            <p:nvPr/>
          </p:nvGraphicFramePr>
          <p:xfrm>
            <a:off x="528" y="3024"/>
            <a:ext cx="480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390580" imgH="323981" progId="PBrush">
                    <p:embed/>
                  </p:oleObj>
                </mc:Choice>
                <mc:Fallback>
                  <p:oleObj name="Bitmap Image" r:id="rId2" imgW="390580" imgH="323981" progId="PBrush">
                    <p:embed/>
                    <p:pic>
                      <p:nvPicPr>
                        <p:cNvPr id="25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024"/>
                          <a:ext cx="480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26"/>
            <p:cNvSpPr txBox="1">
              <a:spLocks noChangeArrowheads="1"/>
            </p:cNvSpPr>
            <p:nvPr userDrawn="1"/>
          </p:nvSpPr>
          <p:spPr bwMode="auto">
            <a:xfrm>
              <a:off x="719" y="3088"/>
              <a:ext cx="9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40000"/>
                </a:spcBef>
                <a:defRPr/>
              </a:pPr>
              <a:endParaRPr lang="en-US" sz="1200"/>
            </a:p>
          </p:txBody>
        </p:sp>
      </p:grpSp>
      <p:pic>
        <p:nvPicPr>
          <p:cNvPr id="27" name="Picture 27" descr="j01850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6938" y="2133600"/>
            <a:ext cx="1939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j0178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8700" y="39878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62000" y="4267200"/>
            <a:ext cx="914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200"/>
              <a:t>PFS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200"/>
              <a:t>Suite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10200" y="2057400"/>
            <a:ext cx="3276600" cy="1524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altLang="sv-SE"/>
              <a:t>Click to edit Master title style</a:t>
            </a:r>
          </a:p>
        </p:txBody>
      </p:sp>
      <p:sp>
        <p:nvSpPr>
          <p:cNvPr id="893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30480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US" altLang="sv-SE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20447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59817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197600" cy="533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013200" cy="4343400"/>
          </a:xfrm>
        </p:spPr>
        <p:txBody>
          <a:bodyPr/>
          <a:lstStyle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 sz="1800" baseline="0"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6600" y="1143000"/>
            <a:ext cx="4013200" cy="4343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8119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2pPr>
            <a:lvl3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1976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13200" cy="434340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6600" y="1143000"/>
            <a:ext cx="4013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76200"/>
            <a:ext cx="619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178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V="1">
            <a:off x="381000" y="764703"/>
            <a:ext cx="8178800" cy="0"/>
          </a:xfrm>
          <a:prstGeom prst="line">
            <a:avLst/>
          </a:prstGeom>
          <a:noFill/>
          <a:ln w="76200">
            <a:solidFill>
              <a:srgbClr val="F28B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2935" name="Text Box 7"/>
          <p:cNvSpPr txBox="1">
            <a:spLocks noChangeArrowheads="1"/>
          </p:cNvSpPr>
          <p:nvPr/>
        </p:nvSpPr>
        <p:spPr bwMode="auto">
          <a:xfrm rot="-5400000">
            <a:off x="-1056481" y="5410994"/>
            <a:ext cx="239236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l" defTabSz="1001713">
              <a:buClrTx/>
              <a:buSzTx/>
              <a:buFontTx/>
              <a:buNone/>
              <a:defRPr/>
            </a:pPr>
            <a:r>
              <a:rPr kumimoji="0" lang="en-US" sz="1000" b="0">
                <a:solidFill>
                  <a:srgbClr val="000000"/>
                </a:solidFill>
              </a:rPr>
              <a:t>© Copyright cimpro Netherlands</a:t>
            </a:r>
            <a:endParaRPr kumimoji="0" lang="en-US" altLang="sv-SE" sz="1000" b="0">
              <a:solidFill>
                <a:srgbClr val="010307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332395"/>
            <a:ext cx="1917700" cy="368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4" r:id="rId13"/>
    <p:sldLayoutId id="21474838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diagramData" Target="../diagrams/data1.xml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microsoft.com/office/2007/relationships/diagramDrawing" Target="../diagrams/drawing1.xml"/><Relationship Id="rId5" Type="http://schemas.openxmlformats.org/officeDocument/2006/relationships/image" Target="../media/image30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9.emf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136904" cy="533400"/>
          </a:xfrm>
        </p:spPr>
        <p:txBody>
          <a:bodyPr/>
          <a:lstStyle/>
          <a:p>
            <a:r>
              <a:rPr lang="nl-BE" dirty="0"/>
              <a:t>Slimme koeling</a:t>
            </a:r>
            <a:endParaRPr lang="nl-NL" dirty="0"/>
          </a:p>
        </p:txBody>
      </p:sp>
      <p:sp>
        <p:nvSpPr>
          <p:cNvPr id="1243140" name="AutoShape 4"/>
          <p:cNvSpPr>
            <a:spLocks noChangeArrowheads="1"/>
          </p:cNvSpPr>
          <p:nvPr/>
        </p:nvSpPr>
        <p:spPr bwMode="auto">
          <a:xfrm>
            <a:off x="512763" y="6096000"/>
            <a:ext cx="8631237" cy="762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875788" y="2492896"/>
            <a:ext cx="7368670" cy="2520627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buClrTx/>
              <a:buSzTx/>
              <a:buFontTx/>
              <a:defRPr/>
            </a:pPr>
            <a:br>
              <a:rPr lang="nl-NL" sz="40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40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40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Slimme koeling</a:t>
            </a:r>
            <a:br>
              <a:rPr lang="nl-NL" sz="40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40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7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Marcel Laes</a:t>
            </a:r>
          </a:p>
          <a:p>
            <a:pPr algn="l" fontAlgn="auto">
              <a:spcAft>
                <a:spcPts val="0"/>
              </a:spcAft>
              <a:buClrTx/>
              <a:buSzTx/>
              <a:buFontTx/>
              <a:defRPr/>
            </a:pPr>
            <a:r>
              <a:rPr lang="nl-NL" sz="27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Manager</a:t>
            </a:r>
          </a:p>
          <a:p>
            <a:pPr algn="l" fontAlgn="auto">
              <a:spcAft>
                <a:spcPts val="0"/>
              </a:spcAft>
              <a:buClrTx/>
              <a:buSzTx/>
              <a:buFontTx/>
              <a:defRPr/>
            </a:pPr>
            <a:r>
              <a:rPr lang="nl-NL" sz="27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mlaes@cimpro.com</a:t>
            </a:r>
            <a:br>
              <a:rPr lang="nl-NL" sz="27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27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40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55" y="1284257"/>
            <a:ext cx="1352469" cy="9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7" y="1284257"/>
            <a:ext cx="1351234" cy="9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1" y="1284257"/>
            <a:ext cx="1351587" cy="9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93" y="1284257"/>
            <a:ext cx="1350143" cy="90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3" y="1284257"/>
            <a:ext cx="1352468" cy="90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508" y="2841490"/>
            <a:ext cx="1809750" cy="200025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3851920" y="5229200"/>
            <a:ext cx="452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We make </a:t>
            </a:r>
            <a:r>
              <a:rPr lang="nl-BE" sz="20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your</a:t>
            </a:r>
            <a:r>
              <a:rPr lang="nl-BE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company smart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Meten is weten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7503368" cy="5166320"/>
          </a:xfrm>
        </p:spPr>
        <p:txBody>
          <a:bodyPr/>
          <a:lstStyle/>
          <a:p>
            <a:r>
              <a:rPr lang="nl-BE" dirty="0"/>
              <a:t>Energieverbruik compressor &gt; COP</a:t>
            </a:r>
          </a:p>
          <a:p>
            <a:r>
              <a:rPr lang="nl-BE" dirty="0"/>
              <a:t>Temperatuur &gt; Rendement</a:t>
            </a:r>
          </a:p>
          <a:p>
            <a:pPr lvl="1"/>
            <a:r>
              <a:rPr lang="nl-BE" dirty="0"/>
              <a:t>Voor compressie</a:t>
            </a:r>
          </a:p>
          <a:p>
            <a:pPr lvl="1"/>
            <a:r>
              <a:rPr lang="nl-BE" dirty="0"/>
              <a:t>Na compressie</a:t>
            </a:r>
          </a:p>
          <a:p>
            <a:pPr lvl="1"/>
            <a:r>
              <a:rPr lang="nl-BE" dirty="0"/>
              <a:t>Voor expansie</a:t>
            </a:r>
          </a:p>
          <a:p>
            <a:pPr lvl="1"/>
            <a:r>
              <a:rPr lang="nl-BE" dirty="0"/>
              <a:t>Andere</a:t>
            </a:r>
          </a:p>
          <a:p>
            <a:r>
              <a:rPr lang="nl-BE" dirty="0"/>
              <a:t>Druk &gt; Koelvermogen</a:t>
            </a:r>
          </a:p>
          <a:p>
            <a:pPr lvl="1"/>
            <a:r>
              <a:rPr lang="nl-BE" dirty="0"/>
              <a:t>Voor compressie</a:t>
            </a:r>
          </a:p>
          <a:p>
            <a:pPr lvl="1"/>
            <a:r>
              <a:rPr lang="nl-BE" dirty="0"/>
              <a:t>Na compressie</a:t>
            </a:r>
          </a:p>
          <a:p>
            <a:pPr lvl="1"/>
            <a:r>
              <a:rPr lang="nl-BE" dirty="0"/>
              <a:t>Andere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887F66-81B3-C237-B93D-B1C8A6A1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259809"/>
            <a:ext cx="4522960" cy="32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Meten is weten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6567264" cy="5454352"/>
          </a:xfrm>
        </p:spPr>
        <p:txBody>
          <a:bodyPr/>
          <a:lstStyle/>
          <a:p>
            <a:r>
              <a:rPr lang="nl-BE" dirty="0"/>
              <a:t>Temperatuur bij verbruiker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Te hoog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1600" dirty="0"/>
              <a:t>IJsvorming , regeling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Te laag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1600" dirty="0"/>
              <a:t>Regeling</a:t>
            </a:r>
          </a:p>
          <a:p>
            <a:r>
              <a:rPr lang="nl-BE" dirty="0"/>
              <a:t>Verbruik </a:t>
            </a:r>
            <a:r>
              <a:rPr lang="nl-BE" dirty="0" err="1"/>
              <a:t>tov</a:t>
            </a:r>
            <a:r>
              <a:rPr lang="nl-BE" dirty="0"/>
              <a:t> load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Compressor oververhit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600" dirty="0"/>
              <a:t>Lek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600" dirty="0"/>
              <a:t>Probleem met expansieventiel</a:t>
            </a:r>
          </a:p>
          <a:p>
            <a:r>
              <a:rPr lang="nl-BE" dirty="0"/>
              <a:t>Profiel van de verbruikers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Traag ( Diepvriezers 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Snel ( Luchtkoelers 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2CBEC5-A39E-4EE1-542D-740C23DF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763" y="1772816"/>
            <a:ext cx="4313237" cy="27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0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2241550"/>
            <a:ext cx="8496300" cy="2170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nl-BE" sz="54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5400" dirty="0"/>
              <a:t>Energiemanagement</a:t>
            </a:r>
            <a:endParaRPr kumimoji="0" lang="nl-BE" sz="2000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7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Plan, Do, Check, Act Model</a:t>
            </a:r>
            <a:endParaRPr lang="nl-NL"/>
          </a:p>
        </p:txBody>
      </p:sp>
      <p:sp>
        <p:nvSpPr>
          <p:cNvPr id="14339" name="Tijdelijke aanduiding voor inhoud 2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Plan</a:t>
            </a:r>
          </a:p>
          <a:p>
            <a:pPr lvl="1"/>
            <a:r>
              <a:rPr lang="nl-BE"/>
              <a:t>Inventarisatie</a:t>
            </a:r>
          </a:p>
          <a:p>
            <a:r>
              <a:rPr lang="nl-BE"/>
              <a:t>Do</a:t>
            </a:r>
          </a:p>
          <a:p>
            <a:pPr lvl="1"/>
            <a:r>
              <a:rPr lang="nl-BE"/>
              <a:t>Maatregelen</a:t>
            </a:r>
          </a:p>
          <a:p>
            <a:r>
              <a:rPr lang="nl-BE"/>
              <a:t>Check</a:t>
            </a:r>
          </a:p>
          <a:p>
            <a:pPr lvl="1"/>
            <a:r>
              <a:rPr lang="nl-BE"/>
              <a:t>Meten</a:t>
            </a:r>
          </a:p>
          <a:p>
            <a:r>
              <a:rPr lang="nl-BE"/>
              <a:t>Act</a:t>
            </a:r>
          </a:p>
          <a:p>
            <a:pPr lvl="1"/>
            <a:r>
              <a:rPr lang="nl-BE"/>
              <a:t>Terugkoppelen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85938"/>
            <a:ext cx="26860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</p:pic>
    </p:spTree>
    <p:extLst>
      <p:ext uri="{BB962C8B-B14F-4D97-AF65-F5344CB8AC3E}">
        <p14:creationId xmlns:p14="http://schemas.microsoft.com/office/powerpoint/2010/main" val="237647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Energiemonitoren</a:t>
            </a:r>
            <a:endParaRPr lang="nl-NL" dirty="0"/>
          </a:p>
        </p:txBody>
      </p:sp>
      <p:sp>
        <p:nvSpPr>
          <p:cNvPr id="15363" name="Text Box 52"/>
          <p:cNvSpPr txBox="1">
            <a:spLocks noChangeArrowheads="1"/>
          </p:cNvSpPr>
          <p:nvPr/>
        </p:nvSpPr>
        <p:spPr bwMode="auto">
          <a:xfrm>
            <a:off x="2193925" y="525145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BE" sz="2400">
                <a:solidFill>
                  <a:schemeClr val="bg1"/>
                </a:solidFill>
              </a:rPr>
              <a:t>Meters</a:t>
            </a:r>
          </a:p>
        </p:txBody>
      </p:sp>
      <p:sp>
        <p:nvSpPr>
          <p:cNvPr id="1575989" name="AutoShape 53"/>
          <p:cNvSpPr>
            <a:spLocks noChangeArrowheads="1"/>
          </p:cNvSpPr>
          <p:nvPr/>
        </p:nvSpPr>
        <p:spPr bwMode="auto">
          <a:xfrm>
            <a:off x="4067175" y="4357688"/>
            <a:ext cx="792163" cy="7207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Text Box 55"/>
          <p:cNvSpPr txBox="1">
            <a:spLocks noChangeArrowheads="1"/>
          </p:cNvSpPr>
          <p:nvPr/>
        </p:nvSpPr>
        <p:spPr bwMode="auto">
          <a:xfrm>
            <a:off x="2266950" y="3667125"/>
            <a:ext cx="453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BE" sz="2400">
                <a:solidFill>
                  <a:schemeClr val="bg1"/>
                </a:solidFill>
              </a:rPr>
              <a:t>Onderstations</a:t>
            </a:r>
          </a:p>
        </p:txBody>
      </p:sp>
      <p:sp>
        <p:nvSpPr>
          <p:cNvPr id="1575992" name="AutoShape 56"/>
          <p:cNvSpPr>
            <a:spLocks noChangeArrowheads="1"/>
          </p:cNvSpPr>
          <p:nvPr/>
        </p:nvSpPr>
        <p:spPr bwMode="auto">
          <a:xfrm>
            <a:off x="4067175" y="2571750"/>
            <a:ext cx="792163" cy="7207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Text Box 58"/>
          <p:cNvSpPr txBox="1">
            <a:spLocks noChangeArrowheads="1"/>
          </p:cNvSpPr>
          <p:nvPr/>
        </p:nvSpPr>
        <p:spPr bwMode="auto">
          <a:xfrm>
            <a:off x="2193925" y="1971675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BE" sz="2400">
                <a:solidFill>
                  <a:schemeClr val="bg1"/>
                </a:solidFill>
              </a:rPr>
              <a:t>Beheerssysteem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43125" y="5286375"/>
            <a:ext cx="4714875" cy="71437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Meters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43125" y="3441700"/>
            <a:ext cx="4643438" cy="91598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Control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71688" y="1643063"/>
            <a:ext cx="4643437" cy="928687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Beheer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80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7648575" y="1670050"/>
            <a:ext cx="1208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0" lang="en-US" sz="1400" dirty="0" err="1"/>
              <a:t>Overzichten</a:t>
            </a:r>
            <a:endParaRPr kumimoji="0" lang="en-US" sz="1400" dirty="0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SkySpark</a:t>
            </a:r>
            <a:r>
              <a:rPr lang="nl-NL" dirty="0"/>
              <a:t> Energiemanagement 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7478713" y="3284538"/>
            <a:ext cx="170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0" lang="en-US" sz="1400"/>
              <a:t>Benchmarks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7427913" y="5265738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0" lang="en-US" sz="1200"/>
              <a:t>Intelligentie</a:t>
            </a:r>
            <a:endParaRPr kumimoji="0" lang="en-US" sz="1400"/>
          </a:p>
        </p:txBody>
      </p:sp>
      <p:graphicFrame>
        <p:nvGraphicFramePr>
          <p:cNvPr id="5122" name="Object 1950"/>
          <p:cNvGraphicFramePr>
            <a:graphicFrameLocks noGrp="1" noChangeAspect="1"/>
          </p:cNvGraphicFramePr>
          <p:nvPr/>
        </p:nvGraphicFramePr>
        <p:xfrm>
          <a:off x="3211513" y="2349500"/>
          <a:ext cx="1468437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41883" imgH="944270" progId="Visio.Drawing.11">
                  <p:embed/>
                </p:oleObj>
              </mc:Choice>
              <mc:Fallback>
                <p:oleObj name="Visio" r:id="rId3" imgW="741883" imgH="944270" progId="Visio.Drawing.11">
                  <p:embed/>
                  <p:pic>
                    <p:nvPicPr>
                      <p:cNvPr id="5122" name="Object 19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2349500"/>
                        <a:ext cx="1468437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Afbeelding 296" descr="SkySpark_Bar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938" y="3068638"/>
            <a:ext cx="15843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938" y="1268413"/>
            <a:ext cx="15843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32" name="Rechte verbindingslijn 299"/>
          <p:cNvCxnSpPr>
            <a:cxnSpLocks noChangeShapeType="1"/>
          </p:cNvCxnSpPr>
          <p:nvPr/>
        </p:nvCxnSpPr>
        <p:spPr bwMode="auto">
          <a:xfrm>
            <a:off x="1924050" y="1736725"/>
            <a:ext cx="884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Rechte verbindingslijn 300"/>
          <p:cNvCxnSpPr>
            <a:cxnSpLocks noChangeShapeType="1"/>
          </p:cNvCxnSpPr>
          <p:nvPr/>
        </p:nvCxnSpPr>
        <p:spPr bwMode="auto">
          <a:xfrm>
            <a:off x="2016125" y="3357563"/>
            <a:ext cx="12239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4" name="Rechte verbindingslijn 301"/>
          <p:cNvCxnSpPr>
            <a:cxnSpLocks noChangeShapeType="1"/>
          </p:cNvCxnSpPr>
          <p:nvPr/>
        </p:nvCxnSpPr>
        <p:spPr bwMode="auto">
          <a:xfrm>
            <a:off x="2016125" y="5301208"/>
            <a:ext cx="812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5" name="Rechte verbindingslijn 303"/>
          <p:cNvCxnSpPr>
            <a:cxnSpLocks noChangeShapeType="1"/>
          </p:cNvCxnSpPr>
          <p:nvPr/>
        </p:nvCxnSpPr>
        <p:spPr bwMode="auto">
          <a:xfrm>
            <a:off x="2808288" y="1773238"/>
            <a:ext cx="0" cy="3527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6" name="Rechte verbindingslijn 308"/>
          <p:cNvCxnSpPr>
            <a:cxnSpLocks noChangeShapeType="1"/>
          </p:cNvCxnSpPr>
          <p:nvPr/>
        </p:nvCxnSpPr>
        <p:spPr bwMode="auto">
          <a:xfrm>
            <a:off x="4464050" y="3357563"/>
            <a:ext cx="15128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7" name="Rechte verbindingslijn 310"/>
          <p:cNvCxnSpPr>
            <a:cxnSpLocks noChangeShapeType="1"/>
          </p:cNvCxnSpPr>
          <p:nvPr/>
        </p:nvCxnSpPr>
        <p:spPr bwMode="auto">
          <a:xfrm>
            <a:off x="5113338" y="1773238"/>
            <a:ext cx="0" cy="3527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8" name="Rechte verbindingslijn 311"/>
          <p:cNvCxnSpPr>
            <a:cxnSpLocks noChangeShapeType="1"/>
          </p:cNvCxnSpPr>
          <p:nvPr/>
        </p:nvCxnSpPr>
        <p:spPr bwMode="auto">
          <a:xfrm>
            <a:off x="5113338" y="1773238"/>
            <a:ext cx="8842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9" name="Rechte verbindingslijn 312"/>
          <p:cNvCxnSpPr>
            <a:cxnSpLocks noChangeShapeType="1"/>
          </p:cNvCxnSpPr>
          <p:nvPr/>
        </p:nvCxnSpPr>
        <p:spPr bwMode="auto">
          <a:xfrm>
            <a:off x="5113338" y="5300663"/>
            <a:ext cx="8842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6" name="Diagram 25"/>
          <p:cNvGraphicFramePr/>
          <p:nvPr/>
        </p:nvGraphicFramePr>
        <p:xfrm>
          <a:off x="5724128" y="4509120"/>
          <a:ext cx="19442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B9D181A1-CA6D-755E-09E4-E400F0C978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98" y="1351901"/>
            <a:ext cx="1322788" cy="976335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F39D235-1EAE-00C4-CD75-C749BAAB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71" y="2409825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0" lang="en-US" sz="1400" dirty="0"/>
              <a:t>PLC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E8C0A3A-5A2E-300D-106C-C6105EBA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861048"/>
            <a:ext cx="824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0" lang="en-US" sz="1400" dirty="0"/>
              <a:t>SCADA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5AAF29B-A5BF-43F3-5081-0302B38ACB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453" y="2897742"/>
            <a:ext cx="1420498" cy="891293"/>
          </a:xfrm>
          <a:prstGeom prst="rect">
            <a:avLst/>
          </a:prstGeom>
        </p:spPr>
      </p:pic>
      <p:pic>
        <p:nvPicPr>
          <p:cNvPr id="9" name="Picture 13" descr="A41514-100.png">
            <a:extLst>
              <a:ext uri="{FF2B5EF4-FFF2-40B4-BE49-F238E27FC236}">
                <a16:creationId xmlns:a16="http://schemas.microsoft.com/office/drawing/2014/main" id="{9D80D24D-424D-55C3-9274-A8D668B990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/>
        </p:blipFill>
        <p:spPr>
          <a:xfrm>
            <a:off x="984533" y="4581128"/>
            <a:ext cx="1332937" cy="236630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32D9D215-5152-2B5E-8678-68035114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64" y="6237312"/>
            <a:ext cx="1478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0" lang="en-US" sz="1400" dirty="0"/>
              <a:t>Extra </a:t>
            </a:r>
            <a:r>
              <a:rPr kumimoji="0" lang="en-US" sz="1400" dirty="0" err="1"/>
              <a:t>sensoren</a:t>
            </a:r>
            <a:endParaRPr kumimoji="0" lang="en-US" sz="1400" dirty="0"/>
          </a:p>
        </p:txBody>
      </p:sp>
    </p:spTree>
    <p:extLst>
      <p:ext uri="{BB962C8B-B14F-4D97-AF65-F5344CB8AC3E}">
        <p14:creationId xmlns:p14="http://schemas.microsoft.com/office/powerpoint/2010/main" val="7838880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4DD48-9687-4A3D-B630-89CDBE6B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SkySpark</a:t>
            </a:r>
            <a:r>
              <a:rPr lang="nl-BE" dirty="0"/>
              <a:t> </a:t>
            </a:r>
            <a:r>
              <a:rPr lang="nl-BE" dirty="0" err="1"/>
              <a:t>IoT</a:t>
            </a:r>
            <a:r>
              <a:rPr lang="nl-BE" dirty="0"/>
              <a:t> platform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37B57E-1C37-43BC-AD12-666C28B85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33" y="1196752"/>
            <a:ext cx="8462531" cy="45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590D6B-D6B1-4EA0-89F5-D8CE35B4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Architectuur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8C2AB35-17DC-441C-ACC2-372A3E312616}"/>
              </a:ext>
            </a:extLst>
          </p:cNvPr>
          <p:cNvSpPr/>
          <p:nvPr/>
        </p:nvSpPr>
        <p:spPr bwMode="auto">
          <a:xfrm>
            <a:off x="2555776" y="2801087"/>
            <a:ext cx="3528392" cy="19240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981F372-6DF6-4B1C-AFF0-19BC4AA4CC59}"/>
              </a:ext>
            </a:extLst>
          </p:cNvPr>
          <p:cNvCxnSpPr/>
          <p:nvPr/>
        </p:nvCxnSpPr>
        <p:spPr bwMode="auto">
          <a:xfrm>
            <a:off x="2555776" y="4437112"/>
            <a:ext cx="3528392" cy="0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FD01FAD-EEAA-43F6-94D5-E87A843CE4F3}"/>
              </a:ext>
            </a:extLst>
          </p:cNvPr>
          <p:cNvCxnSpPr/>
          <p:nvPr/>
        </p:nvCxnSpPr>
        <p:spPr bwMode="auto">
          <a:xfrm>
            <a:off x="2555776" y="3068960"/>
            <a:ext cx="3528392" cy="0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51938CF-B2B4-4E7C-ABE5-6AFE3351F98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7824" y="3068960"/>
            <a:ext cx="0" cy="1368152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3C9A73B-8EEA-491C-A138-9CB93466F95E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2120" y="3068960"/>
            <a:ext cx="0" cy="1368152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A6342FF-9A8C-470A-9190-390513A6C97A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5776" y="3501008"/>
            <a:ext cx="432048" cy="0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C0EFF0B8-E5D8-49C9-9EDE-EF835E3EB218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2120" y="3501008"/>
            <a:ext cx="432048" cy="0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1B82E3A9-2072-4B3D-B66B-73E45805F6D0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5776" y="3933056"/>
            <a:ext cx="432048" cy="0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B5EC4BC-DDBE-440B-907B-768D1678AFD0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2120" y="3933056"/>
            <a:ext cx="432048" cy="0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Graphic 19" descr="Database">
            <a:extLst>
              <a:ext uri="{FF2B5EF4-FFF2-40B4-BE49-F238E27FC236}">
                <a16:creationId xmlns:a16="http://schemas.microsoft.com/office/drawing/2014/main" id="{712F75A8-2164-4F0E-907E-0AAF1492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4681" y="3242296"/>
            <a:ext cx="914400" cy="9144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CBD72C28-9C5F-4A2D-B742-40EBC4F03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542" y="3180693"/>
            <a:ext cx="914397" cy="57727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845DE5B-8431-4A36-95C6-10BC8C2A4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77" y="3317268"/>
            <a:ext cx="914397" cy="57727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5B8D68B-83CC-4730-87A7-00C135381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338" y="3497606"/>
            <a:ext cx="914397" cy="577271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100F0A27-D21E-46FC-AABB-AE924B34D94D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4319972" y="4725144"/>
            <a:ext cx="0" cy="864096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4BB5ACB-42E4-4819-836D-645ED91B22ED}"/>
              </a:ext>
            </a:extLst>
          </p:cNvPr>
          <p:cNvCxnSpPr>
            <a:cxnSpLocks/>
          </p:cNvCxnSpPr>
          <p:nvPr/>
        </p:nvCxnSpPr>
        <p:spPr bwMode="auto">
          <a:xfrm flipH="1">
            <a:off x="4355976" y="2060848"/>
            <a:ext cx="0" cy="731113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CFF742BE-81E0-499C-A571-87B4E024D6EB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420888"/>
            <a:ext cx="2518816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DA54CBE8-3EC3-4FF6-B4DF-ECBFFA21D45A}"/>
              </a:ext>
            </a:extLst>
          </p:cNvPr>
          <p:cNvCxnSpPr>
            <a:cxnSpLocks/>
          </p:cNvCxnSpPr>
          <p:nvPr/>
        </p:nvCxnSpPr>
        <p:spPr bwMode="auto">
          <a:xfrm>
            <a:off x="2987824" y="5157192"/>
            <a:ext cx="2518816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9052EB3C-C1AB-42A5-ABAF-F1BE3F271921}"/>
              </a:ext>
            </a:extLst>
          </p:cNvPr>
          <p:cNvCxnSpPr>
            <a:cxnSpLocks/>
          </p:cNvCxnSpPr>
          <p:nvPr/>
        </p:nvCxnSpPr>
        <p:spPr bwMode="auto">
          <a:xfrm>
            <a:off x="3002496" y="2060848"/>
            <a:ext cx="0" cy="36004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FA505A9-2FC4-481C-BC63-152C6AC9A6E8}"/>
              </a:ext>
            </a:extLst>
          </p:cNvPr>
          <p:cNvCxnSpPr>
            <a:cxnSpLocks/>
          </p:cNvCxnSpPr>
          <p:nvPr/>
        </p:nvCxnSpPr>
        <p:spPr bwMode="auto">
          <a:xfrm>
            <a:off x="5508104" y="5157192"/>
            <a:ext cx="0" cy="24710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A2A8994E-6B15-48F1-A358-6ED1AF4C60E0}"/>
              </a:ext>
            </a:extLst>
          </p:cNvPr>
          <p:cNvCxnSpPr>
            <a:cxnSpLocks/>
          </p:cNvCxnSpPr>
          <p:nvPr/>
        </p:nvCxnSpPr>
        <p:spPr bwMode="auto">
          <a:xfrm>
            <a:off x="5508104" y="2060848"/>
            <a:ext cx="0" cy="36004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4D22C2A1-7B59-4734-B152-C14DFF8AA8C5}"/>
              </a:ext>
            </a:extLst>
          </p:cNvPr>
          <p:cNvCxnSpPr>
            <a:cxnSpLocks/>
          </p:cNvCxnSpPr>
          <p:nvPr/>
        </p:nvCxnSpPr>
        <p:spPr bwMode="auto">
          <a:xfrm>
            <a:off x="3002496" y="5157192"/>
            <a:ext cx="0" cy="36004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9E4530C-FBF2-4A40-B8AA-AD4A05FEB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002" y="5404292"/>
            <a:ext cx="762872" cy="563067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338A345B-CB87-4354-8E40-C324175E9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5410596"/>
            <a:ext cx="762872" cy="563067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B44101C5-178D-4068-9E91-8D728948E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1508016"/>
            <a:ext cx="918216" cy="613923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9CAB46FC-76A9-48E4-8852-3567AD3D8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808" y="1509408"/>
            <a:ext cx="918216" cy="613923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2800E5B8-9ADF-45CE-81E3-65F75C5FE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1508016"/>
            <a:ext cx="918216" cy="613923"/>
          </a:xfrm>
          <a:prstGeom prst="rect">
            <a:avLst/>
          </a:prstGeom>
        </p:spPr>
      </p:pic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BAC6B4BA-36BF-491A-8E79-D4B39C34CEEB}"/>
              </a:ext>
            </a:extLst>
          </p:cNvPr>
          <p:cNvCxnSpPr>
            <a:cxnSpLocks/>
          </p:cNvCxnSpPr>
          <p:nvPr/>
        </p:nvCxnSpPr>
        <p:spPr bwMode="auto">
          <a:xfrm flipV="1">
            <a:off x="1331640" y="3753036"/>
            <a:ext cx="1224136" cy="4928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AD985FC-CC44-4BA2-A52C-6BAFBCC96A48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712" y="2996953"/>
            <a:ext cx="0" cy="1728191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kstvak 61">
            <a:extLst>
              <a:ext uri="{FF2B5EF4-FFF2-40B4-BE49-F238E27FC236}">
                <a16:creationId xmlns:a16="http://schemas.microsoft.com/office/drawing/2014/main" id="{B5EA2140-61C4-4406-9AAA-2EAE17FBE34E}"/>
              </a:ext>
            </a:extLst>
          </p:cNvPr>
          <p:cNvSpPr txBox="1"/>
          <p:nvPr/>
        </p:nvSpPr>
        <p:spPr>
          <a:xfrm>
            <a:off x="2591242" y="4450243"/>
            <a:ext cx="105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chemeClr val="bg1"/>
                </a:solidFill>
              </a:rPr>
              <a:t>Modbus</a:t>
            </a:r>
            <a:r>
              <a:rPr lang="nl-BE" sz="1200" dirty="0">
                <a:solidFill>
                  <a:schemeClr val="bg1"/>
                </a:solidFill>
              </a:rPr>
              <a:t> IP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6BC97C6A-04A1-409A-926F-B44C5230D179}"/>
              </a:ext>
            </a:extLst>
          </p:cNvPr>
          <p:cNvSpPr txBox="1"/>
          <p:nvPr/>
        </p:nvSpPr>
        <p:spPr>
          <a:xfrm>
            <a:off x="3707904" y="2791961"/>
            <a:ext cx="105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WEB</a:t>
            </a:r>
          </a:p>
        </p:txBody>
      </p: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C733C2E1-9BD6-439C-9072-772467B524BD}"/>
              </a:ext>
            </a:extLst>
          </p:cNvPr>
          <p:cNvCxnSpPr>
            <a:cxnSpLocks/>
          </p:cNvCxnSpPr>
          <p:nvPr/>
        </p:nvCxnSpPr>
        <p:spPr bwMode="auto">
          <a:xfrm>
            <a:off x="1331640" y="2996952"/>
            <a:ext cx="648072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9D1D332A-B7EB-411A-B1C6-23DD4FEA574E}"/>
              </a:ext>
            </a:extLst>
          </p:cNvPr>
          <p:cNvCxnSpPr>
            <a:cxnSpLocks/>
          </p:cNvCxnSpPr>
          <p:nvPr/>
        </p:nvCxnSpPr>
        <p:spPr bwMode="auto">
          <a:xfrm>
            <a:off x="1331640" y="4725144"/>
            <a:ext cx="648072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657A6DD4-2825-498D-8DFA-3AE99FA0B5C1}"/>
              </a:ext>
            </a:extLst>
          </p:cNvPr>
          <p:cNvCxnSpPr>
            <a:cxnSpLocks/>
          </p:cNvCxnSpPr>
          <p:nvPr/>
        </p:nvCxnSpPr>
        <p:spPr bwMode="auto">
          <a:xfrm>
            <a:off x="6084168" y="3757964"/>
            <a:ext cx="1080120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FEA04803-0F9A-4C7A-B5BD-8779EA500DC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44208" y="2996954"/>
            <a:ext cx="0" cy="172819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3D91AE6D-A326-48E9-B6AC-F9356C496581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4208" y="2996952"/>
            <a:ext cx="504056" cy="1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2D4AA5AE-3C58-4A65-B94D-44F20682AA95}"/>
              </a:ext>
            </a:extLst>
          </p:cNvPr>
          <p:cNvCxnSpPr>
            <a:cxnSpLocks/>
          </p:cNvCxnSpPr>
          <p:nvPr/>
        </p:nvCxnSpPr>
        <p:spPr bwMode="auto">
          <a:xfrm>
            <a:off x="6465546" y="4729713"/>
            <a:ext cx="648072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8BF06A4B-60E6-4024-BF4F-3F981C99E421}"/>
              </a:ext>
            </a:extLst>
          </p:cNvPr>
          <p:cNvSpPr/>
          <p:nvPr/>
        </p:nvSpPr>
        <p:spPr bwMode="auto">
          <a:xfrm>
            <a:off x="6948263" y="2564904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CA34CD0-861A-4441-9C21-145698042D1E}"/>
              </a:ext>
            </a:extLst>
          </p:cNvPr>
          <p:cNvSpPr txBox="1"/>
          <p:nvPr/>
        </p:nvSpPr>
        <p:spPr>
          <a:xfrm>
            <a:off x="6660232" y="2851034"/>
            <a:ext cx="132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err="1">
                <a:solidFill>
                  <a:schemeClr val="bg1"/>
                </a:solidFill>
              </a:rPr>
              <a:t>SkySpark</a:t>
            </a:r>
            <a:endParaRPr lang="nl-BE" sz="900" dirty="0">
              <a:solidFill>
                <a:schemeClr val="bg1"/>
              </a:solidFill>
            </a:endParaRP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06BCB093-A2DC-450F-B84A-B4EAB9A89B6A}"/>
              </a:ext>
            </a:extLst>
          </p:cNvPr>
          <p:cNvSpPr/>
          <p:nvPr/>
        </p:nvSpPr>
        <p:spPr bwMode="auto">
          <a:xfrm>
            <a:off x="6948264" y="3417967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08380EE1-8FC1-4274-A4B7-4D175EEA634E}"/>
              </a:ext>
            </a:extLst>
          </p:cNvPr>
          <p:cNvSpPr/>
          <p:nvPr/>
        </p:nvSpPr>
        <p:spPr bwMode="auto">
          <a:xfrm>
            <a:off x="6948264" y="4354071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E7523706-6BA9-4333-831B-A88FD4256F2C}"/>
              </a:ext>
            </a:extLst>
          </p:cNvPr>
          <p:cNvSpPr txBox="1"/>
          <p:nvPr/>
        </p:nvSpPr>
        <p:spPr>
          <a:xfrm>
            <a:off x="6879219" y="3660719"/>
            <a:ext cx="907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err="1">
                <a:solidFill>
                  <a:schemeClr val="bg1"/>
                </a:solidFill>
              </a:rPr>
              <a:t>RestAPI</a:t>
            </a:r>
            <a:endParaRPr lang="nl-BE" sz="900" dirty="0">
              <a:solidFill>
                <a:schemeClr val="bg1"/>
              </a:solidFill>
            </a:endParaRP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0AB42047-D7D6-400F-8BFE-69C92E016D9A}"/>
              </a:ext>
            </a:extLst>
          </p:cNvPr>
          <p:cNvSpPr/>
          <p:nvPr/>
        </p:nvSpPr>
        <p:spPr bwMode="auto">
          <a:xfrm>
            <a:off x="646529" y="2625879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8D4C9696-367E-4938-BB8C-CE383CDEEAD9}"/>
              </a:ext>
            </a:extLst>
          </p:cNvPr>
          <p:cNvSpPr/>
          <p:nvPr/>
        </p:nvSpPr>
        <p:spPr bwMode="auto">
          <a:xfrm>
            <a:off x="611560" y="3429000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80CE9B13-6552-44BD-8624-186EF1E3B5F3}"/>
              </a:ext>
            </a:extLst>
          </p:cNvPr>
          <p:cNvSpPr/>
          <p:nvPr/>
        </p:nvSpPr>
        <p:spPr bwMode="auto">
          <a:xfrm>
            <a:off x="654996" y="4354071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5C4B90A7-DE6F-4E65-B04C-F5218B6B31B3}"/>
              </a:ext>
            </a:extLst>
          </p:cNvPr>
          <p:cNvSpPr txBox="1"/>
          <p:nvPr/>
        </p:nvSpPr>
        <p:spPr>
          <a:xfrm>
            <a:off x="497532" y="2869624"/>
            <a:ext cx="1008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bg1"/>
                </a:solidFill>
              </a:rPr>
              <a:t>CSV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5BDE5956-9BC0-4F7B-98FC-F8FDE1F366CD}"/>
              </a:ext>
            </a:extLst>
          </p:cNvPr>
          <p:cNvSpPr txBox="1"/>
          <p:nvPr/>
        </p:nvSpPr>
        <p:spPr>
          <a:xfrm>
            <a:off x="441995" y="3668107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B24CB8BA-F0C3-4644-A841-9A849A8AEB46}"/>
              </a:ext>
            </a:extLst>
          </p:cNvPr>
          <p:cNvSpPr txBox="1"/>
          <p:nvPr/>
        </p:nvSpPr>
        <p:spPr>
          <a:xfrm>
            <a:off x="282721" y="4569514"/>
            <a:ext cx="1482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bg1"/>
                </a:solidFill>
              </a:rPr>
              <a:t>MQTT</a:t>
            </a:r>
          </a:p>
        </p:txBody>
      </p: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D30DE77D-8654-470B-BFBC-19CD3A632B7A}"/>
              </a:ext>
            </a:extLst>
          </p:cNvPr>
          <p:cNvCxnSpPr>
            <a:cxnSpLocks/>
          </p:cNvCxnSpPr>
          <p:nvPr/>
        </p:nvCxnSpPr>
        <p:spPr bwMode="auto">
          <a:xfrm flipH="1">
            <a:off x="3651698" y="4427527"/>
            <a:ext cx="742" cy="288033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kstvak 69">
            <a:extLst>
              <a:ext uri="{FF2B5EF4-FFF2-40B4-BE49-F238E27FC236}">
                <a16:creationId xmlns:a16="http://schemas.microsoft.com/office/drawing/2014/main" id="{D9FFF99A-B20A-4F94-9CF1-1F5E99D48759}"/>
              </a:ext>
            </a:extLst>
          </p:cNvPr>
          <p:cNvSpPr txBox="1"/>
          <p:nvPr/>
        </p:nvSpPr>
        <p:spPr>
          <a:xfrm>
            <a:off x="3811468" y="4417657"/>
            <a:ext cx="105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chemeClr val="bg1"/>
                </a:solidFill>
              </a:rPr>
              <a:t>Bacnet</a:t>
            </a:r>
            <a:endParaRPr lang="nl-BE" sz="1200" dirty="0">
              <a:solidFill>
                <a:schemeClr val="bg1"/>
              </a:solidFill>
            </a:endParaRPr>
          </a:p>
        </p:txBody>
      </p:sp>
      <p:pic>
        <p:nvPicPr>
          <p:cNvPr id="80" name="Graphic 79" descr="Meter">
            <a:extLst>
              <a:ext uri="{FF2B5EF4-FFF2-40B4-BE49-F238E27FC236}">
                <a16:creationId xmlns:a16="http://schemas.microsoft.com/office/drawing/2014/main" id="{5B36F4B0-8170-4968-9E97-C433C94DE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6056" y="5229200"/>
            <a:ext cx="914400" cy="914400"/>
          </a:xfrm>
          <a:prstGeom prst="rect">
            <a:avLst/>
          </a:prstGeom>
        </p:spPr>
      </p:pic>
      <p:sp>
        <p:nvSpPr>
          <p:cNvPr id="87" name="Tekstvak 86">
            <a:extLst>
              <a:ext uri="{FF2B5EF4-FFF2-40B4-BE49-F238E27FC236}">
                <a16:creationId xmlns:a16="http://schemas.microsoft.com/office/drawing/2014/main" id="{B1CA3A16-AB73-43A7-8B79-E213BF94BE9E}"/>
              </a:ext>
            </a:extLst>
          </p:cNvPr>
          <p:cNvSpPr txBox="1"/>
          <p:nvPr/>
        </p:nvSpPr>
        <p:spPr>
          <a:xfrm>
            <a:off x="6867769" y="4621508"/>
            <a:ext cx="907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err="1">
                <a:solidFill>
                  <a:schemeClr val="bg1"/>
                </a:solidFill>
              </a:rPr>
              <a:t>Others</a:t>
            </a:r>
            <a:endParaRPr lang="nl-BE" sz="900" dirty="0">
              <a:solidFill>
                <a:schemeClr val="bg1"/>
              </a:solidFill>
            </a:endParaRP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487F978F-3793-4F28-8A81-287EF4E8D9FC}"/>
              </a:ext>
            </a:extLst>
          </p:cNvPr>
          <p:cNvCxnSpPr>
            <a:cxnSpLocks/>
          </p:cNvCxnSpPr>
          <p:nvPr/>
        </p:nvCxnSpPr>
        <p:spPr bwMode="auto">
          <a:xfrm flipH="1">
            <a:off x="4748362" y="4462081"/>
            <a:ext cx="742" cy="288033"/>
          </a:xfrm>
          <a:prstGeom prst="line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776A129D-00A1-4E47-862C-7E55B5CFB42B}"/>
              </a:ext>
            </a:extLst>
          </p:cNvPr>
          <p:cNvSpPr txBox="1"/>
          <p:nvPr/>
        </p:nvSpPr>
        <p:spPr>
          <a:xfrm>
            <a:off x="4913192" y="4442628"/>
            <a:ext cx="105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OPC</a:t>
            </a:r>
          </a:p>
        </p:txBody>
      </p:sp>
    </p:spTree>
    <p:extLst>
      <p:ext uri="{BB962C8B-B14F-4D97-AF65-F5344CB8AC3E}">
        <p14:creationId xmlns:p14="http://schemas.microsoft.com/office/powerpoint/2010/main" val="165545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F48F9-AA9B-1519-62FB-294C3AF2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Historical</a:t>
            </a:r>
            <a:r>
              <a:rPr lang="nl-BE" dirty="0"/>
              <a:t> </a:t>
            </a:r>
            <a:r>
              <a:rPr lang="nl-BE" dirty="0" err="1"/>
              <a:t>trending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7E4BCA-E316-EEB8-0D13-25595BFE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124744"/>
            <a:ext cx="830509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2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Ingebouwde intelligentie</a:t>
            </a:r>
          </a:p>
        </p:txBody>
      </p:sp>
      <p:sp>
        <p:nvSpPr>
          <p:cNvPr id="32771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013200" cy="5238328"/>
          </a:xfrm>
        </p:spPr>
        <p:txBody>
          <a:bodyPr/>
          <a:lstStyle/>
          <a:p>
            <a:r>
              <a:rPr lang="nl-BE" dirty="0" err="1"/>
              <a:t>Sparks</a:t>
            </a:r>
            <a:endParaRPr lang="nl-BE" dirty="0"/>
          </a:p>
          <a:p>
            <a:pPr lvl="1"/>
            <a:r>
              <a:rPr lang="nl-BE" dirty="0"/>
              <a:t>Afwijkingen patroon</a:t>
            </a:r>
          </a:p>
          <a:p>
            <a:pPr lvl="1"/>
            <a:r>
              <a:rPr lang="nl-BE" dirty="0"/>
              <a:t>Vele informatiebronnen</a:t>
            </a:r>
          </a:p>
          <a:p>
            <a:pPr lvl="1"/>
            <a:r>
              <a:rPr lang="nl-BE" dirty="0"/>
              <a:t>Zelf in te stellen</a:t>
            </a:r>
          </a:p>
          <a:p>
            <a:r>
              <a:rPr lang="nl-BE" dirty="0"/>
              <a:t>Voorbeelden</a:t>
            </a:r>
          </a:p>
          <a:p>
            <a:pPr lvl="1"/>
            <a:r>
              <a:rPr lang="nl-BE" dirty="0"/>
              <a:t>Verwarming en koeling</a:t>
            </a:r>
          </a:p>
          <a:p>
            <a:pPr lvl="1"/>
            <a:r>
              <a:rPr lang="nl-BE" dirty="0"/>
              <a:t>Lek perslucht</a:t>
            </a:r>
          </a:p>
          <a:p>
            <a:pPr lvl="1"/>
            <a:r>
              <a:rPr lang="nl-BE" dirty="0"/>
              <a:t>Duurzaam versus </a:t>
            </a:r>
            <a:r>
              <a:rPr lang="nl-BE" dirty="0" err="1"/>
              <a:t>fosiel</a:t>
            </a:r>
            <a:endParaRPr lang="nl-BE" dirty="0"/>
          </a:p>
          <a:p>
            <a:pPr lvl="1"/>
            <a:r>
              <a:rPr lang="nl-BE" dirty="0" err="1"/>
              <a:t>Sluipverbruiken</a:t>
            </a:r>
            <a:endParaRPr lang="nl-BE" dirty="0"/>
          </a:p>
          <a:p>
            <a:pPr lvl="1"/>
            <a:r>
              <a:rPr lang="nl-BE" dirty="0"/>
              <a:t>Gecontracteerd vermogen te groot</a:t>
            </a:r>
          </a:p>
        </p:txBody>
      </p:sp>
      <p:pic>
        <p:nvPicPr>
          <p:cNvPr id="32772" name="Afbeelding 4" descr="SkySpark_Sp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700213"/>
            <a:ext cx="41767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8744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he-IL"/>
              <a:t>Agenda</a:t>
            </a:r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78800" cy="5310188"/>
          </a:xfrm>
        </p:spPr>
        <p:txBody>
          <a:bodyPr/>
          <a:lstStyle/>
          <a:p>
            <a:r>
              <a:rPr lang="nl-NL" altLang="he-IL" dirty="0"/>
              <a:t>Intro</a:t>
            </a:r>
          </a:p>
          <a:p>
            <a:endParaRPr lang="nl-BE" altLang="he-IL" dirty="0"/>
          </a:p>
          <a:p>
            <a:r>
              <a:rPr lang="nl-NL" altLang="he-IL" dirty="0"/>
              <a:t>Slimme koeling</a:t>
            </a:r>
          </a:p>
          <a:p>
            <a:endParaRPr lang="nl-NL" altLang="he-IL" dirty="0"/>
          </a:p>
          <a:p>
            <a:r>
              <a:rPr lang="nl-BE" altLang="he-IL" dirty="0"/>
              <a:t>Energiemonitoring</a:t>
            </a:r>
          </a:p>
          <a:p>
            <a:endParaRPr lang="nl-BE" altLang="he-IL" dirty="0"/>
          </a:p>
          <a:p>
            <a:r>
              <a:rPr lang="nl-BE" altLang="he-IL" dirty="0"/>
              <a:t>Conclusie</a:t>
            </a:r>
            <a:endParaRPr lang="nl-NL" altLang="he-IL" dirty="0"/>
          </a:p>
        </p:txBody>
      </p:sp>
    </p:spTree>
    <p:extLst>
      <p:ext uri="{BB962C8B-B14F-4D97-AF65-F5344CB8AC3E}">
        <p14:creationId xmlns:p14="http://schemas.microsoft.com/office/powerpoint/2010/main" val="235108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949683" cy="49685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BCB44C-5011-01E2-4329-CFA9FCC9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Dit is het </a:t>
            </a:r>
            <a:r>
              <a:rPr lang="nl-BE" dirty="0" err="1"/>
              <a:t>resulaat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699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Conclusie</a:t>
            </a:r>
            <a:endParaRPr lang="nl-NL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695825" cy="4343400"/>
          </a:xfrm>
        </p:spPr>
        <p:txBody>
          <a:bodyPr/>
          <a:lstStyle/>
          <a:p>
            <a:r>
              <a:rPr lang="nl-BE" sz="2000" dirty="0" err="1"/>
              <a:t>Energiemonitoring</a:t>
            </a:r>
            <a:endParaRPr lang="nl-BE" sz="2000" dirty="0"/>
          </a:p>
          <a:p>
            <a:pPr lvl="1"/>
            <a:r>
              <a:rPr lang="nl-BE" sz="1800" dirty="0"/>
              <a:t>Lange termijn</a:t>
            </a:r>
          </a:p>
          <a:p>
            <a:pPr lvl="1"/>
            <a:r>
              <a:rPr lang="nl-BE" sz="1800" dirty="0"/>
              <a:t>Geen </a:t>
            </a:r>
            <a:r>
              <a:rPr lang="nl-BE" sz="1800" dirty="0" err="1"/>
              <a:t>real-time</a:t>
            </a:r>
            <a:endParaRPr lang="nl-BE" sz="1800" dirty="0"/>
          </a:p>
          <a:p>
            <a:pPr lvl="1"/>
            <a:r>
              <a:rPr lang="nl-BE" sz="1800" dirty="0"/>
              <a:t>PDCA model</a:t>
            </a:r>
            <a:endParaRPr lang="nl-BE" sz="2000" dirty="0"/>
          </a:p>
          <a:p>
            <a:r>
              <a:rPr lang="nl-BE" sz="2000" dirty="0"/>
              <a:t>Voordelen</a:t>
            </a:r>
          </a:p>
          <a:p>
            <a:pPr lvl="1"/>
            <a:r>
              <a:rPr lang="nl-BE" sz="1800" dirty="0"/>
              <a:t>Continue verbeteren</a:t>
            </a:r>
          </a:p>
          <a:p>
            <a:pPr lvl="1"/>
            <a:r>
              <a:rPr lang="nl-BE" sz="1800" dirty="0"/>
              <a:t>Ga eerst voor </a:t>
            </a:r>
            <a:r>
              <a:rPr lang="nl-BE" sz="1800" dirty="0" err="1"/>
              <a:t>low-hanging</a:t>
            </a:r>
            <a:r>
              <a:rPr lang="nl-BE" sz="1800" dirty="0"/>
              <a:t> fruit</a:t>
            </a:r>
          </a:p>
          <a:p>
            <a:pPr lvl="1"/>
            <a:r>
              <a:rPr lang="nl-BE" sz="1800" dirty="0"/>
              <a:t>Is een tool, geen product</a:t>
            </a:r>
          </a:p>
          <a:p>
            <a:r>
              <a:rPr lang="nl-BE" dirty="0"/>
              <a:t>Geen Vendor </a:t>
            </a:r>
            <a:r>
              <a:rPr lang="nl-BE" dirty="0" err="1"/>
              <a:t>Lock</a:t>
            </a:r>
            <a:r>
              <a:rPr lang="nl-BE" dirty="0"/>
              <a:t> In</a:t>
            </a:r>
          </a:p>
          <a:p>
            <a:pPr>
              <a:buFont typeface="Wingdings" pitchFamily="2" charset="2"/>
              <a:buNone/>
            </a:pPr>
            <a:endParaRPr lang="nl-BE" sz="2000" dirty="0"/>
          </a:p>
        </p:txBody>
      </p:sp>
      <p:pic>
        <p:nvPicPr>
          <p:cNvPr id="35844" name="Afbeelding 3" descr="MetriBox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00188"/>
            <a:ext cx="2540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1892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115616" y="1236439"/>
            <a:ext cx="7200800" cy="37655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ClrTx/>
              <a:buSzTx/>
              <a:buFontTx/>
            </a:pPr>
            <a:br>
              <a:rPr lang="nl-NL" altLang="nl-NL" sz="24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br>
              <a:rPr lang="nl-NL" altLang="nl-NL" sz="24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24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Marcel Laes</a:t>
            </a:r>
            <a:br>
              <a:rPr lang="nl-NL" altLang="nl-NL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br>
              <a:rPr lang="nl-NL" altLang="nl-NL" sz="18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 err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CimPro</a:t>
            </a:r>
            <a:br>
              <a:rPr lang="nl-NL" altLang="nl-NL" sz="18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Europark Oost 34</a:t>
            </a:r>
            <a:br>
              <a:rPr lang="nl-NL" altLang="nl-NL" sz="18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9100 Sint-Niklaas</a:t>
            </a:r>
            <a:br>
              <a:rPr lang="nl-NL" altLang="nl-NL" sz="18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br>
              <a:rPr lang="nl-NL" altLang="nl-NL" sz="1800" kern="0" dirty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  <a:t>NL 088 246 77 00</a:t>
            </a:r>
            <a:br>
              <a:rPr lang="en-US" altLang="nl-NL" sz="1800" kern="0" dirty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  <a:t>BE 03 765 09 53</a:t>
            </a:r>
            <a:br>
              <a:rPr lang="en-US" altLang="nl-NL" sz="1800" kern="0" dirty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br>
              <a:rPr lang="en-US" altLang="nl-NL" sz="1800" kern="0" dirty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www.cimpro.com</a:t>
            </a:r>
            <a:br>
              <a:rPr lang="en-US" altLang="nl-NL" sz="1800" kern="0" dirty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br>
              <a:rPr lang="en-US" altLang="nl-NL" sz="1800" kern="0" dirty="0">
                <a:solidFill>
                  <a:srgbClr val="F28B00"/>
                </a:solidFill>
                <a:latin typeface="Open Sans" pitchFamily="34" charset="0"/>
                <a:cs typeface="Open Sans" pitchFamily="34" charset="0"/>
              </a:rPr>
            </a:br>
            <a:br>
              <a:rPr lang="nl-NL" altLang="nl-NL" sz="1800" kern="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endParaRPr lang="nl-NL" altLang="nl-NL" sz="1800" kern="0" dirty="0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95936" y="5229200"/>
            <a:ext cx="452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We make </a:t>
            </a:r>
            <a:r>
              <a:rPr lang="nl-BE" sz="20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your</a:t>
            </a:r>
            <a:r>
              <a:rPr lang="nl-BE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company smart</a:t>
            </a:r>
          </a:p>
        </p:txBody>
      </p:sp>
    </p:spTree>
    <p:extLst>
      <p:ext uri="{BB962C8B-B14F-4D97-AF65-F5344CB8AC3E}">
        <p14:creationId xmlns:p14="http://schemas.microsoft.com/office/powerpoint/2010/main" val="354742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CimPro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98963" cy="5462588"/>
          </a:xfrm>
        </p:spPr>
        <p:txBody>
          <a:bodyPr/>
          <a:lstStyle/>
          <a:p>
            <a:r>
              <a:rPr lang="nl-NL" dirty="0"/>
              <a:t>Vestigingen</a:t>
            </a:r>
          </a:p>
          <a:p>
            <a:pPr lvl="1"/>
            <a:r>
              <a:rPr lang="nl-NL" dirty="0"/>
              <a:t> Eindhoven</a:t>
            </a:r>
          </a:p>
          <a:p>
            <a:pPr lvl="1"/>
            <a:r>
              <a:rPr lang="nl-NL" dirty="0"/>
              <a:t> Sint </a:t>
            </a:r>
            <a:r>
              <a:rPr lang="nl-NL" dirty="0" err="1"/>
              <a:t>Niklaas</a:t>
            </a:r>
            <a:endParaRPr lang="nl-NL" dirty="0"/>
          </a:p>
          <a:p>
            <a:r>
              <a:rPr lang="nl-NL" dirty="0"/>
              <a:t>Activiteiten</a:t>
            </a:r>
          </a:p>
          <a:p>
            <a:pPr lvl="1"/>
            <a:r>
              <a:rPr lang="nl-BE" dirty="0"/>
              <a:t>Procesbeheer op afstand</a:t>
            </a:r>
            <a:endParaRPr lang="nl-NL" dirty="0"/>
          </a:p>
          <a:p>
            <a:pPr lvl="1"/>
            <a:r>
              <a:rPr lang="nl-NL" dirty="0"/>
              <a:t>Energiebeheer op afstand</a:t>
            </a:r>
          </a:p>
          <a:p>
            <a:r>
              <a:rPr lang="nl-NL" dirty="0"/>
              <a:t>Diensten</a:t>
            </a:r>
          </a:p>
          <a:p>
            <a:pPr lvl="1"/>
            <a:r>
              <a:rPr lang="nl-NL" dirty="0"/>
              <a:t>Technical support</a:t>
            </a:r>
          </a:p>
          <a:p>
            <a:pPr lvl="1"/>
            <a:r>
              <a:rPr lang="nl-NL" dirty="0"/>
              <a:t>Training</a:t>
            </a:r>
          </a:p>
          <a:p>
            <a:pPr lvl="1"/>
            <a:r>
              <a:rPr lang="nl-NL" dirty="0"/>
              <a:t>Project-coaching</a:t>
            </a:r>
          </a:p>
          <a:p>
            <a:pPr lvl="1"/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53" y="1772816"/>
            <a:ext cx="371241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6485"/>
      </p:ext>
    </p:extLst>
  </p:cSld>
  <p:clrMapOvr>
    <a:masterClrMapping/>
  </p:clrMapOvr>
  <p:transition advTm="147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Line 2"/>
          <p:cNvSpPr>
            <a:spLocks noChangeShapeType="1"/>
          </p:cNvSpPr>
          <p:nvPr/>
        </p:nvSpPr>
        <p:spPr bwMode="auto">
          <a:xfrm flipV="1">
            <a:off x="2195513" y="1031875"/>
            <a:ext cx="0" cy="5421313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187" name="Line 3"/>
          <p:cNvSpPr>
            <a:spLocks noChangeShapeType="1"/>
          </p:cNvSpPr>
          <p:nvPr/>
        </p:nvSpPr>
        <p:spPr bwMode="auto">
          <a:xfrm flipV="1">
            <a:off x="4284663" y="1125538"/>
            <a:ext cx="0" cy="534828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820738"/>
            <a:ext cx="1509712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1800">
                <a:cs typeface="Times New Roman" pitchFamily="18" charset="0"/>
              </a:rPr>
              <a:t>Leverancier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95513" y="849313"/>
            <a:ext cx="2016125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1800">
                <a:cs typeface="Times New Roman" pitchFamily="18" charset="0"/>
              </a:rPr>
              <a:t>Tech Provider</a:t>
            </a:r>
          </a:p>
        </p:txBody>
      </p:sp>
      <p:sp>
        <p:nvSpPr>
          <p:cNvPr id="1501190" name="Line 6"/>
          <p:cNvSpPr>
            <a:spLocks noChangeShapeType="1"/>
          </p:cNvSpPr>
          <p:nvPr/>
        </p:nvSpPr>
        <p:spPr bwMode="auto">
          <a:xfrm flipV="1">
            <a:off x="6804025" y="1052513"/>
            <a:ext cx="0" cy="541972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32363" y="885825"/>
            <a:ext cx="1655762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1800">
                <a:cs typeface="Times New Roman" pitchFamily="18" charset="0"/>
              </a:rPr>
              <a:t>Partners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164388" y="755650"/>
            <a:ext cx="1439862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1800">
                <a:cs typeface="Times New Roman" pitchFamily="18" charset="0"/>
              </a:rPr>
              <a:t>Eind gebruiker</a:t>
            </a:r>
          </a:p>
        </p:txBody>
      </p:sp>
      <p:sp>
        <p:nvSpPr>
          <p:cNvPr id="1501193" name="Text Box 9"/>
          <p:cNvSpPr txBox="1">
            <a:spLocks noChangeArrowheads="1"/>
          </p:cNvSpPr>
          <p:nvPr/>
        </p:nvSpPr>
        <p:spPr bwMode="auto">
          <a:xfrm>
            <a:off x="179388" y="1674813"/>
            <a:ext cx="1655762" cy="584775"/>
          </a:xfrm>
          <a:prstGeom prst="rect">
            <a:avLst/>
          </a:prstGeom>
          <a:solidFill>
            <a:srgbClr val="FFF1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CSE Semaphore</a:t>
            </a:r>
          </a:p>
        </p:txBody>
      </p:sp>
      <p:sp>
        <p:nvSpPr>
          <p:cNvPr id="1501194" name="Text Box 10"/>
          <p:cNvSpPr txBox="1">
            <a:spLocks noChangeArrowheads="1"/>
          </p:cNvSpPr>
          <p:nvPr/>
        </p:nvSpPr>
        <p:spPr bwMode="auto">
          <a:xfrm>
            <a:off x="179388" y="2635250"/>
            <a:ext cx="1655762" cy="346075"/>
          </a:xfrm>
          <a:prstGeom prst="rect">
            <a:avLst/>
          </a:prstGeom>
          <a:solidFill>
            <a:srgbClr val="FFF1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Red Lion</a:t>
            </a:r>
          </a:p>
        </p:txBody>
      </p:sp>
      <p:sp>
        <p:nvSpPr>
          <p:cNvPr id="1501195" name="Text Box 11"/>
          <p:cNvSpPr txBox="1">
            <a:spLocks noChangeArrowheads="1"/>
          </p:cNvSpPr>
          <p:nvPr/>
        </p:nvSpPr>
        <p:spPr bwMode="auto">
          <a:xfrm>
            <a:off x="179388" y="3498850"/>
            <a:ext cx="1655762" cy="346075"/>
          </a:xfrm>
          <a:prstGeom prst="rect">
            <a:avLst/>
          </a:prstGeom>
          <a:solidFill>
            <a:srgbClr val="FFF1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ABB</a:t>
            </a:r>
          </a:p>
        </p:txBody>
      </p:sp>
      <p:sp>
        <p:nvSpPr>
          <p:cNvPr id="1501196" name="Text Box 12"/>
          <p:cNvSpPr txBox="1">
            <a:spLocks noChangeArrowheads="1"/>
          </p:cNvSpPr>
          <p:nvPr/>
        </p:nvSpPr>
        <p:spPr bwMode="auto">
          <a:xfrm>
            <a:off x="251942" y="4506913"/>
            <a:ext cx="1655762" cy="338554"/>
          </a:xfrm>
          <a:prstGeom prst="rect">
            <a:avLst/>
          </a:prstGeom>
          <a:solidFill>
            <a:srgbClr val="FFF1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SkyFoundry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1501197" name="Text Box 13"/>
          <p:cNvSpPr txBox="1">
            <a:spLocks noChangeArrowheads="1"/>
          </p:cNvSpPr>
          <p:nvPr/>
        </p:nvSpPr>
        <p:spPr bwMode="auto">
          <a:xfrm>
            <a:off x="2339975" y="3059113"/>
            <a:ext cx="1655763" cy="346075"/>
          </a:xfrm>
          <a:prstGeom prst="rect">
            <a:avLst/>
          </a:prstGeom>
          <a:solidFill>
            <a:srgbClr val="FFF1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CimPro</a:t>
            </a:r>
          </a:p>
        </p:txBody>
      </p:sp>
      <p:sp>
        <p:nvSpPr>
          <p:cNvPr id="1501198" name="Text Box 14"/>
          <p:cNvSpPr txBox="1">
            <a:spLocks noChangeArrowheads="1"/>
          </p:cNvSpPr>
          <p:nvPr/>
        </p:nvSpPr>
        <p:spPr bwMode="auto">
          <a:xfrm>
            <a:off x="4427538" y="1674813"/>
            <a:ext cx="1655762" cy="346075"/>
          </a:xfrm>
          <a:prstGeom prst="rect">
            <a:avLst/>
          </a:prstGeom>
          <a:solidFill>
            <a:srgbClr val="FFF1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Solution Prov</a:t>
            </a:r>
          </a:p>
        </p:txBody>
      </p:sp>
      <p:sp>
        <p:nvSpPr>
          <p:cNvPr id="1501199" name="Text Box 15"/>
          <p:cNvSpPr txBox="1">
            <a:spLocks noChangeArrowheads="1"/>
          </p:cNvSpPr>
          <p:nvPr/>
        </p:nvSpPr>
        <p:spPr bwMode="auto">
          <a:xfrm>
            <a:off x="4427538" y="4005263"/>
            <a:ext cx="1655762" cy="346075"/>
          </a:xfrm>
          <a:prstGeom prst="rect">
            <a:avLst/>
          </a:prstGeom>
          <a:solidFill>
            <a:srgbClr val="FFF1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Integrator</a:t>
            </a:r>
          </a:p>
        </p:txBody>
      </p:sp>
      <p:sp>
        <p:nvSpPr>
          <p:cNvPr id="1501201" name="Line 17"/>
          <p:cNvSpPr>
            <a:spLocks noChangeShapeType="1"/>
          </p:cNvSpPr>
          <p:nvPr/>
        </p:nvSpPr>
        <p:spPr bwMode="auto">
          <a:xfrm rot="10800000" flipH="1">
            <a:off x="6084888" y="1763713"/>
            <a:ext cx="12239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02" name="Rectangle 18"/>
          <p:cNvSpPr>
            <a:spLocks noChangeArrowheads="1"/>
          </p:cNvSpPr>
          <p:nvPr/>
        </p:nvSpPr>
        <p:spPr bwMode="auto">
          <a:xfrm>
            <a:off x="7308850" y="1557338"/>
            <a:ext cx="935038" cy="4319587"/>
          </a:xfrm>
          <a:prstGeom prst="rect">
            <a:avLst/>
          </a:prstGeom>
          <a:solidFill>
            <a:srgbClr val="FFF1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7627938" y="2266950"/>
            <a:ext cx="400050" cy="1666875"/>
          </a:xfrm>
          <a:prstGeom prst="rect">
            <a:avLst/>
          </a:prstGeom>
          <a:solidFill>
            <a:srgbClr val="FFF1CB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NL" sz="1400"/>
              <a:t>            MARKET</a:t>
            </a:r>
            <a:endParaRPr kumimoji="0" lang="nl-NL" sz="1800"/>
          </a:p>
        </p:txBody>
      </p:sp>
      <p:sp>
        <p:nvSpPr>
          <p:cNvPr id="1501204" name="Line 20"/>
          <p:cNvSpPr>
            <a:spLocks noChangeShapeType="1"/>
          </p:cNvSpPr>
          <p:nvPr/>
        </p:nvSpPr>
        <p:spPr bwMode="auto">
          <a:xfrm flipV="1">
            <a:off x="4572000" y="2339975"/>
            <a:ext cx="5032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05" name="Line 21"/>
          <p:cNvSpPr>
            <a:spLocks noChangeShapeType="1"/>
          </p:cNvSpPr>
          <p:nvPr/>
        </p:nvSpPr>
        <p:spPr bwMode="auto">
          <a:xfrm flipV="1">
            <a:off x="4572000" y="2843213"/>
            <a:ext cx="5032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06" name="Line 22"/>
          <p:cNvSpPr>
            <a:spLocks noChangeShapeType="1"/>
          </p:cNvSpPr>
          <p:nvPr/>
        </p:nvSpPr>
        <p:spPr bwMode="auto">
          <a:xfrm flipV="1">
            <a:off x="4572000" y="3348038"/>
            <a:ext cx="5032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07" name="Line 23"/>
          <p:cNvSpPr>
            <a:spLocks noChangeShapeType="1"/>
          </p:cNvSpPr>
          <p:nvPr/>
        </p:nvSpPr>
        <p:spPr bwMode="auto">
          <a:xfrm>
            <a:off x="4572000" y="1979613"/>
            <a:ext cx="0" cy="13684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075238" y="2195513"/>
            <a:ext cx="936625" cy="287337"/>
          </a:xfrm>
          <a:prstGeom prst="rect">
            <a:avLst/>
          </a:prstGeom>
          <a:solidFill>
            <a:srgbClr val="FFF1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1200"/>
              <a:t>Water</a:t>
            </a:r>
            <a:endParaRPr kumimoji="0" lang="nl-NL" sz="1200"/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5076825" y="3217863"/>
            <a:ext cx="936625" cy="287337"/>
          </a:xfrm>
          <a:prstGeom prst="rect">
            <a:avLst/>
          </a:prstGeom>
          <a:solidFill>
            <a:srgbClr val="FFF1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1200"/>
              <a:t>Building</a:t>
            </a:r>
            <a:endParaRPr kumimoji="0" lang="nl-NL" sz="1200"/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5076825" y="2708275"/>
            <a:ext cx="936625" cy="287338"/>
          </a:xfrm>
          <a:prstGeom prst="rect">
            <a:avLst/>
          </a:prstGeom>
          <a:solidFill>
            <a:srgbClr val="FFF1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1200"/>
              <a:t>Industry</a:t>
            </a:r>
            <a:endParaRPr kumimoji="0" lang="nl-NL" sz="1200"/>
          </a:p>
        </p:txBody>
      </p:sp>
      <p:sp>
        <p:nvSpPr>
          <p:cNvPr id="1501211" name="Line 27"/>
          <p:cNvSpPr>
            <a:spLocks noChangeShapeType="1"/>
          </p:cNvSpPr>
          <p:nvPr/>
        </p:nvSpPr>
        <p:spPr bwMode="auto">
          <a:xfrm>
            <a:off x="2987675" y="1835150"/>
            <a:ext cx="0" cy="12239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2" name="Line 28"/>
          <p:cNvSpPr>
            <a:spLocks noChangeShapeType="1"/>
          </p:cNvSpPr>
          <p:nvPr/>
        </p:nvSpPr>
        <p:spPr bwMode="auto">
          <a:xfrm flipV="1">
            <a:off x="2987675" y="1835150"/>
            <a:ext cx="14398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3" name="Line 29"/>
          <p:cNvSpPr>
            <a:spLocks noChangeShapeType="1"/>
          </p:cNvSpPr>
          <p:nvPr/>
        </p:nvSpPr>
        <p:spPr bwMode="auto">
          <a:xfrm>
            <a:off x="1979613" y="1763713"/>
            <a:ext cx="0" cy="30241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4" name="Line 30"/>
          <p:cNvSpPr>
            <a:spLocks noChangeShapeType="1"/>
          </p:cNvSpPr>
          <p:nvPr/>
        </p:nvSpPr>
        <p:spPr bwMode="auto">
          <a:xfrm flipV="1">
            <a:off x="6084888" y="2339975"/>
            <a:ext cx="12239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5" name="Line 31"/>
          <p:cNvSpPr>
            <a:spLocks noChangeShapeType="1"/>
          </p:cNvSpPr>
          <p:nvPr/>
        </p:nvSpPr>
        <p:spPr bwMode="auto">
          <a:xfrm flipV="1">
            <a:off x="6084888" y="2843213"/>
            <a:ext cx="12239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6" name="Line 32"/>
          <p:cNvSpPr>
            <a:spLocks noChangeShapeType="1"/>
          </p:cNvSpPr>
          <p:nvPr/>
        </p:nvSpPr>
        <p:spPr bwMode="auto">
          <a:xfrm flipV="1">
            <a:off x="6084888" y="3348038"/>
            <a:ext cx="12239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7" name="Line 33"/>
          <p:cNvSpPr>
            <a:spLocks noChangeShapeType="1"/>
          </p:cNvSpPr>
          <p:nvPr/>
        </p:nvSpPr>
        <p:spPr bwMode="auto">
          <a:xfrm>
            <a:off x="3059113" y="3421063"/>
            <a:ext cx="0" cy="2024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8" name="Line 34"/>
          <p:cNvSpPr>
            <a:spLocks noChangeShapeType="1"/>
          </p:cNvSpPr>
          <p:nvPr/>
        </p:nvSpPr>
        <p:spPr bwMode="auto">
          <a:xfrm flipV="1">
            <a:off x="3059113" y="4221163"/>
            <a:ext cx="13684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19" name="Line 35"/>
          <p:cNvSpPr>
            <a:spLocks noChangeShapeType="1"/>
          </p:cNvSpPr>
          <p:nvPr/>
        </p:nvSpPr>
        <p:spPr bwMode="auto">
          <a:xfrm flipV="1">
            <a:off x="6084888" y="4149725"/>
            <a:ext cx="12239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23" name="Line 39"/>
          <p:cNvSpPr>
            <a:spLocks noChangeShapeType="1"/>
          </p:cNvSpPr>
          <p:nvPr/>
        </p:nvSpPr>
        <p:spPr bwMode="auto">
          <a:xfrm>
            <a:off x="1835150" y="1763713"/>
            <a:ext cx="14446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24" name="Line 40"/>
          <p:cNvSpPr>
            <a:spLocks noChangeShapeType="1"/>
          </p:cNvSpPr>
          <p:nvPr/>
        </p:nvSpPr>
        <p:spPr bwMode="auto">
          <a:xfrm>
            <a:off x="1835150" y="2771775"/>
            <a:ext cx="14446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25" name="Line 41"/>
          <p:cNvSpPr>
            <a:spLocks noChangeShapeType="1"/>
          </p:cNvSpPr>
          <p:nvPr/>
        </p:nvSpPr>
        <p:spPr bwMode="auto">
          <a:xfrm>
            <a:off x="1835150" y="4787900"/>
            <a:ext cx="14446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26" name="Line 42"/>
          <p:cNvSpPr>
            <a:spLocks noChangeShapeType="1"/>
          </p:cNvSpPr>
          <p:nvPr/>
        </p:nvSpPr>
        <p:spPr bwMode="auto">
          <a:xfrm>
            <a:off x="1835150" y="3635375"/>
            <a:ext cx="14446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27" name="Line 43"/>
          <p:cNvSpPr>
            <a:spLocks noChangeShapeType="1"/>
          </p:cNvSpPr>
          <p:nvPr/>
        </p:nvSpPr>
        <p:spPr bwMode="auto">
          <a:xfrm flipV="1">
            <a:off x="1979613" y="3203575"/>
            <a:ext cx="360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228" name="Text Box 44"/>
          <p:cNvSpPr txBox="1">
            <a:spLocks noChangeArrowheads="1"/>
          </p:cNvSpPr>
          <p:nvPr/>
        </p:nvSpPr>
        <p:spPr bwMode="auto">
          <a:xfrm>
            <a:off x="2411413" y="139700"/>
            <a:ext cx="5761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nl-N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CimPro Business Model</a:t>
            </a: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V="1">
            <a:off x="3059113" y="5445125"/>
            <a:ext cx="42497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2538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hoek 93">
            <a:extLst>
              <a:ext uri="{FF2B5EF4-FFF2-40B4-BE49-F238E27FC236}">
                <a16:creationId xmlns:a16="http://schemas.microsoft.com/office/drawing/2014/main" id="{B33C6E1A-068B-EDC9-6634-07FA9FA63220}"/>
              </a:ext>
            </a:extLst>
          </p:cNvPr>
          <p:cNvSpPr/>
          <p:nvPr/>
        </p:nvSpPr>
        <p:spPr bwMode="auto">
          <a:xfrm>
            <a:off x="3131840" y="2943492"/>
            <a:ext cx="2830085" cy="23510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7" y="76200"/>
            <a:ext cx="8352925" cy="533400"/>
          </a:xfrm>
        </p:spPr>
        <p:txBody>
          <a:bodyPr/>
          <a:lstStyle/>
          <a:p>
            <a:r>
              <a:rPr lang="nl-BE" sz="2400" dirty="0" err="1"/>
              <a:t>CimPro</a:t>
            </a:r>
            <a:r>
              <a:rPr lang="nl-BE" sz="2400" dirty="0"/>
              <a:t> is gespecialiseerd in analytische software</a:t>
            </a:r>
          </a:p>
        </p:txBody>
      </p:sp>
      <p:pic>
        <p:nvPicPr>
          <p:cNvPr id="6" name="Graphic 5" descr="Fabriek met effen opvulling">
            <a:extLst>
              <a:ext uri="{FF2B5EF4-FFF2-40B4-BE49-F238E27FC236}">
                <a16:creationId xmlns:a16="http://schemas.microsoft.com/office/drawing/2014/main" id="{D4CC6203-9A7D-F586-1FA5-14172955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1" y="3080575"/>
            <a:ext cx="2088232" cy="2088232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483E46E2-CDBF-1739-9C5F-730FE0EC134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05000" y="4092116"/>
            <a:ext cx="1082824" cy="0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7CE9A3C-921B-B0B1-5726-E910B69E9090}"/>
              </a:ext>
            </a:extLst>
          </p:cNvPr>
          <p:cNvCxnSpPr>
            <a:cxnSpLocks/>
          </p:cNvCxnSpPr>
          <p:nvPr/>
        </p:nvCxnSpPr>
        <p:spPr bwMode="auto">
          <a:xfrm flipH="1">
            <a:off x="6084168" y="4092116"/>
            <a:ext cx="936104" cy="0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AEA6EAB-4D2E-424E-DDE3-485A567B1F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4895" y="5316252"/>
            <a:ext cx="0" cy="633028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482C8958-2BE5-990A-2FBE-D7EE04C4C8B4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4008" y="2492896"/>
            <a:ext cx="0" cy="375084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768F3EC6-C691-7D5C-B634-FC5085DBBC9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3356992"/>
            <a:ext cx="0" cy="1664568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5B593422-E8B8-E5A7-B6C1-A71B717AD83D}"/>
              </a:ext>
            </a:extLst>
          </p:cNvPr>
          <p:cNvCxnSpPr>
            <a:cxnSpLocks/>
          </p:cNvCxnSpPr>
          <p:nvPr/>
        </p:nvCxnSpPr>
        <p:spPr bwMode="auto">
          <a:xfrm flipV="1">
            <a:off x="6588224" y="3356992"/>
            <a:ext cx="0" cy="1664568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781204E6-14CD-F678-3CD4-78D4CD8BD48F}"/>
              </a:ext>
            </a:extLst>
          </p:cNvPr>
          <p:cNvCxnSpPr>
            <a:cxnSpLocks/>
          </p:cNvCxnSpPr>
          <p:nvPr/>
        </p:nvCxnSpPr>
        <p:spPr bwMode="auto">
          <a:xfrm>
            <a:off x="3203848" y="5589240"/>
            <a:ext cx="2880320" cy="0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7CEF1F71-27F1-99A1-8DFE-ABEC5A326A20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3848" y="5589240"/>
            <a:ext cx="0" cy="272988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09FEE670-3FFF-83BE-80D1-2A4B40812681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4168" y="5590059"/>
            <a:ext cx="0" cy="272169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8112377C-F6D5-8C3C-1621-52B708598C0F}"/>
              </a:ext>
            </a:extLst>
          </p:cNvPr>
          <p:cNvCxnSpPr>
            <a:cxnSpLocks/>
          </p:cNvCxnSpPr>
          <p:nvPr/>
        </p:nvCxnSpPr>
        <p:spPr bwMode="auto">
          <a:xfrm flipH="1">
            <a:off x="1835696" y="3356992"/>
            <a:ext cx="576064" cy="0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D78B0DA7-4959-FCBE-9CB2-6150E2943A8D}"/>
              </a:ext>
            </a:extLst>
          </p:cNvPr>
          <p:cNvCxnSpPr>
            <a:cxnSpLocks/>
          </p:cNvCxnSpPr>
          <p:nvPr/>
        </p:nvCxnSpPr>
        <p:spPr bwMode="auto">
          <a:xfrm flipH="1">
            <a:off x="1835696" y="5021560"/>
            <a:ext cx="576064" cy="0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13D0AC5C-BEC6-8687-7D72-6F960F4C56B6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224" y="3356992"/>
            <a:ext cx="576064" cy="0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AC3074CB-AC1E-08E6-978A-966E8B24DF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224" y="5013176"/>
            <a:ext cx="576064" cy="0"/>
          </a:xfrm>
          <a:prstGeom prst="line">
            <a:avLst/>
          </a:prstGeom>
          <a:solidFill>
            <a:srgbClr val="99C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al 57">
            <a:extLst>
              <a:ext uri="{FF2B5EF4-FFF2-40B4-BE49-F238E27FC236}">
                <a16:creationId xmlns:a16="http://schemas.microsoft.com/office/drawing/2014/main" id="{674FDABB-334F-EDC8-9E39-3BBF8CC4CD40}"/>
              </a:ext>
            </a:extLst>
          </p:cNvPr>
          <p:cNvSpPr/>
          <p:nvPr/>
        </p:nvSpPr>
        <p:spPr bwMode="auto">
          <a:xfrm>
            <a:off x="1135088" y="3019519"/>
            <a:ext cx="792088" cy="705035"/>
          </a:xfrm>
          <a:prstGeom prst="ellipse">
            <a:avLst/>
          </a:prstGeom>
          <a:solidFill>
            <a:srgbClr val="F28B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BDA94E5B-E879-DF27-06FA-D8E6BE53B746}"/>
              </a:ext>
            </a:extLst>
          </p:cNvPr>
          <p:cNvSpPr/>
          <p:nvPr/>
        </p:nvSpPr>
        <p:spPr bwMode="auto">
          <a:xfrm>
            <a:off x="1112911" y="3836758"/>
            <a:ext cx="792088" cy="705035"/>
          </a:xfrm>
          <a:prstGeom prst="ellipse">
            <a:avLst/>
          </a:prstGeom>
          <a:solidFill>
            <a:srgbClr val="F28B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FFF82770-BDCF-9F19-C959-BF86A5161178}"/>
              </a:ext>
            </a:extLst>
          </p:cNvPr>
          <p:cNvSpPr/>
          <p:nvPr/>
        </p:nvSpPr>
        <p:spPr bwMode="auto">
          <a:xfrm>
            <a:off x="1043608" y="4653136"/>
            <a:ext cx="792088" cy="705035"/>
          </a:xfrm>
          <a:prstGeom prst="ellipse">
            <a:avLst/>
          </a:prstGeom>
          <a:solidFill>
            <a:srgbClr val="F28B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5319D93E-A552-8D1F-B6D1-037D7A343D02}"/>
              </a:ext>
            </a:extLst>
          </p:cNvPr>
          <p:cNvSpPr txBox="1"/>
          <p:nvPr/>
        </p:nvSpPr>
        <p:spPr>
          <a:xfrm>
            <a:off x="1040903" y="4890065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6562FC3C-8C00-C621-3081-2C6818FEF558}"/>
              </a:ext>
            </a:extLst>
          </p:cNvPr>
          <p:cNvSpPr txBox="1"/>
          <p:nvPr/>
        </p:nvSpPr>
        <p:spPr>
          <a:xfrm>
            <a:off x="1115616" y="4046875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solidFill>
                  <a:schemeClr val="bg1"/>
                </a:solidFill>
              </a:rPr>
              <a:t>Gas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DFAB0297-D104-E9A2-068C-CDF3754E37B3}"/>
              </a:ext>
            </a:extLst>
          </p:cNvPr>
          <p:cNvSpPr txBox="1"/>
          <p:nvPr/>
        </p:nvSpPr>
        <p:spPr>
          <a:xfrm>
            <a:off x="1115616" y="321297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err="1">
                <a:solidFill>
                  <a:schemeClr val="bg1"/>
                </a:solidFill>
              </a:rPr>
              <a:t>Elkek</a:t>
            </a:r>
            <a:endParaRPr lang="nl-BE" sz="1000" dirty="0">
              <a:solidFill>
                <a:schemeClr val="bg1"/>
              </a:solidFill>
            </a:endParaRPr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D7A732DB-6379-AB7C-9ECB-3131DCEF0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5774433"/>
            <a:ext cx="936101" cy="690926"/>
          </a:xfrm>
          <a:prstGeom prst="rect">
            <a:avLst/>
          </a:prstGeom>
        </p:spPr>
      </p:pic>
      <p:pic>
        <p:nvPicPr>
          <p:cNvPr id="69" name="Graphic 68" descr="Meter">
            <a:extLst>
              <a:ext uri="{FF2B5EF4-FFF2-40B4-BE49-F238E27FC236}">
                <a16:creationId xmlns:a16="http://schemas.microsoft.com/office/drawing/2014/main" id="{A7D5FFA5-4BCE-6FF0-589B-FBDB15751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3824" y="5625988"/>
            <a:ext cx="914400" cy="914400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3FFB2FB6-0FEA-024A-5072-3B26FEE3B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961" y="5774433"/>
            <a:ext cx="780952" cy="752381"/>
          </a:xfrm>
          <a:prstGeom prst="rect">
            <a:avLst/>
          </a:prstGeom>
        </p:spPr>
      </p:pic>
      <p:sp>
        <p:nvSpPr>
          <p:cNvPr id="79" name="Ovaal 78">
            <a:extLst>
              <a:ext uri="{FF2B5EF4-FFF2-40B4-BE49-F238E27FC236}">
                <a16:creationId xmlns:a16="http://schemas.microsoft.com/office/drawing/2014/main" id="{78B9C3EE-6A50-AC4C-8BC8-692D5704EFE0}"/>
              </a:ext>
            </a:extLst>
          </p:cNvPr>
          <p:cNvSpPr/>
          <p:nvPr/>
        </p:nvSpPr>
        <p:spPr bwMode="auto">
          <a:xfrm>
            <a:off x="6961724" y="2957921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240D8C01-B200-4EC3-93D0-61DCC1342F21}"/>
              </a:ext>
            </a:extLst>
          </p:cNvPr>
          <p:cNvSpPr txBox="1"/>
          <p:nvPr/>
        </p:nvSpPr>
        <p:spPr>
          <a:xfrm>
            <a:off x="6704124" y="3198168"/>
            <a:ext cx="132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0CB610E9-DFEF-B2B3-5CE0-9FE745420E56}"/>
              </a:ext>
            </a:extLst>
          </p:cNvPr>
          <p:cNvSpPr/>
          <p:nvPr/>
        </p:nvSpPr>
        <p:spPr bwMode="auto">
          <a:xfrm>
            <a:off x="6948264" y="3705999"/>
            <a:ext cx="720077" cy="731113"/>
          </a:xfrm>
          <a:prstGeom prst="ellipse">
            <a:avLst/>
          </a:prstGeom>
          <a:solidFill>
            <a:srgbClr val="F28B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24133DBF-4935-93C4-A192-781B24D25F9C}"/>
              </a:ext>
            </a:extLst>
          </p:cNvPr>
          <p:cNvSpPr txBox="1"/>
          <p:nvPr/>
        </p:nvSpPr>
        <p:spPr>
          <a:xfrm>
            <a:off x="6879219" y="3948751"/>
            <a:ext cx="907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err="1">
                <a:solidFill>
                  <a:schemeClr val="bg1"/>
                </a:solidFill>
              </a:rPr>
              <a:t>RestAPI</a:t>
            </a:r>
            <a:endParaRPr lang="nl-BE" sz="900" dirty="0">
              <a:solidFill>
                <a:schemeClr val="bg1"/>
              </a:solidFill>
            </a:endParaRPr>
          </a:p>
        </p:txBody>
      </p:sp>
      <p:pic>
        <p:nvPicPr>
          <p:cNvPr id="86" name="Graphic 85" descr="Database met effen opvulling">
            <a:extLst>
              <a:ext uri="{FF2B5EF4-FFF2-40B4-BE49-F238E27FC236}">
                <a16:creationId xmlns:a16="http://schemas.microsoft.com/office/drawing/2014/main" id="{985FF7CE-AF0F-4A66-9D69-4326A09002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6256" y="4530824"/>
            <a:ext cx="914400" cy="914400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F042F24A-B6FA-5093-8BBC-3A64D7346A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7049" y="1145457"/>
            <a:ext cx="2474876" cy="13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2241550"/>
            <a:ext cx="8496300" cy="923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5400" dirty="0" err="1"/>
              <a:t>Koelsystyemen</a:t>
            </a:r>
            <a:endParaRPr kumimoji="0" lang="nl-BE" sz="5400" dirty="0"/>
          </a:p>
        </p:txBody>
      </p:sp>
    </p:spTree>
    <p:extLst>
      <p:ext uri="{BB962C8B-B14F-4D97-AF65-F5344CB8AC3E}">
        <p14:creationId xmlns:p14="http://schemas.microsoft.com/office/powerpoint/2010/main" val="303515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Energieverbruik compressor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Compressormotor</a:t>
            </a:r>
          </a:p>
          <a:p>
            <a:pPr lvl="1"/>
            <a:r>
              <a:rPr lang="nl-BE" dirty="0"/>
              <a:t>50 kW &gt; 200 kW</a:t>
            </a:r>
          </a:p>
          <a:p>
            <a:r>
              <a:rPr lang="nl-BE" dirty="0"/>
              <a:t>Draaiuren</a:t>
            </a:r>
          </a:p>
          <a:p>
            <a:pPr lvl="1"/>
            <a:r>
              <a:rPr lang="nl-BE" dirty="0"/>
              <a:t>1000 &gt; 8.760</a:t>
            </a:r>
          </a:p>
          <a:p>
            <a:r>
              <a:rPr lang="nl-BE" dirty="0"/>
              <a:t>Verbruik</a:t>
            </a:r>
          </a:p>
          <a:p>
            <a:pPr lvl="1"/>
            <a:r>
              <a:rPr lang="nl-BE" dirty="0"/>
              <a:t>0,1 EURO/kWh</a:t>
            </a:r>
          </a:p>
          <a:p>
            <a:pPr lvl="1"/>
            <a:r>
              <a:rPr lang="nl-BE" dirty="0"/>
              <a:t>5,000 &gt; 175,200 EURO / Jaar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124744"/>
            <a:ext cx="4086225" cy="1000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140968"/>
            <a:ext cx="37612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 preferRelativeResize="0"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34"/>
            <a:ext cx="9078070" cy="5248669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V="1">
            <a:off x="5738723" y="2584690"/>
            <a:ext cx="1190446" cy="155275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>
            <a:off x="2640330" y="2584690"/>
            <a:ext cx="428883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40330" y="2584690"/>
            <a:ext cx="0" cy="15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640330" y="4137444"/>
            <a:ext cx="309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6536531" y="3193257"/>
            <a:ext cx="127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/>
              <a:t>Compression</a:t>
            </a:r>
            <a:endParaRPr lang="nl-BE" sz="1200" dirty="0"/>
          </a:p>
        </p:txBody>
      </p:sp>
      <p:sp>
        <p:nvSpPr>
          <p:cNvPr id="18" name="Tekstvak 17"/>
          <p:cNvSpPr txBox="1"/>
          <p:nvPr/>
        </p:nvSpPr>
        <p:spPr>
          <a:xfrm>
            <a:off x="4250531" y="2295571"/>
            <a:ext cx="127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/>
              <a:t>Condensation</a:t>
            </a:r>
            <a:endParaRPr lang="nl-BE" sz="1200" dirty="0"/>
          </a:p>
        </p:txBody>
      </p:sp>
      <p:sp>
        <p:nvSpPr>
          <p:cNvPr id="24" name="Tekstvak 23"/>
          <p:cNvSpPr txBox="1"/>
          <p:nvPr/>
        </p:nvSpPr>
        <p:spPr>
          <a:xfrm>
            <a:off x="1827048" y="3331756"/>
            <a:ext cx="127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Expansion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3513162" y="4170790"/>
            <a:ext cx="127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/>
              <a:t>Evaporation</a:t>
            </a:r>
            <a:endParaRPr lang="nl-B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Koelcyclus &gt; </a:t>
            </a:r>
            <a:r>
              <a:rPr lang="nl-BE" dirty="0" err="1"/>
              <a:t>Mollier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91420"/>
            <a:ext cx="1104900" cy="15811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23E6ADD-AEF8-26E4-4F38-160830355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285431"/>
            <a:ext cx="3200559" cy="24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 preferRelativeResize="0"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34"/>
            <a:ext cx="9078070" cy="5248669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V="1">
            <a:off x="5738723" y="2584690"/>
            <a:ext cx="1190446" cy="155275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>
            <a:off x="2640330" y="2584690"/>
            <a:ext cx="428883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40330" y="2584690"/>
            <a:ext cx="0" cy="15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640330" y="4137444"/>
            <a:ext cx="309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rije vorm 8"/>
          <p:cNvSpPr/>
          <p:nvPr/>
        </p:nvSpPr>
        <p:spPr>
          <a:xfrm>
            <a:off x="5453743" y="2594610"/>
            <a:ext cx="1469572" cy="1528355"/>
          </a:xfrm>
          <a:custGeom>
            <a:avLst/>
            <a:gdLst>
              <a:gd name="connsiteX0" fmla="*/ 0 w 1968137"/>
              <a:gd name="connsiteY0" fmla="*/ 2037806 h 2037806"/>
              <a:gd name="connsiteX1" fmla="*/ 374469 w 1968137"/>
              <a:gd name="connsiteY1" fmla="*/ 2037806 h 2037806"/>
              <a:gd name="connsiteX2" fmla="*/ 1968137 w 1968137"/>
              <a:gd name="connsiteY2" fmla="*/ 0 h 2037806"/>
              <a:gd name="connsiteX3" fmla="*/ 722812 w 1968137"/>
              <a:gd name="connsiteY3" fmla="*/ 0 h 2037806"/>
              <a:gd name="connsiteX4" fmla="*/ 0 w 1968137"/>
              <a:gd name="connsiteY4" fmla="*/ 2037806 h 203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137" h="2037806">
                <a:moveTo>
                  <a:pt x="0" y="2037806"/>
                </a:moveTo>
                <a:lnTo>
                  <a:pt x="374469" y="2037806"/>
                </a:lnTo>
                <a:lnTo>
                  <a:pt x="1968137" y="0"/>
                </a:lnTo>
                <a:lnTo>
                  <a:pt x="722812" y="0"/>
                </a:lnTo>
                <a:lnTo>
                  <a:pt x="0" y="203780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/>
          </a:p>
        </p:txBody>
      </p:sp>
      <p:sp>
        <p:nvSpPr>
          <p:cNvPr id="2" name="Tekstvak 1"/>
          <p:cNvSpPr txBox="1"/>
          <p:nvPr/>
        </p:nvSpPr>
        <p:spPr>
          <a:xfrm>
            <a:off x="6333946" y="3375819"/>
            <a:ext cx="185036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200" dirty="0"/>
              <a:t>Compressie-arbeid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2640330" y="4137444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5452110" y="4137444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2640330" y="4371158"/>
            <a:ext cx="2811780" cy="195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2971801" y="4443005"/>
            <a:ext cx="1867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Meest nuttige warmte</a:t>
            </a: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5562737" y="4149799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5452110" y="4540568"/>
            <a:ext cx="110627" cy="6940"/>
          </a:xfrm>
          <a:prstGeom prst="straightConnector1">
            <a:avLst/>
          </a:prstGeom>
          <a:ln cap="flat">
            <a:miter lim="800000"/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738723" y="4122964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V="1">
            <a:off x="5562737" y="4453405"/>
            <a:ext cx="175986" cy="6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854723" y="5024106"/>
            <a:ext cx="298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Oververhitting in de </a:t>
            </a:r>
            <a:r>
              <a:rPr lang="nl-BE" sz="1200" dirty="0" err="1"/>
              <a:t>vedamper</a:t>
            </a:r>
            <a:endParaRPr lang="nl-BE" sz="1200" dirty="0"/>
          </a:p>
        </p:txBody>
      </p:sp>
      <p:cxnSp>
        <p:nvCxnSpPr>
          <p:cNvPr id="31" name="Rechte verbindingslijn 30"/>
          <p:cNvCxnSpPr/>
          <p:nvPr/>
        </p:nvCxnSpPr>
        <p:spPr>
          <a:xfrm flipH="1">
            <a:off x="5373529" y="4578162"/>
            <a:ext cx="133895" cy="457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5899401" y="4513943"/>
            <a:ext cx="2937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/>
              <a:t>ververhitting</a:t>
            </a:r>
            <a:r>
              <a:rPr lang="nl-BE" sz="1200" dirty="0"/>
              <a:t> buiten de verdamper</a:t>
            </a:r>
          </a:p>
        </p:txBody>
      </p:sp>
      <p:cxnSp>
        <p:nvCxnSpPr>
          <p:cNvPr id="34" name="Rechte verbindingslijn 33"/>
          <p:cNvCxnSpPr/>
          <p:nvPr/>
        </p:nvCxnSpPr>
        <p:spPr>
          <a:xfrm>
            <a:off x="5645295" y="4485004"/>
            <a:ext cx="344025" cy="255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1552707" y="959894"/>
            <a:ext cx="34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u="sng" dirty="0"/>
              <a:t>Oververhitting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Elektrische energie</a:t>
            </a:r>
          </a:p>
        </p:txBody>
      </p:sp>
    </p:spTree>
    <p:extLst>
      <p:ext uri="{BB962C8B-B14F-4D97-AF65-F5344CB8AC3E}">
        <p14:creationId xmlns:p14="http://schemas.microsoft.com/office/powerpoint/2010/main" val="2440236078"/>
      </p:ext>
    </p:extLst>
  </p:cSld>
  <p:clrMapOvr>
    <a:masterClrMapping/>
  </p:clrMapOvr>
</p:sld>
</file>

<file path=ppt/theme/theme1.xml><?xml version="1.0" encoding="utf-8"?>
<a:theme xmlns:a="http://schemas.openxmlformats.org/drawingml/2006/main" name="Spec Soft PFS-Suite">
  <a:themeElements>
    <a:clrScheme name="Spec Soft PFS-Suite 2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5C65C2"/>
      </a:accent1>
      <a:accent2>
        <a:srgbClr val="7F96D2"/>
      </a:accent2>
      <a:accent3>
        <a:srgbClr val="FFFFFF"/>
      </a:accent3>
      <a:accent4>
        <a:srgbClr val="000000"/>
      </a:accent4>
      <a:accent5>
        <a:srgbClr val="B5B8DD"/>
      </a:accent5>
      <a:accent6>
        <a:srgbClr val="7287BE"/>
      </a:accent6>
      <a:hlink>
        <a:srgbClr val="97B8E1"/>
      </a:hlink>
      <a:folHlink>
        <a:srgbClr val="6B82D7"/>
      </a:folHlink>
    </a:clrScheme>
    <a:fontScheme name="Spec Soft PFS-Su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1" lang="nl-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1" lang="nl-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pec Soft PFS-Sui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2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5C65C2"/>
        </a:accent1>
        <a:accent2>
          <a:srgbClr val="7F96D2"/>
        </a:accent2>
        <a:accent3>
          <a:srgbClr val="FFFFFF"/>
        </a:accent3>
        <a:accent4>
          <a:srgbClr val="000000"/>
        </a:accent4>
        <a:accent5>
          <a:srgbClr val="B5B8DD"/>
        </a:accent5>
        <a:accent6>
          <a:srgbClr val="7287BE"/>
        </a:accent6>
        <a:hlink>
          <a:srgbClr val="97B8E1"/>
        </a:hlink>
        <a:folHlink>
          <a:srgbClr val="6B82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3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822DDC"/>
        </a:accent1>
        <a:accent2>
          <a:srgbClr val="9B7BEA"/>
        </a:accent2>
        <a:accent3>
          <a:srgbClr val="FFFFFF"/>
        </a:accent3>
        <a:accent4>
          <a:srgbClr val="000000"/>
        </a:accent4>
        <a:accent5>
          <a:srgbClr val="C1ADEB"/>
        </a:accent5>
        <a:accent6>
          <a:srgbClr val="8C6FD4"/>
        </a:accent6>
        <a:hlink>
          <a:srgbClr val="A691EE"/>
        </a:hlink>
        <a:folHlink>
          <a:srgbClr val="754F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4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218B38"/>
        </a:accent1>
        <a:accent2>
          <a:srgbClr val="52D544"/>
        </a:accent2>
        <a:accent3>
          <a:srgbClr val="FFFFFF"/>
        </a:accent3>
        <a:accent4>
          <a:srgbClr val="000000"/>
        </a:accent4>
        <a:accent5>
          <a:srgbClr val="ABC4AE"/>
        </a:accent5>
        <a:accent6>
          <a:srgbClr val="49C13D"/>
        </a:accent6>
        <a:hlink>
          <a:srgbClr val="75DC75"/>
        </a:hlink>
        <a:folHlink>
          <a:srgbClr val="45B0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5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CB3974"/>
        </a:accent1>
        <a:accent2>
          <a:srgbClr val="DA779F"/>
        </a:accent2>
        <a:accent3>
          <a:srgbClr val="FFFFFF"/>
        </a:accent3>
        <a:accent4>
          <a:srgbClr val="000000"/>
        </a:accent4>
        <a:accent5>
          <a:srgbClr val="E2AEBC"/>
        </a:accent5>
        <a:accent6>
          <a:srgbClr val="C56B90"/>
        </a:accent6>
        <a:hlink>
          <a:srgbClr val="DE8CAE"/>
        </a:hlink>
        <a:folHlink>
          <a:srgbClr val="D463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6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EB9E0C"/>
        </a:accent1>
        <a:accent2>
          <a:srgbClr val="E7C76F"/>
        </a:accent2>
        <a:accent3>
          <a:srgbClr val="FFFFFF"/>
        </a:accent3>
        <a:accent4>
          <a:srgbClr val="000000"/>
        </a:accent4>
        <a:accent5>
          <a:srgbClr val="F3CCAA"/>
        </a:accent5>
        <a:accent6>
          <a:srgbClr val="D1B464"/>
        </a:accent6>
        <a:hlink>
          <a:srgbClr val="F3DC97"/>
        </a:hlink>
        <a:folHlink>
          <a:srgbClr val="E3B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07CA178C5554CB90D86B04EF4E9E7" ma:contentTypeVersion="14" ma:contentTypeDescription="Een nieuw document maken." ma:contentTypeScope="" ma:versionID="321f47c1e0e9aab4052843e2876ad49e">
  <xsd:schema xmlns:xsd="http://www.w3.org/2001/XMLSchema" xmlns:xs="http://www.w3.org/2001/XMLSchema" xmlns:p="http://schemas.microsoft.com/office/2006/metadata/properties" xmlns:ns2="7a772aa9-f78d-4ce4-a77b-3ca8db1ec459" xmlns:ns3="ae5f27a6-b5ff-4065-8ff1-d9231a7d07ba" targetNamespace="http://schemas.microsoft.com/office/2006/metadata/properties" ma:root="true" ma:fieldsID="71e9818ed8c24931c7e8aa6ae684c280" ns2:_="" ns3:_="">
    <xsd:import namespace="7a772aa9-f78d-4ce4-a77b-3ca8db1ec459"/>
    <xsd:import namespace="ae5f27a6-b5ff-4065-8ff1-d9231a7d0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72aa9-f78d-4ce4-a77b-3ca8db1ec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a58e00c0-e0c1-4b6a-bdb8-fa269d59c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f27a6-b5ff-4065-8ff1-d9231a7d07b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1e0b29-7a5c-4506-a3b6-02e96c52a319}" ma:internalName="TaxCatchAll" ma:showField="CatchAllData" ma:web="ae5f27a6-b5ff-4065-8ff1-d9231a7d0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772aa9-f78d-4ce4-a77b-3ca8db1ec459">
      <Terms xmlns="http://schemas.microsoft.com/office/infopath/2007/PartnerControls"/>
    </lcf76f155ced4ddcb4097134ff3c332f>
    <TaxCatchAll xmlns="ae5f27a6-b5ff-4065-8ff1-d9231a7d07b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B45591-F21A-4CAA-8A10-FEE932E26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772aa9-f78d-4ce4-a77b-3ca8db1ec459"/>
    <ds:schemaRef ds:uri="ae5f27a6-b5ff-4065-8ff1-d9231a7d0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AED296-92F0-4FCD-AB68-578E33FB1D01}">
  <ds:schemaRefs>
    <ds:schemaRef ds:uri="http://schemas.microsoft.com/office/2006/metadata/properties"/>
    <ds:schemaRef ds:uri="http://schemas.microsoft.com/office/infopath/2007/PartnerControls"/>
    <ds:schemaRef ds:uri="7a772aa9-f78d-4ce4-a77b-3ca8db1ec459"/>
    <ds:schemaRef ds:uri="ae5f27a6-b5ff-4065-8ff1-d9231a7d07ba"/>
  </ds:schemaRefs>
</ds:datastoreItem>
</file>

<file path=customXml/itemProps3.xml><?xml version="1.0" encoding="utf-8"?>
<ds:datastoreItem xmlns:ds="http://schemas.openxmlformats.org/officeDocument/2006/customXml" ds:itemID="{090CC455-ED49-4187-A1D6-85481640F5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D:\PowerPoint\Cpn\Spec Soft\Spec Soft PFS-Suite.ppt</Template>
  <TotalTime>0</TotalTime>
  <Pages>44</Pages>
  <Words>349</Words>
  <Application>Microsoft Office PowerPoint</Application>
  <PresentationFormat>Diavoorstelling (4:3)</PresentationFormat>
  <Paragraphs>166</Paragraphs>
  <Slides>22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Courier New</vt:lpstr>
      <vt:lpstr>Open Sans</vt:lpstr>
      <vt:lpstr>Times New Roman</vt:lpstr>
      <vt:lpstr>Wingdings</vt:lpstr>
      <vt:lpstr>Spec Soft PFS-Suite</vt:lpstr>
      <vt:lpstr>Bitmap Image</vt:lpstr>
      <vt:lpstr>Visio</vt:lpstr>
      <vt:lpstr>Slimme koeling</vt:lpstr>
      <vt:lpstr>Agenda</vt:lpstr>
      <vt:lpstr>CimPro</vt:lpstr>
      <vt:lpstr>PowerPoint-presentatie</vt:lpstr>
      <vt:lpstr>CimPro is gespecialiseerd in analytische software</vt:lpstr>
      <vt:lpstr>PowerPoint-presentatie</vt:lpstr>
      <vt:lpstr>Energieverbruik compressor</vt:lpstr>
      <vt:lpstr>Koelcyclus &gt; Mollier</vt:lpstr>
      <vt:lpstr>Elektrische energie</vt:lpstr>
      <vt:lpstr>Meten is weten</vt:lpstr>
      <vt:lpstr>Meten is weten</vt:lpstr>
      <vt:lpstr>PowerPoint-presentatie</vt:lpstr>
      <vt:lpstr>Plan, Do, Check, Act Model</vt:lpstr>
      <vt:lpstr>Energiemonitoren</vt:lpstr>
      <vt:lpstr>SkySpark Energiemanagement </vt:lpstr>
      <vt:lpstr>SkySpark IoT platform</vt:lpstr>
      <vt:lpstr>Architectuur</vt:lpstr>
      <vt:lpstr>Historical trending</vt:lpstr>
      <vt:lpstr>Ingebouwde intelligentie</vt:lpstr>
      <vt:lpstr>Dit is het resulaat</vt:lpstr>
      <vt:lpstr>Conclusie</vt:lpstr>
      <vt:lpstr>Bedankt</vt:lpstr>
    </vt:vector>
  </TitlesOfParts>
  <Company>CimPro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Procesbeheer op afstand</dc:title>
  <dc:creator>Marcel Laes</dc:creator>
  <cp:lastModifiedBy>Jozef De Borger</cp:lastModifiedBy>
  <cp:revision>863</cp:revision>
  <cp:lastPrinted>1998-07-21T09:28:42Z</cp:lastPrinted>
  <dcterms:created xsi:type="dcterms:W3CDTF">1996-04-15T04:55:52Z</dcterms:created>
  <dcterms:modified xsi:type="dcterms:W3CDTF">2023-12-01T13:12:05Z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/>
  </property>
  <property fmtid="{D5CDD505-2E9C-101B-9397-08002B2CF9AE}" pid="3" name="ContentTypeId">
    <vt:lpwstr>0x0101002AD07CA178C5554CB90D86B04EF4E9E7</vt:lpwstr>
  </property>
  <property fmtid="{D5CDD505-2E9C-101B-9397-08002B2CF9AE}" pid="4" name="MediaServiceImageTags">
    <vt:lpwstr/>
  </property>
</Properties>
</file>