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ebp" ContentType="image/jpe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64"/>
  </p:notesMasterIdLst>
  <p:sldIdLst>
    <p:sldId id="259" r:id="rId5"/>
    <p:sldId id="291" r:id="rId6"/>
    <p:sldId id="292" r:id="rId7"/>
    <p:sldId id="294" r:id="rId8"/>
    <p:sldId id="297" r:id="rId9"/>
    <p:sldId id="298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81" r:id="rId22"/>
    <p:sldId id="382" r:id="rId23"/>
    <p:sldId id="383" r:id="rId24"/>
    <p:sldId id="384" r:id="rId25"/>
    <p:sldId id="314" r:id="rId26"/>
    <p:sldId id="315" r:id="rId27"/>
    <p:sldId id="318" r:id="rId28"/>
    <p:sldId id="320" r:id="rId29"/>
    <p:sldId id="352" r:id="rId30"/>
    <p:sldId id="346" r:id="rId31"/>
    <p:sldId id="347" r:id="rId32"/>
    <p:sldId id="348" r:id="rId33"/>
    <p:sldId id="349" r:id="rId34"/>
    <p:sldId id="350" r:id="rId35"/>
    <p:sldId id="351" r:id="rId36"/>
    <p:sldId id="322" r:id="rId37"/>
    <p:sldId id="323" r:id="rId38"/>
    <p:sldId id="324" r:id="rId39"/>
    <p:sldId id="325" r:id="rId40"/>
    <p:sldId id="299" r:id="rId41"/>
    <p:sldId id="371" r:id="rId42"/>
    <p:sldId id="373" r:id="rId43"/>
    <p:sldId id="372" r:id="rId44"/>
    <p:sldId id="374" r:id="rId45"/>
    <p:sldId id="353" r:id="rId46"/>
    <p:sldId id="360" r:id="rId47"/>
    <p:sldId id="361" r:id="rId48"/>
    <p:sldId id="362" r:id="rId49"/>
    <p:sldId id="363" r:id="rId50"/>
    <p:sldId id="364" r:id="rId51"/>
    <p:sldId id="365" r:id="rId52"/>
    <p:sldId id="366" r:id="rId53"/>
    <p:sldId id="367" r:id="rId54"/>
    <p:sldId id="368" r:id="rId55"/>
    <p:sldId id="369" r:id="rId56"/>
    <p:sldId id="370" r:id="rId57"/>
    <p:sldId id="375" r:id="rId58"/>
    <p:sldId id="376" r:id="rId59"/>
    <p:sldId id="377" r:id="rId60"/>
    <p:sldId id="378" r:id="rId61"/>
    <p:sldId id="379" r:id="rId62"/>
    <p:sldId id="264" r:id="rId63"/>
  </p:sldIdLst>
  <p:sldSz cx="17338675" cy="9753600"/>
  <p:notesSz cx="6858000" cy="9144000"/>
  <p:defaultTextStyle>
    <a:defPPr>
      <a:defRPr lang="en-US"/>
    </a:defPPr>
    <a:lvl1pPr marL="0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1pPr>
    <a:lvl2pPr marL="650184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2pPr>
    <a:lvl3pPr marL="1300368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3pPr>
    <a:lvl4pPr marL="1950552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4pPr>
    <a:lvl5pPr marL="2600736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5pPr>
    <a:lvl6pPr marL="3250921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6pPr>
    <a:lvl7pPr marL="3901105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7pPr>
    <a:lvl8pPr marL="4551289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8pPr>
    <a:lvl9pPr marL="5201473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4C8"/>
    <a:srgbClr val="FF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95" autoAdjust="0"/>
    <p:restoredTop sz="82701" autoAdjust="0"/>
  </p:normalViewPr>
  <p:slideViewPr>
    <p:cSldViewPr snapToGrid="0" showGuides="1">
      <p:cViewPr varScale="1">
        <p:scale>
          <a:sx n="39" d="100"/>
          <a:sy n="39" d="100"/>
        </p:scale>
        <p:origin x="824" y="32"/>
      </p:cViewPr>
      <p:guideLst>
        <p:guide orient="horz" pos="3072"/>
        <p:guide pos="5461"/>
      </p:guideLst>
    </p:cSldViewPr>
  </p:slideViewPr>
  <p:outlineViewPr>
    <p:cViewPr>
      <p:scale>
        <a:sx n="33" d="100"/>
        <a:sy n="33" d="100"/>
      </p:scale>
      <p:origin x="0" y="-3464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n Lecompte" userId="3b21fcfb-63b3-4b25-a44a-1cfb3a8a2ea2" providerId="ADAL" clId="{CE88410C-23F7-450E-8E3E-78120B2A5B58}"/>
    <pc:docChg chg="delSld">
      <pc:chgData name="Steven Lecompte" userId="3b21fcfb-63b3-4b25-a44a-1cfb3a8a2ea2" providerId="ADAL" clId="{CE88410C-23F7-450E-8E3E-78120B2A5B58}" dt="2023-10-31T08:37:25.787" v="0" actId="47"/>
      <pc:docMkLst>
        <pc:docMk/>
      </pc:docMkLst>
      <pc:sldChg chg="del">
        <pc:chgData name="Steven Lecompte" userId="3b21fcfb-63b3-4b25-a44a-1cfb3a8a2ea2" providerId="ADAL" clId="{CE88410C-23F7-450E-8E3E-78120B2A5B58}" dt="2023-10-31T08:37:25.787" v="0" actId="47"/>
        <pc:sldMkLst>
          <pc:docMk/>
          <pc:sldMk cId="3167119843" sldId="293"/>
        </pc:sldMkLst>
      </pc:sldChg>
      <pc:sldChg chg="del">
        <pc:chgData name="Steven Lecompte" userId="3b21fcfb-63b3-4b25-a44a-1cfb3a8a2ea2" providerId="ADAL" clId="{CE88410C-23F7-450E-8E3E-78120B2A5B58}" dt="2023-10-31T08:37:25.787" v="0" actId="47"/>
        <pc:sldMkLst>
          <pc:docMk/>
          <pc:sldMk cId="2160859279" sldId="295"/>
        </pc:sldMkLst>
      </pc:sldChg>
      <pc:sldChg chg="del">
        <pc:chgData name="Steven Lecompte" userId="3b21fcfb-63b3-4b25-a44a-1cfb3a8a2ea2" providerId="ADAL" clId="{CE88410C-23F7-450E-8E3E-78120B2A5B58}" dt="2023-10-31T08:37:25.787" v="0" actId="47"/>
        <pc:sldMkLst>
          <pc:docMk/>
          <pc:sldMk cId="3152089936" sldId="301"/>
        </pc:sldMkLst>
      </pc:sldChg>
      <pc:sldChg chg="del">
        <pc:chgData name="Steven Lecompte" userId="3b21fcfb-63b3-4b25-a44a-1cfb3a8a2ea2" providerId="ADAL" clId="{CE88410C-23F7-450E-8E3E-78120B2A5B58}" dt="2023-10-31T08:37:25.787" v="0" actId="47"/>
        <pc:sldMkLst>
          <pc:docMk/>
          <pc:sldMk cId="3447457806" sldId="302"/>
        </pc:sldMkLst>
      </pc:sldChg>
      <pc:sldChg chg="del">
        <pc:chgData name="Steven Lecompte" userId="3b21fcfb-63b3-4b25-a44a-1cfb3a8a2ea2" providerId="ADAL" clId="{CE88410C-23F7-450E-8E3E-78120B2A5B58}" dt="2023-10-31T08:37:25.787" v="0" actId="47"/>
        <pc:sldMkLst>
          <pc:docMk/>
          <pc:sldMk cId="1295466411" sldId="303"/>
        </pc:sldMkLst>
      </pc:sldChg>
      <pc:sldChg chg="del">
        <pc:chgData name="Steven Lecompte" userId="3b21fcfb-63b3-4b25-a44a-1cfb3a8a2ea2" providerId="ADAL" clId="{CE88410C-23F7-450E-8E3E-78120B2A5B58}" dt="2023-10-31T08:37:25.787" v="0" actId="47"/>
        <pc:sldMkLst>
          <pc:docMk/>
          <pc:sldMk cId="1189068801" sldId="304"/>
        </pc:sldMkLst>
      </pc:sldChg>
      <pc:sldChg chg="del">
        <pc:chgData name="Steven Lecompte" userId="3b21fcfb-63b3-4b25-a44a-1cfb3a8a2ea2" providerId="ADAL" clId="{CE88410C-23F7-450E-8E3E-78120B2A5B58}" dt="2023-10-31T08:37:25.787" v="0" actId="47"/>
        <pc:sldMkLst>
          <pc:docMk/>
          <pc:sldMk cId="990630799" sldId="305"/>
        </pc:sldMkLst>
      </pc:sldChg>
      <pc:sldChg chg="del">
        <pc:chgData name="Steven Lecompte" userId="3b21fcfb-63b3-4b25-a44a-1cfb3a8a2ea2" providerId="ADAL" clId="{CE88410C-23F7-450E-8E3E-78120B2A5B58}" dt="2023-10-31T08:37:25.787" v="0" actId="47"/>
        <pc:sldMkLst>
          <pc:docMk/>
          <pc:sldMk cId="2676129295" sldId="306"/>
        </pc:sldMkLst>
      </pc:sldChg>
      <pc:sldChg chg="del">
        <pc:chgData name="Steven Lecompte" userId="3b21fcfb-63b3-4b25-a44a-1cfb3a8a2ea2" providerId="ADAL" clId="{CE88410C-23F7-450E-8E3E-78120B2A5B58}" dt="2023-10-31T08:37:25.787" v="0" actId="47"/>
        <pc:sldMkLst>
          <pc:docMk/>
          <pc:sldMk cId="1348775213" sldId="307"/>
        </pc:sldMkLst>
      </pc:sldChg>
      <pc:sldChg chg="del">
        <pc:chgData name="Steven Lecompte" userId="3b21fcfb-63b3-4b25-a44a-1cfb3a8a2ea2" providerId="ADAL" clId="{CE88410C-23F7-450E-8E3E-78120B2A5B58}" dt="2023-10-31T08:37:25.787" v="0" actId="47"/>
        <pc:sldMkLst>
          <pc:docMk/>
          <pc:sldMk cId="370595850" sldId="308"/>
        </pc:sldMkLst>
      </pc:sldChg>
      <pc:sldChg chg="del">
        <pc:chgData name="Steven Lecompte" userId="3b21fcfb-63b3-4b25-a44a-1cfb3a8a2ea2" providerId="ADAL" clId="{CE88410C-23F7-450E-8E3E-78120B2A5B58}" dt="2023-10-31T08:37:25.787" v="0" actId="47"/>
        <pc:sldMkLst>
          <pc:docMk/>
          <pc:sldMk cId="2729853411" sldId="309"/>
        </pc:sldMkLst>
      </pc:sldChg>
      <pc:sldChg chg="del">
        <pc:chgData name="Steven Lecompte" userId="3b21fcfb-63b3-4b25-a44a-1cfb3a8a2ea2" providerId="ADAL" clId="{CE88410C-23F7-450E-8E3E-78120B2A5B58}" dt="2023-10-31T08:37:25.787" v="0" actId="47"/>
        <pc:sldMkLst>
          <pc:docMk/>
          <pc:sldMk cId="3135766781" sldId="310"/>
        </pc:sldMkLst>
      </pc:sldChg>
      <pc:sldChg chg="del">
        <pc:chgData name="Steven Lecompte" userId="3b21fcfb-63b3-4b25-a44a-1cfb3a8a2ea2" providerId="ADAL" clId="{CE88410C-23F7-450E-8E3E-78120B2A5B58}" dt="2023-10-31T08:37:25.787" v="0" actId="47"/>
        <pc:sldMkLst>
          <pc:docMk/>
          <pc:sldMk cId="39029903" sldId="311"/>
        </pc:sldMkLst>
      </pc:sldChg>
      <pc:sldChg chg="del">
        <pc:chgData name="Steven Lecompte" userId="3b21fcfb-63b3-4b25-a44a-1cfb3a8a2ea2" providerId="ADAL" clId="{CE88410C-23F7-450E-8E3E-78120B2A5B58}" dt="2023-10-31T08:37:25.787" v="0" actId="47"/>
        <pc:sldMkLst>
          <pc:docMk/>
          <pc:sldMk cId="1837992418" sldId="312"/>
        </pc:sldMkLst>
      </pc:sldChg>
      <pc:sldChg chg="del">
        <pc:chgData name="Steven Lecompte" userId="3b21fcfb-63b3-4b25-a44a-1cfb3a8a2ea2" providerId="ADAL" clId="{CE88410C-23F7-450E-8E3E-78120B2A5B58}" dt="2023-10-31T08:37:25.787" v="0" actId="47"/>
        <pc:sldMkLst>
          <pc:docMk/>
          <pc:sldMk cId="3882668964" sldId="313"/>
        </pc:sldMkLst>
      </pc:sldChg>
      <pc:sldChg chg="del">
        <pc:chgData name="Steven Lecompte" userId="3b21fcfb-63b3-4b25-a44a-1cfb3a8a2ea2" providerId="ADAL" clId="{CE88410C-23F7-450E-8E3E-78120B2A5B58}" dt="2023-10-31T08:37:25.787" v="0" actId="47"/>
        <pc:sldMkLst>
          <pc:docMk/>
          <pc:sldMk cId="2622125993" sldId="341"/>
        </pc:sldMkLst>
      </pc:sldChg>
      <pc:sldChg chg="del">
        <pc:chgData name="Steven Lecompte" userId="3b21fcfb-63b3-4b25-a44a-1cfb3a8a2ea2" providerId="ADAL" clId="{CE88410C-23F7-450E-8E3E-78120B2A5B58}" dt="2023-10-31T08:37:25.787" v="0" actId="47"/>
        <pc:sldMkLst>
          <pc:docMk/>
          <pc:sldMk cId="3471045189" sldId="342"/>
        </pc:sldMkLst>
      </pc:sldChg>
      <pc:sldChg chg="del">
        <pc:chgData name="Steven Lecompte" userId="3b21fcfb-63b3-4b25-a44a-1cfb3a8a2ea2" providerId="ADAL" clId="{CE88410C-23F7-450E-8E3E-78120B2A5B58}" dt="2023-10-31T08:37:25.787" v="0" actId="47"/>
        <pc:sldMkLst>
          <pc:docMk/>
          <pc:sldMk cId="2085245692" sldId="343"/>
        </pc:sldMkLst>
      </pc:sldChg>
      <pc:sldChg chg="del">
        <pc:chgData name="Steven Lecompte" userId="3b21fcfb-63b3-4b25-a44a-1cfb3a8a2ea2" providerId="ADAL" clId="{CE88410C-23F7-450E-8E3E-78120B2A5B58}" dt="2023-10-31T08:37:25.787" v="0" actId="47"/>
        <pc:sldMkLst>
          <pc:docMk/>
          <pc:sldMk cId="3958073070" sldId="344"/>
        </pc:sldMkLst>
      </pc:sldChg>
      <pc:sldChg chg="del">
        <pc:chgData name="Steven Lecompte" userId="3b21fcfb-63b3-4b25-a44a-1cfb3a8a2ea2" providerId="ADAL" clId="{CE88410C-23F7-450E-8E3E-78120B2A5B58}" dt="2023-10-31T08:37:25.787" v="0" actId="47"/>
        <pc:sldMkLst>
          <pc:docMk/>
          <pc:sldMk cId="1688832672" sldId="345"/>
        </pc:sldMkLst>
      </pc:sldChg>
      <pc:sldChg chg="del">
        <pc:chgData name="Steven Lecompte" userId="3b21fcfb-63b3-4b25-a44a-1cfb3a8a2ea2" providerId="ADAL" clId="{CE88410C-23F7-450E-8E3E-78120B2A5B58}" dt="2023-10-31T08:37:25.787" v="0" actId="47"/>
        <pc:sldMkLst>
          <pc:docMk/>
          <pc:sldMk cId="1740913686" sldId="380"/>
        </pc:sldMkLst>
      </pc:sldChg>
      <pc:sldChg chg="del">
        <pc:chgData name="Steven Lecompte" userId="3b21fcfb-63b3-4b25-a44a-1cfb3a8a2ea2" providerId="ADAL" clId="{CE88410C-23F7-450E-8E3E-78120B2A5B58}" dt="2023-10-31T08:37:25.787" v="0" actId="47"/>
        <pc:sldMkLst>
          <pc:docMk/>
          <pc:sldMk cId="3509886323" sldId="388"/>
        </pc:sldMkLst>
      </pc:sldChg>
      <pc:sldChg chg="del">
        <pc:chgData name="Steven Lecompte" userId="3b21fcfb-63b3-4b25-a44a-1cfb3a8a2ea2" providerId="ADAL" clId="{CE88410C-23F7-450E-8E3E-78120B2A5B58}" dt="2023-10-31T08:37:25.787" v="0" actId="47"/>
        <pc:sldMkLst>
          <pc:docMk/>
          <pc:sldMk cId="4093379217" sldId="389"/>
        </pc:sldMkLst>
      </pc:sldChg>
      <pc:sldChg chg="del">
        <pc:chgData name="Steven Lecompte" userId="3b21fcfb-63b3-4b25-a44a-1cfb3a8a2ea2" providerId="ADAL" clId="{CE88410C-23F7-450E-8E3E-78120B2A5B58}" dt="2023-10-31T08:37:25.787" v="0" actId="47"/>
        <pc:sldMkLst>
          <pc:docMk/>
          <pc:sldMk cId="814600573" sldId="390"/>
        </pc:sldMkLst>
      </pc:sldChg>
      <pc:sldChg chg="del">
        <pc:chgData name="Steven Lecompte" userId="3b21fcfb-63b3-4b25-a44a-1cfb3a8a2ea2" providerId="ADAL" clId="{CE88410C-23F7-450E-8E3E-78120B2A5B58}" dt="2023-10-31T08:37:25.787" v="0" actId="47"/>
        <pc:sldMkLst>
          <pc:docMk/>
          <pc:sldMk cId="2021437853" sldId="39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DDC-4049-8642-2DD8BA9EC9A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DDC-4049-8642-2DD8BA9EC9A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DDC-4049-8642-2DD8BA9EC9A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DDC-4049-8642-2DD8BA9EC9A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DDC-4049-8642-2DD8BA9EC9A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4DDC-4049-8642-2DD8BA9EC9A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4DDC-4049-8642-2DD8BA9EC9AF}"/>
              </c:ext>
            </c:extLst>
          </c:dPt>
          <c:dLbls>
            <c:dLbl>
              <c:idx val="0"/>
              <c:numFmt formatCode="0.00%" sourceLinked="0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4DDC-4049-8642-2DD8BA9EC9AF}"/>
                </c:ext>
              </c:extLst>
            </c:dLbl>
            <c:dLbl>
              <c:idx val="5"/>
              <c:layout>
                <c:manualLayout>
                  <c:x val="7.3682633420822402E-2"/>
                  <c:y val="0.1600765529308836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DDC-4049-8642-2DD8BA9EC9AF}"/>
                </c:ext>
              </c:extLst>
            </c:dLbl>
            <c:dLbl>
              <c:idx val="6"/>
              <c:layout>
                <c:manualLayout>
                  <c:x val="2.4187664041994749E-2"/>
                  <c:y val="5.63608194808982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DDC-4049-8642-2DD8BA9EC9AF}"/>
                </c:ext>
              </c:extLst>
            </c:dLbl>
            <c:numFmt formatCode="0.00%" sourceLinked="0"/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Sheet1!$B$1:$B$7</c:f>
              <c:strCache>
                <c:ptCount val="7"/>
                <c:pt idx="0">
                  <c:v>Koeling</c:v>
                </c:pt>
                <c:pt idx="1">
                  <c:v>Industrie</c:v>
                </c:pt>
                <c:pt idx="2">
                  <c:v>Residentieel</c:v>
                </c:pt>
                <c:pt idx="3">
                  <c:v>Tertair</c:v>
                </c:pt>
                <c:pt idx="4">
                  <c:v>Landbouw</c:v>
                </c:pt>
                <c:pt idx="5">
                  <c:v>Transport</c:v>
                </c:pt>
                <c:pt idx="6">
                  <c:v>Andere</c:v>
                </c:pt>
              </c:strCache>
            </c:strRef>
          </c:cat>
          <c:val>
            <c:numRef>
              <c:f>Sheet1!$A$1:$A$7</c:f>
              <c:numCache>
                <c:formatCode>General</c:formatCode>
                <c:ptCount val="7"/>
                <c:pt idx="0">
                  <c:v>17.2</c:v>
                </c:pt>
                <c:pt idx="1">
                  <c:v>37.6</c:v>
                </c:pt>
                <c:pt idx="2">
                  <c:v>20.5</c:v>
                </c:pt>
                <c:pt idx="3">
                  <c:v>17.100000000000001</c:v>
                </c:pt>
                <c:pt idx="4">
                  <c:v>2.6</c:v>
                </c:pt>
                <c:pt idx="5">
                  <c:v>1.6</c:v>
                </c:pt>
                <c:pt idx="6">
                  <c:v>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DDC-4049-8642-2DD8BA9EC9A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529858557593027"/>
          <c:y val="7.5413117638224378E-2"/>
          <c:w val="0.28351404004163516"/>
          <c:h val="0.8491735501727135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80C0C-85DF-417F-8238-DB0D15743621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A0A48-EDB1-4AFE-B1B7-10CE2A416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01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6887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061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026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935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R134a met amide en ether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99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94B23-4DA1-41A5-A194-7AA9827193D1}" type="slidenum">
              <a:rPr lang="nl-NL" smtClean="0"/>
              <a:pPr/>
              <a:t>53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0586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Sustainable solution for heat provision</a:t>
            </a:r>
          </a:p>
          <a:p>
            <a:endParaRPr lang="en-US" dirty="0"/>
          </a:p>
          <a:p>
            <a:r>
              <a:rPr lang="en-US" dirty="0"/>
              <a:t>Extract heat from a cold body</a:t>
            </a:r>
          </a:p>
          <a:p>
            <a:endParaRPr lang="en-US" dirty="0"/>
          </a:p>
          <a:p>
            <a:r>
              <a:rPr lang="en-US" dirty="0"/>
              <a:t>Reject heat to a hot body</a:t>
            </a:r>
          </a:p>
          <a:p>
            <a:endParaRPr lang="en-US" dirty="0"/>
          </a:p>
          <a:p>
            <a:r>
              <a:rPr lang="en-US" dirty="0"/>
              <a:t>Not spontaneous, needs work</a:t>
            </a:r>
          </a:p>
          <a:p>
            <a:endParaRPr lang="en-US" dirty="0"/>
          </a:p>
          <a:p>
            <a:r>
              <a:rPr lang="en-US" dirty="0" err="1"/>
              <a:t>Clausius</a:t>
            </a:r>
            <a:r>
              <a:rPr lang="en-US" dirty="0"/>
              <a:t> statement </a:t>
            </a:r>
          </a:p>
          <a:p>
            <a:r>
              <a:rPr lang="en-US" dirty="0"/>
              <a:t>(2nd law of thermodynamics)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94B23-4DA1-41A5-A194-7AA9827193D1}" type="slidenum">
              <a:rPr lang="nl-NL" smtClean="0"/>
              <a:pPr/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1983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rpora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4F84-246C-4657-8172-1E2969D0F603}" type="datetime1">
              <a:rPr lang="en-GB" smtClean="0"/>
              <a:t>31/10/2023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Logo Large 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47" y="2283675"/>
            <a:ext cx="4800610" cy="417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36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1393200"/>
            <a:ext cx="16424275" cy="65052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1291074" y="2286000"/>
            <a:ext cx="15183366" cy="4436316"/>
          </a:xfrm>
        </p:spPr>
        <p:txBody>
          <a:bodyPr anchor="b">
            <a:noAutofit/>
          </a:bodyPr>
          <a:lstStyle>
            <a:lvl1pPr algn="l">
              <a:lnSpc>
                <a:spcPts val="11000"/>
              </a:lnSpc>
              <a:defRPr sz="10000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nl-NL" noProof="0"/>
              <a:t>Klik om de stijl te bewerken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283414" y="6874716"/>
            <a:ext cx="15191026" cy="583200"/>
          </a:xfrm>
        </p:spPr>
        <p:txBody>
          <a:bodyPr>
            <a:normAutofit/>
          </a:bodyPr>
          <a:lstStyle>
            <a:lvl1pPr marL="0" indent="0" algn="l">
              <a:lnSpc>
                <a:spcPts val="3600"/>
              </a:lnSpc>
              <a:buNone/>
              <a:defRPr sz="3000">
                <a:solidFill>
                  <a:srgbClr val="FFD200"/>
                </a:solidFill>
              </a:defRPr>
            </a:lvl1pPr>
            <a:lvl2pPr marL="650184" indent="0" algn="ctr">
              <a:buNone/>
              <a:defRPr sz="2844"/>
            </a:lvl2pPr>
            <a:lvl3pPr marL="1300368" indent="0" algn="ctr">
              <a:buNone/>
              <a:defRPr sz="2560"/>
            </a:lvl3pPr>
            <a:lvl4pPr marL="1950552" indent="0" algn="ctr">
              <a:buNone/>
              <a:defRPr sz="2275"/>
            </a:lvl4pPr>
            <a:lvl5pPr marL="2600736" indent="0" algn="ctr">
              <a:buNone/>
              <a:defRPr sz="2275"/>
            </a:lvl5pPr>
            <a:lvl6pPr marL="3250921" indent="0" algn="ctr">
              <a:buNone/>
              <a:defRPr sz="2275"/>
            </a:lvl6pPr>
            <a:lvl7pPr marL="3901105" indent="0" algn="ctr">
              <a:buNone/>
              <a:defRPr sz="2275"/>
            </a:lvl7pPr>
            <a:lvl8pPr marL="4551289" indent="0" algn="ctr">
              <a:buNone/>
              <a:defRPr sz="2275"/>
            </a:lvl8pPr>
            <a:lvl9pPr marL="5201473" indent="0" algn="ctr">
              <a:buNone/>
              <a:defRPr sz="2275"/>
            </a:lvl9pPr>
          </a:lstStyle>
          <a:p>
            <a:r>
              <a:rPr lang="en-GB" noProof="0" dirty="0"/>
              <a:t>Click to add subtitle / presenter / date [</a:t>
            </a:r>
            <a:r>
              <a:rPr lang="en-GB" noProof="0" dirty="0" err="1"/>
              <a:t>dd</a:t>
            </a:r>
            <a:r>
              <a:rPr lang="en-GB" noProof="0" dirty="0"/>
              <a:t>-mm-</a:t>
            </a:r>
            <a:r>
              <a:rPr lang="en-GB" noProof="0" dirty="0" err="1"/>
              <a:t>yyyy</a:t>
            </a:r>
            <a:r>
              <a:rPr lang="en-GB" noProof="0" dirty="0"/>
              <a:t>]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6408000"/>
            <a:ext cx="15012000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3200400" y="8366400"/>
            <a:ext cx="2286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1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5713200" y="8366400"/>
            <a:ext cx="2286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2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229600" y="8366400"/>
            <a:ext cx="2322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3</a:t>
            </a:r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10746000" y="8366400"/>
            <a:ext cx="2322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4</a:t>
            </a:r>
          </a:p>
        </p:txBody>
      </p:sp>
      <p:sp>
        <p:nvSpPr>
          <p:cNvPr id="16" name="Oranisation Placeholder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8580530" y="395008"/>
            <a:ext cx="8294400" cy="540000"/>
          </a:xfrm>
        </p:spPr>
        <p:txBody>
          <a:bodyPr anchor="b" anchorCtr="0">
            <a:normAutofit/>
          </a:bodyPr>
          <a:lstStyle>
            <a:lvl1pPr>
              <a:lnSpc>
                <a:spcPts val="1700"/>
              </a:lnSpc>
              <a:defRPr sz="1400" b="1" i="0" u="sng" cap="all" baseline="0">
                <a:solidFill>
                  <a:srgbClr val="1E64C8"/>
                </a:solidFill>
                <a:uFill>
                  <a:solidFill>
                    <a:schemeClr val="bg1"/>
                  </a:solidFill>
                </a:uFill>
              </a:defRPr>
            </a:lvl1pPr>
            <a:lvl2pPr marL="0" indent="0">
              <a:lnSpc>
                <a:spcPts val="1700"/>
              </a:lnSpc>
              <a:buNone/>
              <a:defRPr sz="1400" cap="all" baseline="0">
                <a:solidFill>
                  <a:srgbClr val="1E64C8"/>
                </a:solidFill>
              </a:defRPr>
            </a:lvl2pPr>
          </a:lstStyle>
          <a:p>
            <a:pPr lvl="0"/>
            <a:r>
              <a:rPr lang="en-GB" noProof="0" dirty="0"/>
              <a:t>Click to edit organisation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0"/>
            <a:ext cx="4179598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1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0"/>
            <a:ext cx="16424275" cy="78984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291074" y="3246120"/>
            <a:ext cx="15183366" cy="4436316"/>
          </a:xfrm>
        </p:spPr>
        <p:txBody>
          <a:bodyPr anchor="b">
            <a:noAutofit/>
          </a:bodyPr>
          <a:lstStyle>
            <a:lvl1pPr algn="l">
              <a:lnSpc>
                <a:spcPts val="11000"/>
              </a:lnSpc>
              <a:defRPr sz="10000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en-GB" noProof="0" dirty="0"/>
              <a:t>Click to add chapter title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7344000"/>
            <a:ext cx="15012000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9473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de stijl te bewerken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825" y="1194364"/>
            <a:ext cx="15699575" cy="6696000"/>
          </a:xfrm>
        </p:spPr>
        <p:txBody>
          <a:bodyPr/>
          <a:lstStyle>
            <a:lvl1pPr marL="536400" indent="-450000" defTabSz="457200">
              <a:lnSpc>
                <a:spcPct val="120000"/>
              </a:lnSpc>
              <a:buFont typeface="Arial" panose="020B0604020202020204" pitchFamily="34" charset="0"/>
              <a:buChar char="̶"/>
              <a:defRPr/>
            </a:lvl1pPr>
            <a:lvl2pPr marL="1170000" indent="-450000">
              <a:lnSpc>
                <a:spcPct val="120000"/>
              </a:lnSpc>
              <a:defRPr/>
            </a:lvl2pPr>
            <a:lvl3pPr marL="1756800" indent="-450000" defTabSz="457200">
              <a:lnSpc>
                <a:spcPct val="120000"/>
              </a:lnSpc>
              <a:defRPr/>
            </a:lvl3pPr>
            <a:lvl4pPr marL="2329200" indent="-550800" defTabSz="457200">
              <a:lnSpc>
                <a:spcPct val="120000"/>
              </a:lnSpc>
              <a:defRPr/>
            </a:lvl4pPr>
            <a:lvl5pPr marL="2962800" indent="-442800" defTabSz="457200">
              <a:lnSpc>
                <a:spcPct val="120000"/>
              </a:lnSpc>
              <a:buFont typeface="Arial" panose="020B0604020202020204" pitchFamily="34" charset="0"/>
              <a:buChar char="̶"/>
              <a:defRPr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CAF6-1686-4743-9124-83F33F1A0EA9}" type="datetime1">
              <a:rPr lang="en-GB" noProof="0" smtClean="0"/>
              <a:t>31/10/2023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81577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de stijl te bewerken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ADBF0-A618-4E69-83BB-0C41E08702AA}" type="datetime1">
              <a:rPr lang="en-GB" noProof="0" smtClean="0"/>
              <a:t>31/10/2023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0104438" y="1371918"/>
            <a:ext cx="6300000" cy="6498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5825" y="1194364"/>
            <a:ext cx="8442000" cy="6696000"/>
          </a:xfrm>
        </p:spPr>
        <p:txBody>
          <a:bodyPr/>
          <a:lstStyle>
            <a:lvl1pPr defTabSz="457200"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 defTabSz="457200">
              <a:lnSpc>
                <a:spcPct val="120000"/>
              </a:lnSpc>
              <a:defRPr/>
            </a:lvl3pPr>
            <a:lvl4pPr defTabSz="457200">
              <a:lnSpc>
                <a:spcPct val="120000"/>
              </a:lnSpc>
              <a:defRPr/>
            </a:lvl4pPr>
            <a:lvl5pPr defTabSz="457200">
              <a:lnSpc>
                <a:spcPct val="120000"/>
              </a:lnSpc>
              <a:defRPr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14887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de stijl te bewerken</a:t>
            </a:r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3E58-CDC3-4782-B82C-4D381C795B98}" type="datetime1">
              <a:rPr lang="en-GB" noProof="0" smtClean="0"/>
              <a:t>31/10/2023</a:t>
            </a:fld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952038" y="1371600"/>
            <a:ext cx="15480000" cy="65016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74516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465D1-804F-429B-83CD-3EFA8410E123}" type="datetime1">
              <a:rPr lang="en-GB" smtClean="0"/>
              <a:t>31/10/2023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vering Background"/>
          <p:cNvSpPr/>
          <p:nvPr userDrawn="1"/>
        </p:nvSpPr>
        <p:spPr>
          <a:xfrm>
            <a:off x="-1" y="0"/>
            <a:ext cx="17337600" cy="9753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17337600" cy="97536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949418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1393200"/>
            <a:ext cx="16424275" cy="65052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291074" y="1743240"/>
            <a:ext cx="15183366" cy="5769600"/>
          </a:xfrm>
        </p:spPr>
        <p:txBody>
          <a:bodyPr anchor="t" anchorCtr="0">
            <a:noAutofit/>
          </a:bodyPr>
          <a:lstStyle>
            <a:lvl1pPr algn="l">
              <a:lnSpc>
                <a:spcPts val="3500"/>
              </a:lnSpc>
              <a:defRPr sz="2500" u="none" cap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+mn-lt"/>
              </a:defRPr>
            </a:lvl1pPr>
          </a:lstStyle>
          <a:p>
            <a:r>
              <a:rPr lang="en-GB" noProof="0" dirty="0"/>
              <a:t>Click to add presenters </a:t>
            </a:r>
            <a:r>
              <a:rPr lang="en-GB" noProof="0"/>
              <a:t>contact data</a:t>
            </a:r>
            <a:endParaRPr lang="en-GB" noProof="0" dirty="0"/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1828800"/>
            <a:ext cx="15012000" cy="59997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jdelijke aanduiding voor tekst 4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9215999" y="3095999"/>
            <a:ext cx="7257600" cy="1717969"/>
          </a:xfrm>
        </p:spPr>
        <p:txBody>
          <a:bodyPr>
            <a:normAutofit/>
          </a:bodyPr>
          <a:lstStyle>
            <a:lvl1pPr>
              <a:lnSpc>
                <a:spcPts val="35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social media names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0"/>
            <a:ext cx="4179598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857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0118" y="136025"/>
            <a:ext cx="15705282" cy="86369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nl-NL" noProof="0"/>
              <a:t>Klik om de stijl te bewerken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825" y="1194364"/>
            <a:ext cx="15699575" cy="669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72394" y="8948703"/>
            <a:ext cx="2297926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BA3CA-1064-434F-B179-AB3B0298C0D6}" type="datetime1">
              <a:rPr lang="en-GB" noProof="0" smtClean="0"/>
              <a:t>31/10/2023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10236" y="8994423"/>
            <a:ext cx="8353564" cy="437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Title positioning box" hidden="1"/>
          <p:cNvSpPr/>
          <p:nvPr userDrawn="1"/>
        </p:nvSpPr>
        <p:spPr>
          <a:xfrm>
            <a:off x="927265" y="367200"/>
            <a:ext cx="15480000" cy="463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ositoning box" hidden="1"/>
          <p:cNvSpPr/>
          <p:nvPr userDrawn="1"/>
        </p:nvSpPr>
        <p:spPr>
          <a:xfrm>
            <a:off x="927265" y="1584000"/>
            <a:ext cx="8229600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ogo positioning box" hidden="1"/>
          <p:cNvSpPr/>
          <p:nvPr userDrawn="1"/>
        </p:nvSpPr>
        <p:spPr>
          <a:xfrm flipV="1">
            <a:off x="928800" y="7878842"/>
            <a:ext cx="15478465" cy="14163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ositoning box" hidden="1"/>
          <p:cNvSpPr/>
          <p:nvPr userDrawn="1"/>
        </p:nvSpPr>
        <p:spPr>
          <a:xfrm>
            <a:off x="9172105" y="1584000"/>
            <a:ext cx="914400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ositoning box" hidden="1"/>
          <p:cNvSpPr/>
          <p:nvPr userDrawn="1"/>
        </p:nvSpPr>
        <p:spPr>
          <a:xfrm>
            <a:off x="10099369" y="1356360"/>
            <a:ext cx="6307895" cy="6527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Logo EN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909180"/>
            <a:ext cx="2307600" cy="184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8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73" r:id="rId3"/>
    <p:sldLayoutId id="2147483662" r:id="rId4"/>
    <p:sldLayoutId id="2147483674" r:id="rId5"/>
    <p:sldLayoutId id="2147483666" r:id="rId6"/>
    <p:sldLayoutId id="2147483675" r:id="rId7"/>
    <p:sldLayoutId id="2147483676" r:id="rId8"/>
  </p:sldLayoutIdLst>
  <p:hf hdr="0" ftr="0" dt="0"/>
  <p:txStyles>
    <p:titleStyle>
      <a:lvl1pPr algn="l" defTabSz="1300368" rtl="0" eaLnBrk="1" latinLnBrk="0" hangingPunct="1">
        <a:lnSpc>
          <a:spcPct val="90000"/>
        </a:lnSpc>
        <a:spcBef>
          <a:spcPct val="0"/>
        </a:spcBef>
        <a:buNone/>
        <a:defRPr sz="5400" u="sng" kern="1200" cap="all" baseline="0">
          <a:solidFill>
            <a:srgbClr val="1E64C8"/>
          </a:solidFill>
          <a:uFill>
            <a:solidFill>
              <a:srgbClr val="1E64C8"/>
            </a:solidFill>
          </a:uFill>
          <a:latin typeface="+mj-lt"/>
          <a:ea typeface="+mj-ea"/>
          <a:cs typeface="+mj-cs"/>
        </a:defRPr>
      </a:lvl1pPr>
    </p:titleStyle>
    <p:bodyStyle>
      <a:lvl1pPr marL="0" indent="0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360000" algn="l" defTabSz="4572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̶"/>
        <a:tabLst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900113" indent="-458788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‒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1450" indent="-541338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‒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325" indent="-1158875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13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197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381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565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84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68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52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36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21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05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289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473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webp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gif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1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mdpi.com/membranes/membranes-10-00216/article_deploy/html/images/membranes-10-00216-g001.png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eg"/><Relationship Id="rId4" Type="http://schemas.openxmlformats.org/officeDocument/2006/relationships/image" Target="../media/image70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2.jp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0.png"/><Relationship Id="rId5" Type="http://schemas.openxmlformats.org/officeDocument/2006/relationships/image" Target="../media/image63.png"/><Relationship Id="rId4" Type="http://schemas.openxmlformats.org/officeDocument/2006/relationships/image" Target="../media/image62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0.png"/><Relationship Id="rId5" Type="http://schemas.openxmlformats.org/officeDocument/2006/relationships/image" Target="../media/image87.jpg"/><Relationship Id="rId4" Type="http://schemas.openxmlformats.org/officeDocument/2006/relationships/image" Target="../media/image8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47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4" Type="http://schemas.openxmlformats.org/officeDocument/2006/relationships/image" Target="../media/image44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507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practice: heat rejection (hot side)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Vapour refrigerant at higher temperature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Heat transfer from refrigerant to hot body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Condensation of refrigerant: at high pressure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10</a:t>
            </a:fld>
            <a:endParaRPr lang="en-GB" noProof="0" dirty="0"/>
          </a:p>
        </p:txBody>
      </p:sp>
      <p:pic>
        <p:nvPicPr>
          <p:cNvPr id="6" name="Picture 2" descr="http://docs.engineeringtoolbox.com/documents/599/air-moisture-saturation-pressure-diagram-S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51600" y="4863066"/>
            <a:ext cx="4066635" cy="4085637"/>
          </a:xfrm>
          <a:prstGeom prst="rect">
            <a:avLst/>
          </a:prstGeom>
          <a:noFill/>
        </p:spPr>
      </p:pic>
      <p:pic>
        <p:nvPicPr>
          <p:cNvPr id="9" name="Picture 2" descr="http://www.thermopedia.com/content/5635/TUBES_CONDENSATION_IN_FIG1.gif"/>
          <p:cNvPicPr>
            <a:picLocks noChangeAspect="1" noChangeArrowheads="1"/>
          </p:cNvPicPr>
          <p:nvPr/>
        </p:nvPicPr>
        <p:blipFill>
          <a:blip r:embed="rId3" cstate="print"/>
          <a:srcRect l="20176" r="3689" b="57217"/>
          <a:stretch>
            <a:fillRect/>
          </a:stretch>
        </p:blipFill>
        <p:spPr bwMode="auto">
          <a:xfrm>
            <a:off x="3186342" y="7484711"/>
            <a:ext cx="5234481" cy="1200597"/>
          </a:xfrm>
          <a:prstGeom prst="rect">
            <a:avLst/>
          </a:prstGeom>
          <a:noFill/>
        </p:spPr>
      </p:pic>
      <p:pic>
        <p:nvPicPr>
          <p:cNvPr id="10" name="Picture 4" descr="http://www.tasvent.com.au/assets/images/condensa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6794" y="4286632"/>
            <a:ext cx="4062726" cy="2704921"/>
          </a:xfrm>
          <a:prstGeom prst="rect">
            <a:avLst/>
          </a:prstGeom>
          <a:noFill/>
        </p:spPr>
      </p:pic>
      <p:pic>
        <p:nvPicPr>
          <p:cNvPr id="14" name="Picture 13" descr="fig052-15"/>
          <p:cNvPicPr>
            <a:picLocks noChangeAspect="1" noChangeArrowheads="1"/>
          </p:cNvPicPr>
          <p:nvPr/>
        </p:nvPicPr>
        <p:blipFill>
          <a:blip r:embed="rId5" cstate="print"/>
          <a:srcRect l="52123" r="22135" b="56258"/>
          <a:stretch>
            <a:fillRect/>
          </a:stretch>
        </p:blipFill>
        <p:spPr bwMode="auto">
          <a:xfrm>
            <a:off x="14305915" y="999718"/>
            <a:ext cx="2305685" cy="303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83004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practice</a:t>
            </a:r>
            <a:r>
              <a:rPr lang="en-GB"/>
              <a:t>: condensation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11</a:t>
            </a:fld>
            <a:endParaRPr lang="en-GB" noProof="0" dirty="0"/>
          </a:p>
        </p:txBody>
      </p:sp>
      <p:sp>
        <p:nvSpPr>
          <p:cNvPr id="7" name="Rectangle 6"/>
          <p:cNvSpPr/>
          <p:nvPr/>
        </p:nvSpPr>
        <p:spPr>
          <a:xfrm>
            <a:off x="9829800" y="4428553"/>
            <a:ext cx="7073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5934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Refrigerant at high temperature</a:t>
            </a:r>
          </a:p>
          <a:p>
            <a:pPr marL="935934" lvl="1" indent="-285750">
              <a:buFont typeface="Arial" panose="020B0604020202020204" pitchFamily="34" charset="0"/>
              <a:buChar char="•"/>
            </a:pPr>
            <a:endParaRPr lang="nl-BE" sz="3200" dirty="0">
              <a:latin typeface="+mj-lt"/>
            </a:endParaRPr>
          </a:p>
          <a:p>
            <a:pPr marL="935934" lvl="1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j-lt"/>
              </a:rPr>
              <a:t>Condensaten</a:t>
            </a:r>
            <a:r>
              <a:rPr lang="en-US" sz="3200" dirty="0">
                <a:latin typeface="+mj-lt"/>
              </a:rPr>
              <a:t> of refrigerant: heat rejection to hot body</a:t>
            </a:r>
          </a:p>
        </p:txBody>
      </p:sp>
      <p:pic>
        <p:nvPicPr>
          <p:cNvPr id="8" name="Picture 7" descr="fig052-15"/>
          <p:cNvPicPr>
            <a:picLocks noChangeAspect="1" noChangeArrowheads="1"/>
          </p:cNvPicPr>
          <p:nvPr/>
        </p:nvPicPr>
        <p:blipFill>
          <a:blip r:embed="rId3" cstate="print"/>
          <a:srcRect l="52123" r="22135" b="56258"/>
          <a:stretch>
            <a:fillRect/>
          </a:stretch>
        </p:blipFill>
        <p:spPr bwMode="auto">
          <a:xfrm>
            <a:off x="14305915" y="999718"/>
            <a:ext cx="2305685" cy="303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5" name="Group 14"/>
          <p:cNvGrpSpPr/>
          <p:nvPr/>
        </p:nvGrpSpPr>
        <p:grpSpPr>
          <a:xfrm>
            <a:off x="1469192" y="1523648"/>
            <a:ext cx="7530028" cy="6180172"/>
            <a:chOff x="539552" y="1340768"/>
            <a:chExt cx="5467350" cy="4429126"/>
          </a:xfrm>
        </p:grpSpPr>
        <p:pic>
          <p:nvPicPr>
            <p:cNvPr id="10" name="Picture 2" descr="https://www.ohio.edu/mechanical/thermo/property_tables/R134a/ph_r134a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552" y="1340768"/>
              <a:ext cx="5467350" cy="4429126"/>
            </a:xfrm>
            <a:prstGeom prst="rect">
              <a:avLst/>
            </a:prstGeom>
            <a:noFill/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1519089" y="3356992"/>
              <a:ext cx="4133031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403648" y="2348880"/>
              <a:ext cx="4133031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4145284" y="2896377"/>
              <a:ext cx="15068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nl-BE" sz="1800" dirty="0">
                  <a:latin typeface="+mj-lt"/>
                </a:rPr>
                <a:t>20° C, 5 bar </a:t>
              </a:r>
              <a:endParaRPr lang="en-US" sz="1800" dirty="0">
                <a:latin typeface="+mj-lt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211960" y="1914058"/>
              <a:ext cx="16318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nl-BE" sz="1800" dirty="0">
                  <a:latin typeface="+mj-lt"/>
                </a:rPr>
                <a:t>60° C, 17 bar </a:t>
              </a:r>
              <a:endParaRPr lang="en-US" sz="18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867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Vapour compression chiller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825" y="1194364"/>
            <a:ext cx="8902535" cy="6696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Low pressure to high pressure transition with </a:t>
            </a:r>
            <a:r>
              <a:rPr lang="en-US" b="1" dirty="0"/>
              <a:t>compressor</a:t>
            </a:r>
          </a:p>
          <a:p>
            <a:pPr>
              <a:buFont typeface="Arial" panose="020B0604020202020204" pitchFamily="34" charset="0"/>
              <a:buChar char="•"/>
            </a:pPr>
            <a:endParaRPr lang="nl-BE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Transition from high pressure to low pressure with </a:t>
            </a:r>
            <a:r>
              <a:rPr lang="en-US" b="1" dirty="0"/>
              <a:t>expansion valve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12</a:t>
            </a:fld>
            <a:endParaRPr lang="en-GB" noProof="0" dirty="0"/>
          </a:p>
        </p:txBody>
      </p:sp>
      <p:pic>
        <p:nvPicPr>
          <p:cNvPr id="5" name="Picture 9" descr="fig0510-3"/>
          <p:cNvPicPr>
            <a:picLocks noChangeAspect="1" noChangeArrowheads="1"/>
          </p:cNvPicPr>
          <p:nvPr/>
        </p:nvPicPr>
        <p:blipFill>
          <a:blip r:embed="rId2" cstate="print"/>
          <a:srcRect l="25659" t="2205" r="17961" b="4410"/>
          <a:stretch>
            <a:fillRect/>
          </a:stretch>
        </p:blipFill>
        <p:spPr bwMode="auto">
          <a:xfrm>
            <a:off x="10988041" y="2058057"/>
            <a:ext cx="6088380" cy="586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11125260" y="4524668"/>
            <a:ext cx="1836360" cy="936104"/>
          </a:xfrm>
          <a:prstGeom prst="roundRect">
            <a:avLst/>
          </a:prstGeom>
          <a:noFill/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ounded Rectangle 6"/>
          <p:cNvSpPr/>
          <p:nvPr/>
        </p:nvSpPr>
        <p:spPr>
          <a:xfrm>
            <a:off x="13754160" y="4524668"/>
            <a:ext cx="2360266" cy="1126624"/>
          </a:xfrm>
          <a:prstGeom prst="roundRect">
            <a:avLst/>
          </a:prstGeom>
          <a:noFill/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38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Vapour compression chiller: nomenclature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13</a:t>
            </a:fld>
            <a:endParaRPr lang="en-GB" noProof="0" dirty="0"/>
          </a:p>
        </p:txBody>
      </p:sp>
      <p:grpSp>
        <p:nvGrpSpPr>
          <p:cNvPr id="9" name="Group 8"/>
          <p:cNvGrpSpPr/>
          <p:nvPr/>
        </p:nvGrpSpPr>
        <p:grpSpPr>
          <a:xfrm>
            <a:off x="3124200" y="1661572"/>
            <a:ext cx="10823868" cy="5943188"/>
            <a:chOff x="4105712" y="2278792"/>
            <a:chExt cx="7455155" cy="4338638"/>
          </a:xfrm>
        </p:grpSpPr>
        <p:pic>
          <p:nvPicPr>
            <p:cNvPr id="5" name="Picture 9" descr="fig0510-3"/>
            <p:cNvPicPr>
              <a:picLocks noChangeAspect="1" noChangeArrowheads="1"/>
            </p:cNvPicPr>
            <p:nvPr/>
          </p:nvPicPr>
          <p:blipFill>
            <a:blip r:embed="rId2" cstate="print"/>
            <a:srcRect l="25659" t="2205" r="17961" b="4410"/>
            <a:stretch>
              <a:fillRect/>
            </a:stretch>
          </p:blipFill>
          <p:spPr bwMode="auto">
            <a:xfrm>
              <a:off x="6085869" y="2278792"/>
              <a:ext cx="4500563" cy="4338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8625177" y="3397437"/>
              <a:ext cx="2869777" cy="354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>
                  <a:latin typeface="+mj-lt"/>
                </a:rPr>
                <a:t>Discharge line (persleiding)</a:t>
              </a:r>
              <a:endParaRPr lang="en-US" dirty="0"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978156" y="4871081"/>
              <a:ext cx="2582711" cy="354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err="1">
                  <a:latin typeface="+mj-lt"/>
                </a:rPr>
                <a:t>Suction</a:t>
              </a:r>
              <a:r>
                <a:rPr lang="nl-BE" dirty="0">
                  <a:latin typeface="+mj-lt"/>
                </a:rPr>
                <a:t> line (zuigleiding)</a:t>
              </a:r>
              <a:endParaRPr lang="en-US" dirty="0"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05712" y="4078992"/>
              <a:ext cx="1763469" cy="6425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>
                  <a:latin typeface="+mj-lt"/>
                </a:rPr>
                <a:t>Liquid line</a:t>
              </a:r>
              <a:br>
                <a:rPr lang="nl-BE" dirty="0">
                  <a:latin typeface="+mj-lt"/>
                </a:rPr>
              </a:br>
              <a:r>
                <a:rPr lang="nl-BE" dirty="0">
                  <a:latin typeface="+mj-lt"/>
                </a:rPr>
                <a:t>(vloeistofleiding)</a:t>
              </a:r>
              <a:endParaRPr lang="en-US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682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500" dirty="0"/>
              <a:t>PH diagram of vapour compression chiller (or heat pump)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14</a:t>
            </a:fld>
            <a:endParaRPr lang="en-GB" noProof="0" dirty="0"/>
          </a:p>
        </p:txBody>
      </p:sp>
      <p:pic>
        <p:nvPicPr>
          <p:cNvPr id="5" name="Picture 9" descr="fig0510-3"/>
          <p:cNvPicPr>
            <a:picLocks noChangeAspect="1" noChangeArrowheads="1"/>
          </p:cNvPicPr>
          <p:nvPr/>
        </p:nvPicPr>
        <p:blipFill>
          <a:blip r:embed="rId2" cstate="print"/>
          <a:srcRect l="25659" t="2205" r="17961" b="4410"/>
          <a:stretch>
            <a:fillRect/>
          </a:stretch>
        </p:blipFill>
        <p:spPr bwMode="auto">
          <a:xfrm>
            <a:off x="527120" y="2303554"/>
            <a:ext cx="6315535" cy="608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8615048" y="2454070"/>
            <a:ext cx="6986877" cy="5603292"/>
            <a:chOff x="4788024" y="1988840"/>
            <a:chExt cx="4320480" cy="3500042"/>
          </a:xfrm>
        </p:grpSpPr>
        <p:grpSp>
          <p:nvGrpSpPr>
            <p:cNvPr id="8" name="Group 7"/>
            <p:cNvGrpSpPr/>
            <p:nvPr/>
          </p:nvGrpSpPr>
          <p:grpSpPr>
            <a:xfrm>
              <a:off x="4788024" y="1988840"/>
              <a:ext cx="4320480" cy="3500042"/>
              <a:chOff x="395536" y="2132856"/>
              <a:chExt cx="3999927" cy="3240360"/>
            </a:xfrm>
          </p:grpSpPr>
          <p:pic>
            <p:nvPicPr>
              <p:cNvPr id="15" name="Picture 2" descr="https://www.ohio.edu/mechanical/thermo/property_tables/R134a/ph_r134a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95536" y="2132856"/>
                <a:ext cx="3999927" cy="3240360"/>
              </a:xfrm>
              <a:prstGeom prst="rect">
                <a:avLst/>
              </a:prstGeom>
              <a:noFill/>
            </p:spPr>
          </p:pic>
          <p:cxnSp>
            <p:nvCxnSpPr>
              <p:cNvPr id="16" name="Straight Connector 15"/>
              <p:cNvCxnSpPr/>
              <p:nvPr/>
            </p:nvCxnSpPr>
            <p:spPr>
              <a:xfrm>
                <a:off x="1862176" y="2996952"/>
                <a:ext cx="2205767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1862176" y="4077072"/>
                <a:ext cx="1557696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3419872" y="2996952"/>
                <a:ext cx="648072" cy="108012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1862176" y="2996952"/>
                <a:ext cx="0" cy="108012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Arrow Connector 8"/>
            <p:cNvCxnSpPr/>
            <p:nvPr/>
          </p:nvCxnSpPr>
          <p:spPr>
            <a:xfrm>
              <a:off x="8115622" y="4797425"/>
              <a:ext cx="63284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8748464" y="2853159"/>
              <a:ext cx="0" cy="223202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6372200" y="4797152"/>
              <a:ext cx="172777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6478909" y="2781300"/>
              <a:ext cx="234156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100392" y="4077072"/>
              <a:ext cx="0" cy="100811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372200" y="4077072"/>
              <a:ext cx="0" cy="98618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434805" y="1255352"/>
                <a:ext cx="5513817" cy="1022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𝐶𝑂𝑃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h𝑒𝑎𝑡𝑖𝑛𝑔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𝑐𝑦𝑐𝑙𝑒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805" y="1255352"/>
                <a:ext cx="5513817" cy="10226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9666633" y="1175784"/>
                <a:ext cx="4709494" cy="9968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𝐶𝑂𝑃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𝑐𝑜𝑜𝑙𝑖𝑛𝑔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𝑐𝑦𝑐𝑙𝑒</m:t>
                              </m:r>
                            </m:sub>
                          </m:sSub>
                        </m:den>
                      </m:f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5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6633" y="1175784"/>
                <a:ext cx="4709494" cy="9968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4290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The ideal refrigeration cycle, P-h and t-S diagrams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No pressure drop over the heat exchangers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Saturated vapour at exit of the evaporator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Saturated liquid at exit of the condenser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Isentropic compressor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15</a:t>
            </a:fld>
            <a:endParaRPr lang="en-GB" noProof="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90632" y="4399040"/>
            <a:ext cx="4939868" cy="499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33" y="5115614"/>
            <a:ext cx="5970081" cy="394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35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Effect of </a:t>
            </a:r>
            <a:r>
              <a:rPr lang="en-GB" sz="4000" dirty="0" err="1"/>
              <a:t>subcooling</a:t>
            </a:r>
            <a:r>
              <a:rPr lang="en-GB" sz="4000" dirty="0"/>
              <a:t> in the condenser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16</a:t>
            </a:fld>
            <a:endParaRPr lang="en-GB" noProof="0" dirty="0"/>
          </a:p>
        </p:txBody>
      </p:sp>
      <p:sp>
        <p:nvSpPr>
          <p:cNvPr id="10" name="TextBox 9"/>
          <p:cNvSpPr txBox="1"/>
          <p:nvPr/>
        </p:nvSpPr>
        <p:spPr>
          <a:xfrm>
            <a:off x="3368761" y="1101997"/>
            <a:ext cx="8863324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sz="3400" dirty="0"/>
              <a:t>Outlet of condenser is not perfectly saturated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777" y="1911609"/>
            <a:ext cx="4544672" cy="4187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666" y="1911609"/>
            <a:ext cx="4175451" cy="42453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26394" y="2155221"/>
            <a:ext cx="2361544" cy="461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BE" sz="2400" dirty="0" err="1">
                <a:latin typeface="+mj-lt"/>
              </a:rPr>
              <a:t>Desuperheating</a:t>
            </a:r>
            <a:endParaRPr lang="en-US" sz="2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3314" y="3305759"/>
            <a:ext cx="2087431" cy="461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BE" sz="2400" dirty="0" err="1">
                <a:latin typeface="+mj-lt"/>
              </a:rPr>
              <a:t>Condensation</a:t>
            </a:r>
            <a:endParaRPr lang="en-US" sz="2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5699" y="4243216"/>
            <a:ext cx="1710725" cy="461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BE" sz="2400" dirty="0" err="1">
                <a:latin typeface="+mj-lt"/>
              </a:rPr>
              <a:t>Subcooling</a:t>
            </a:r>
            <a:endParaRPr lang="en-US" sz="2400" dirty="0"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9929364" y="3205436"/>
            <a:ext cx="3456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929364" y="3858864"/>
            <a:ext cx="3456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929364" y="3205436"/>
            <a:ext cx="1" cy="6534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79828" y="6385153"/>
            <a:ext cx="9787137" cy="1477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3000" dirty="0" err="1"/>
              <a:t>Subcooling</a:t>
            </a:r>
            <a:r>
              <a:rPr lang="nl-BE" sz="3000" dirty="0"/>
              <a:t>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3000" dirty="0"/>
              <a:t>But </a:t>
            </a:r>
            <a:r>
              <a:rPr lang="nl-BE" sz="3000" dirty="0" err="1"/>
              <a:t>also</a:t>
            </a:r>
            <a:r>
              <a:rPr lang="nl-BE" sz="3000" dirty="0"/>
              <a:t>: </a:t>
            </a:r>
            <a:r>
              <a:rPr lang="nl-BE" sz="3000" dirty="0" err="1"/>
              <a:t>A</a:t>
            </a:r>
            <a:r>
              <a:rPr lang="nl-BE" sz="3000" baseline="-25000" dirty="0" err="1"/>
              <a:t>subcooling</a:t>
            </a:r>
            <a:endParaRPr lang="nl-BE" sz="3000" dirty="0"/>
          </a:p>
        </p:txBody>
      </p:sp>
      <p:sp>
        <p:nvSpPr>
          <p:cNvPr id="15" name="Up Arrow 14"/>
          <p:cNvSpPr/>
          <p:nvPr/>
        </p:nvSpPr>
        <p:spPr>
          <a:xfrm>
            <a:off x="6073486" y="6398637"/>
            <a:ext cx="430734" cy="640117"/>
          </a:xfrm>
          <a:prstGeom prst="upArrow">
            <a:avLst/>
          </a:prstGeom>
          <a:noFill/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Up Arrow 15"/>
          <p:cNvSpPr/>
          <p:nvPr/>
        </p:nvSpPr>
        <p:spPr>
          <a:xfrm>
            <a:off x="10068763" y="6392430"/>
            <a:ext cx="430734" cy="640117"/>
          </a:xfrm>
          <a:prstGeom prst="upArrow">
            <a:avLst/>
          </a:prstGeom>
          <a:noFill/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Up Arrow 16"/>
          <p:cNvSpPr/>
          <p:nvPr/>
        </p:nvSpPr>
        <p:spPr>
          <a:xfrm>
            <a:off x="7146117" y="7344546"/>
            <a:ext cx="430734" cy="640117"/>
          </a:xfrm>
          <a:prstGeom prst="upArrow">
            <a:avLst/>
          </a:prstGeom>
          <a:noFill/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Up Arrow 17"/>
          <p:cNvSpPr/>
          <p:nvPr/>
        </p:nvSpPr>
        <p:spPr>
          <a:xfrm rot="10800000">
            <a:off x="11585799" y="7565979"/>
            <a:ext cx="430734" cy="640117"/>
          </a:xfrm>
          <a:prstGeom prst="upArrow">
            <a:avLst/>
          </a:prstGeom>
          <a:noFill/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Up Arrow 18"/>
          <p:cNvSpPr/>
          <p:nvPr/>
        </p:nvSpPr>
        <p:spPr>
          <a:xfrm>
            <a:off x="10124020" y="7502713"/>
            <a:ext cx="323391" cy="640117"/>
          </a:xfrm>
          <a:prstGeom prst="upArrow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4349461" y="4806277"/>
            <a:ext cx="2839239" cy="461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+mj-lt"/>
              </a:rPr>
              <a:t>Secondary medium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082229" y="6316072"/>
            <a:ext cx="1678665" cy="553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3000" dirty="0" err="1"/>
              <a:t>Capacity</a:t>
            </a:r>
            <a:endParaRPr lang="nl-BE" sz="3000" dirty="0"/>
          </a:p>
        </p:txBody>
      </p:sp>
      <p:sp>
        <p:nvSpPr>
          <p:cNvPr id="22" name="Rectangle 21"/>
          <p:cNvSpPr/>
          <p:nvPr/>
        </p:nvSpPr>
        <p:spPr>
          <a:xfrm>
            <a:off x="8043838" y="7389816"/>
            <a:ext cx="1923925" cy="553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3000" dirty="0" err="1"/>
              <a:t>p</a:t>
            </a:r>
            <a:r>
              <a:rPr lang="nl-BE" sz="3000" baseline="-25000" dirty="0" err="1"/>
              <a:t>condensation</a:t>
            </a:r>
            <a:endParaRPr lang="en-GB" sz="3000" dirty="0"/>
          </a:p>
        </p:txBody>
      </p:sp>
      <p:sp>
        <p:nvSpPr>
          <p:cNvPr id="23" name="Rectangle 22"/>
          <p:cNvSpPr/>
          <p:nvPr/>
        </p:nvSpPr>
        <p:spPr>
          <a:xfrm>
            <a:off x="10715906" y="7344546"/>
            <a:ext cx="843693" cy="553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3000" baseline="-25000" dirty="0"/>
              <a:t>COP</a:t>
            </a:r>
            <a:r>
              <a:rPr lang="nl-BE" sz="3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289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Effect of superheating in the evaporator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17</a:t>
            </a:fld>
            <a:endParaRPr lang="en-GB" noProof="0" dirty="0"/>
          </a:p>
        </p:txBody>
      </p:sp>
      <p:sp>
        <p:nvSpPr>
          <p:cNvPr id="5" name="TextBox 4"/>
          <p:cNvSpPr txBox="1"/>
          <p:nvPr/>
        </p:nvSpPr>
        <p:spPr>
          <a:xfrm>
            <a:off x="3368761" y="1101997"/>
            <a:ext cx="8477001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sz="3400" dirty="0"/>
              <a:t>Outlet of evaporator not perfectly saturated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286907" y="1544216"/>
            <a:ext cx="10980057" cy="4930064"/>
            <a:chOff x="539750" y="1772816"/>
            <a:chExt cx="8604250" cy="3384376"/>
          </a:xfrm>
        </p:grpSpPr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4675188" y="1772816"/>
              <a:ext cx="4468812" cy="3352800"/>
              <a:chOff x="1907704" y="1916832"/>
              <a:chExt cx="5334000" cy="4000500"/>
            </a:xfrm>
          </p:grpSpPr>
          <p:pic>
            <p:nvPicPr>
              <p:cNvPr id="7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907704" y="1916832"/>
                <a:ext cx="5334000" cy="4000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8" name="Straight Connector 7"/>
              <p:cNvCxnSpPr/>
              <p:nvPr/>
            </p:nvCxnSpPr>
            <p:spPr>
              <a:xfrm>
                <a:off x="5667085" y="3924659"/>
                <a:ext cx="295596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V="1">
                <a:off x="5960786" y="3432173"/>
                <a:ext cx="585509" cy="49059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5987314" y="3428385"/>
                <a:ext cx="557086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750" y="1877417"/>
              <a:ext cx="4373563" cy="3279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Arrow Connector 11"/>
            <p:cNvCxnSpPr/>
            <p:nvPr/>
          </p:nvCxnSpPr>
          <p:spPr bwMode="auto">
            <a:xfrm rot="10800000" flipV="1">
              <a:off x="2484438" y="2565474"/>
              <a:ext cx="425450" cy="71437"/>
            </a:xfrm>
            <a:prstGeom prst="straightConnector1">
              <a:avLst/>
            </a:prstGeom>
            <a:ln w="28575">
              <a:solidFill>
                <a:srgbClr val="0340C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 bwMode="auto">
            <a:xfrm>
              <a:off x="2561803" y="4653136"/>
              <a:ext cx="354013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069927" y="4169395"/>
              <a:ext cx="127791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nl-BE" sz="1600" dirty="0" err="1">
                  <a:latin typeface="+mj-lt"/>
                </a:rPr>
                <a:t>Evaporation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65897" y="3501008"/>
              <a:ext cx="1402948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nl-BE" sz="1600" dirty="0" err="1">
                  <a:latin typeface="+mj-lt"/>
                </a:rPr>
                <a:t>Superheating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74535" y="2705674"/>
              <a:ext cx="1951175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nl-BE" sz="1600" dirty="0" err="1">
                  <a:latin typeface="+mj-lt"/>
                </a:rPr>
                <a:t>Secondary</a:t>
              </a:r>
              <a:r>
                <a:rPr lang="nl-BE" sz="1600" dirty="0">
                  <a:latin typeface="+mj-lt"/>
                </a:rPr>
                <a:t> medium</a:t>
              </a:r>
              <a:endParaRPr lang="en-US" sz="1600" dirty="0">
                <a:latin typeface="+mj-lt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4026754" y="6922170"/>
            <a:ext cx="7669157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3000" dirty="0" err="1"/>
              <a:t>Superheating</a:t>
            </a:r>
            <a:r>
              <a:rPr lang="nl-BE" sz="2800" dirty="0"/>
              <a:t>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800" dirty="0"/>
              <a:t>But </a:t>
            </a:r>
            <a:r>
              <a:rPr lang="nl-BE" sz="2800" dirty="0" err="1"/>
              <a:t>also</a:t>
            </a:r>
            <a:r>
              <a:rPr lang="nl-BE" sz="2800" dirty="0"/>
              <a:t>: </a:t>
            </a:r>
            <a:r>
              <a:rPr lang="nl-BE" sz="2800" dirty="0" err="1"/>
              <a:t>A</a:t>
            </a:r>
            <a:r>
              <a:rPr lang="nl-BE" sz="2800" baseline="-25000" dirty="0" err="1"/>
              <a:t>superheating</a:t>
            </a:r>
            <a:r>
              <a:rPr lang="nl-BE" sz="2800" dirty="0"/>
              <a:t> </a:t>
            </a:r>
          </a:p>
        </p:txBody>
      </p:sp>
      <p:sp>
        <p:nvSpPr>
          <p:cNvPr id="33" name="Up Arrow 32"/>
          <p:cNvSpPr/>
          <p:nvPr/>
        </p:nvSpPr>
        <p:spPr>
          <a:xfrm>
            <a:off x="6733194" y="6895186"/>
            <a:ext cx="360040" cy="432048"/>
          </a:xfrm>
          <a:prstGeom prst="upArrow">
            <a:avLst/>
          </a:prstGeom>
          <a:noFill/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Up Arrow 33"/>
          <p:cNvSpPr/>
          <p:nvPr/>
        </p:nvSpPr>
        <p:spPr>
          <a:xfrm>
            <a:off x="10343076" y="7173086"/>
            <a:ext cx="101977" cy="139733"/>
          </a:xfrm>
          <a:prstGeom prst="upArrow">
            <a:avLst/>
          </a:prstGeom>
          <a:noFill/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Up Arrow 34"/>
          <p:cNvSpPr/>
          <p:nvPr/>
        </p:nvSpPr>
        <p:spPr>
          <a:xfrm>
            <a:off x="7597291" y="7802295"/>
            <a:ext cx="360040" cy="432048"/>
          </a:xfrm>
          <a:prstGeom prst="upArrow">
            <a:avLst/>
          </a:prstGeom>
          <a:noFill/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Up Arrow 35"/>
          <p:cNvSpPr/>
          <p:nvPr/>
        </p:nvSpPr>
        <p:spPr>
          <a:xfrm rot="10800000">
            <a:off x="11485722" y="7845285"/>
            <a:ext cx="360040" cy="432048"/>
          </a:xfrm>
          <a:prstGeom prst="upArrow">
            <a:avLst/>
          </a:prstGeom>
          <a:noFill/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Up Arrow 36"/>
          <p:cNvSpPr/>
          <p:nvPr/>
        </p:nvSpPr>
        <p:spPr>
          <a:xfrm rot="10800000">
            <a:off x="10189579" y="7850049"/>
            <a:ext cx="270314" cy="432048"/>
          </a:xfrm>
          <a:prstGeom prst="upArrow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9571475" y="7509599"/>
            <a:ext cx="428454" cy="508721"/>
          </a:xfrm>
          <a:prstGeom prst="straightConnector1">
            <a:avLst/>
          </a:prstGeom>
          <a:ln w="31750"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Up Arrow 38"/>
          <p:cNvSpPr/>
          <p:nvPr/>
        </p:nvSpPr>
        <p:spPr>
          <a:xfrm rot="10800000">
            <a:off x="11091977" y="7010208"/>
            <a:ext cx="270314" cy="432048"/>
          </a:xfrm>
          <a:prstGeom prst="upArrow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8638062" y="6899757"/>
            <a:ext cx="16786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3000" dirty="0" err="1"/>
              <a:t>Capacity</a:t>
            </a:r>
            <a:endParaRPr lang="en-GB" sz="3000" dirty="0"/>
          </a:p>
        </p:txBody>
      </p:sp>
      <p:sp>
        <p:nvSpPr>
          <p:cNvPr id="41" name="Rectangle 40"/>
          <p:cNvSpPr/>
          <p:nvPr/>
        </p:nvSpPr>
        <p:spPr>
          <a:xfrm>
            <a:off x="10642183" y="6932171"/>
            <a:ext cx="989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400" dirty="0"/>
              <a:t> (</a:t>
            </a:r>
            <a:r>
              <a:rPr lang="el-GR" sz="2400" dirty="0"/>
              <a:t>ρ</a:t>
            </a:r>
            <a:r>
              <a:rPr lang="en-US" sz="2400" dirty="0"/>
              <a:t>    </a:t>
            </a:r>
            <a:r>
              <a:rPr lang="nl-BE" sz="2400" dirty="0"/>
              <a:t>)</a:t>
            </a:r>
            <a:endParaRPr lang="en-GB" dirty="0"/>
          </a:p>
        </p:txBody>
      </p:sp>
      <p:sp>
        <p:nvSpPr>
          <p:cNvPr id="42" name="Rectangle 41"/>
          <p:cNvSpPr/>
          <p:nvPr/>
        </p:nvSpPr>
        <p:spPr>
          <a:xfrm>
            <a:off x="8663645" y="7785453"/>
            <a:ext cx="1426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400" dirty="0" err="1"/>
              <a:t>p</a:t>
            </a:r>
            <a:r>
              <a:rPr lang="nl-BE" sz="2400" baseline="-25000" dirty="0" err="1"/>
              <a:t>evaporation</a:t>
            </a:r>
            <a:endParaRPr lang="en-GB" dirty="0"/>
          </a:p>
        </p:txBody>
      </p:sp>
      <p:sp>
        <p:nvSpPr>
          <p:cNvPr id="43" name="Rectangle 42"/>
          <p:cNvSpPr/>
          <p:nvPr/>
        </p:nvSpPr>
        <p:spPr>
          <a:xfrm>
            <a:off x="10562199" y="7821219"/>
            <a:ext cx="8515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400" dirty="0"/>
              <a:t>COP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0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Superheating affects compressor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3400" b="1" dirty="0"/>
              <a:t>Small superheating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3400" dirty="0"/>
              <a:t>Risk of liquid droplets entering the compressor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3400" dirty="0"/>
              <a:t>Pressure shock in compressor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3400" dirty="0"/>
              <a:t>Foaming in oil sump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3400" dirty="0"/>
              <a:t>Lubrication issues</a:t>
            </a:r>
          </a:p>
          <a:p>
            <a:pPr marL="502412" indent="-457200">
              <a:buFont typeface="Arial" panose="020B0604020202020204" pitchFamily="34" charset="0"/>
              <a:buChar char="•"/>
            </a:pPr>
            <a:endParaRPr lang="en-GB" sz="34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3400" b="1" dirty="0"/>
              <a:t>Large superheating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3400" dirty="0"/>
              <a:t>Limited discharge temperature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3400" dirty="0"/>
              <a:t>Reduces COP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34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3400" dirty="0"/>
              <a:t>Superheating typically around 5°C</a:t>
            </a:r>
            <a:endParaRPr lang="nl-BE" sz="34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18</a:t>
            </a:fld>
            <a:endParaRPr lang="en-GB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4720" r="3932" b="4720"/>
          <a:stretch/>
        </p:blipFill>
        <p:spPr>
          <a:xfrm>
            <a:off x="11334291" y="6635322"/>
            <a:ext cx="4256229" cy="25100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0662" y="1122308"/>
            <a:ext cx="5331738" cy="486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30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4000" dirty="0" err="1"/>
              <a:t>Regulate</a:t>
            </a:r>
            <a:r>
              <a:rPr lang="nl-BE" sz="4000" dirty="0"/>
              <a:t> </a:t>
            </a:r>
            <a:r>
              <a:rPr lang="nl-BE" sz="4000" dirty="0" err="1"/>
              <a:t>superheating</a:t>
            </a:r>
            <a:r>
              <a:rPr lang="nl-BE" sz="4000" dirty="0"/>
              <a:t>: </a:t>
            </a:r>
            <a:r>
              <a:rPr lang="nl-BE" sz="4000" dirty="0" err="1"/>
              <a:t>expansion</a:t>
            </a:r>
            <a:r>
              <a:rPr lang="nl-BE" sz="4000" dirty="0"/>
              <a:t> </a:t>
            </a:r>
            <a:r>
              <a:rPr lang="nl-BE" sz="4000" dirty="0" err="1"/>
              <a:t>valves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At the inlet of the evaporator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Pressure reduction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Control superheat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By regulating refrigerant flow rate evaporator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Different types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Capillary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Thermostatic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Electronic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19</a:t>
            </a:fld>
            <a:endParaRPr lang="en-GB" noProof="0" dirty="0"/>
          </a:p>
        </p:txBody>
      </p:sp>
      <p:pic>
        <p:nvPicPr>
          <p:cNvPr id="5" name="Picture 4" descr="http://www.achrnews.com/ext/resources/NEWS/2005/19/Files/Images/1263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8016" y="5850609"/>
            <a:ext cx="1986863" cy="1978226"/>
          </a:xfrm>
          <a:prstGeom prst="rect">
            <a:avLst/>
          </a:prstGeom>
          <a:noFill/>
        </p:spPr>
      </p:pic>
      <p:pic>
        <p:nvPicPr>
          <p:cNvPr id="6" name="Picture 2" descr="http://arisupply.com/PicturesCategory/b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7656" y="7233557"/>
            <a:ext cx="2629284" cy="1350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16195" y="5132984"/>
            <a:ext cx="2499855" cy="1864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74879" y="1463264"/>
            <a:ext cx="4110398" cy="18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11274879" y="1268618"/>
            <a:ext cx="1230975" cy="1254550"/>
          </a:xfrm>
          <a:prstGeom prst="ellipse">
            <a:avLst/>
          </a:prstGeom>
          <a:noFill/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86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800" dirty="0" err="1"/>
              <a:t>koelcursus</a:t>
            </a:r>
            <a:endParaRPr lang="en-GB" sz="88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Steven Lecompte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DEPARTMENT OF electromechanical, systems and metal engineering</a:t>
            </a:r>
          </a:p>
          <a:p>
            <a:r>
              <a:rPr lang="en-GB" b="0" i="1" dirty="0"/>
              <a:t>research group sustainable thermo-fluid Energy systems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6416338" y="8948738"/>
            <a:ext cx="922337" cy="519112"/>
          </a:xfrm>
        </p:spPr>
        <p:txBody>
          <a:bodyPr/>
          <a:lstStyle/>
          <a:p>
            <a:fld id="{7AE184E0-0BD4-4705-A12B-9B71DDE63301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757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720768" y="383621"/>
            <a:ext cx="8667750" cy="784830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nl-BE" sz="2800" dirty="0"/>
          </a:p>
          <a:p>
            <a:endParaRPr lang="nl-BE" sz="2800" dirty="0"/>
          </a:p>
          <a:p>
            <a:r>
              <a:rPr lang="en-US" sz="2800" b="1" dirty="0"/>
              <a:t>Sensing </a:t>
            </a:r>
            <a:r>
              <a:rPr lang="en-US" sz="2800" b="1" dirty="0" err="1"/>
              <a:t>bulbe</a:t>
            </a:r>
            <a:r>
              <a:rPr lang="en-US" sz="2800" b="1" dirty="0"/>
              <a:t>: </a:t>
            </a:r>
            <a:r>
              <a:rPr lang="en-US" sz="2800" dirty="0"/>
              <a:t>closed volume two phase refrigerant in contact with outlet evaporator</a:t>
            </a:r>
            <a:endParaRPr lang="en-US" sz="2800" b="1" dirty="0"/>
          </a:p>
          <a:p>
            <a:endParaRPr lang="en-US" sz="2800" dirty="0"/>
          </a:p>
          <a:p>
            <a:r>
              <a:rPr lang="nl-BE" sz="2800" dirty="0" err="1"/>
              <a:t>Pressure</a:t>
            </a:r>
            <a:r>
              <a:rPr lang="nl-BE" sz="2800" dirty="0"/>
              <a:t> in </a:t>
            </a:r>
            <a:r>
              <a:rPr lang="nl-BE" sz="2800" dirty="0" err="1"/>
              <a:t>sensing</a:t>
            </a:r>
            <a:r>
              <a:rPr lang="nl-BE" sz="2800" dirty="0"/>
              <a:t> </a:t>
            </a:r>
            <a:r>
              <a:rPr lang="nl-BE" sz="2800" dirty="0" err="1"/>
              <a:t>bulbe</a:t>
            </a:r>
            <a:r>
              <a:rPr lang="nl-BE" sz="2800" dirty="0"/>
              <a:t> </a:t>
            </a:r>
            <a:r>
              <a:rPr lang="nl-BE" sz="2800" dirty="0" err="1"/>
              <a:t>rises</a:t>
            </a:r>
            <a:r>
              <a:rPr lang="nl-BE" sz="2800" dirty="0"/>
              <a:t> </a:t>
            </a:r>
            <a:r>
              <a:rPr lang="nl-BE" sz="2800" dirty="0" err="1"/>
              <a:t>with</a:t>
            </a:r>
            <a:r>
              <a:rPr lang="nl-BE" sz="2800" dirty="0"/>
              <a:t> </a:t>
            </a:r>
            <a:r>
              <a:rPr lang="nl-BE" sz="2800" dirty="0" err="1"/>
              <a:t>temperature</a:t>
            </a:r>
            <a:r>
              <a:rPr lang="nl-BE" sz="2800" dirty="0"/>
              <a:t>.</a:t>
            </a:r>
          </a:p>
          <a:p>
            <a:endParaRPr lang="nl-BE" sz="2800" dirty="0"/>
          </a:p>
          <a:p>
            <a:endParaRPr lang="nl-BE" sz="2800" dirty="0"/>
          </a:p>
          <a:p>
            <a:endParaRPr lang="nl-BE" sz="2800" dirty="0"/>
          </a:p>
          <a:p>
            <a:endParaRPr lang="nl-BE" sz="2800" dirty="0"/>
          </a:p>
          <a:p>
            <a:endParaRPr lang="nl-BE" sz="2800" dirty="0"/>
          </a:p>
          <a:p>
            <a:endParaRPr lang="nl-BE" sz="2800" dirty="0"/>
          </a:p>
          <a:p>
            <a:endParaRPr lang="nl-BE" sz="2800" dirty="0"/>
          </a:p>
          <a:p>
            <a:endParaRPr lang="nl-BE" sz="2800" dirty="0"/>
          </a:p>
          <a:p>
            <a:endParaRPr lang="nl-BE" sz="2800" dirty="0"/>
          </a:p>
          <a:p>
            <a:endParaRPr lang="nl-BE" sz="2800" dirty="0"/>
          </a:p>
          <a:p>
            <a:endParaRPr lang="nl-BE" sz="2800" dirty="0"/>
          </a:p>
          <a:p>
            <a:endParaRPr lang="nl-BE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Thermostatic expansion valve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20</a:t>
            </a:fld>
            <a:endParaRPr lang="en-GB" noProof="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501" y="1122572"/>
            <a:ext cx="4448478" cy="1994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75" y="3425159"/>
            <a:ext cx="5759875" cy="419963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193136" y="3117453"/>
            <a:ext cx="5396441" cy="4637314"/>
            <a:chOff x="5364088" y="2636912"/>
            <a:chExt cx="3146009" cy="2546858"/>
          </a:xfrm>
        </p:grpSpPr>
        <p:pic>
          <p:nvPicPr>
            <p:cNvPr id="10" name="Picture 2" descr="https://www.ohio.edu/mechanical/thermo/property_tables/R134a/ph_r134a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64088" y="2636912"/>
              <a:ext cx="3146009" cy="2546858"/>
            </a:xfrm>
            <a:prstGeom prst="rect">
              <a:avLst/>
            </a:prstGeom>
            <a:noFill/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444208" y="4149080"/>
              <a:ext cx="1296144" cy="0"/>
            </a:xfrm>
            <a:prstGeom prst="line">
              <a:avLst/>
            </a:prstGeom>
            <a:ln w="31750">
              <a:solidFill>
                <a:srgbClr val="FF0000"/>
              </a:solidFill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7164288" y="3811485"/>
              <a:ext cx="432049" cy="337595"/>
            </a:xfrm>
            <a:prstGeom prst="line">
              <a:avLst/>
            </a:prstGeom>
            <a:ln w="31750">
              <a:solidFill>
                <a:srgbClr val="FF0000"/>
              </a:solidFill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7166296" y="4105194"/>
              <a:ext cx="72008" cy="72008"/>
            </a:xfrm>
            <a:prstGeom prst="ellipse">
              <a:avLst/>
            </a:prstGeom>
            <a:noFill/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7596336" y="3757480"/>
              <a:ext cx="72008" cy="72008"/>
            </a:xfrm>
            <a:prstGeom prst="ellipse">
              <a:avLst/>
            </a:prstGeom>
            <a:noFill/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6444208" y="3481773"/>
              <a:ext cx="0" cy="667307"/>
            </a:xfrm>
            <a:prstGeom prst="line">
              <a:avLst/>
            </a:prstGeom>
            <a:ln w="31750">
              <a:solidFill>
                <a:srgbClr val="FF0000"/>
              </a:solidFill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6444208" y="3481773"/>
              <a:ext cx="1728191" cy="0"/>
            </a:xfrm>
            <a:prstGeom prst="line">
              <a:avLst/>
            </a:prstGeom>
            <a:ln w="31750">
              <a:solidFill>
                <a:srgbClr val="FF0000"/>
              </a:solidFill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7740352" y="3481773"/>
              <a:ext cx="432047" cy="659425"/>
            </a:xfrm>
            <a:prstGeom prst="line">
              <a:avLst/>
            </a:prstGeom>
            <a:ln w="31750">
              <a:solidFill>
                <a:srgbClr val="FF0000"/>
              </a:solidFill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62148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Thermostatic valve characteristic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Valve opening depends on superheating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When </a:t>
            </a:r>
            <a:r>
              <a:rPr lang="en-GB" dirty="0" err="1"/>
              <a:t>superhreating</a:t>
            </a:r>
            <a:r>
              <a:rPr lang="en-GB" dirty="0"/>
              <a:t> rises, valve opens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dirty="0"/>
              <a:t>Mass flow rate </a:t>
            </a:r>
            <a:r>
              <a:rPr lang="en-GB" dirty="0" err="1"/>
              <a:t>refrigrant</a:t>
            </a:r>
            <a:r>
              <a:rPr lang="en-GB" dirty="0"/>
              <a:t> increases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When </a:t>
            </a:r>
            <a:r>
              <a:rPr lang="en-GB" dirty="0" err="1"/>
              <a:t>superhreating</a:t>
            </a:r>
            <a:r>
              <a:rPr lang="en-GB" dirty="0"/>
              <a:t> drops, valve closes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dirty="0"/>
              <a:t>Mass flow rate refrigerant drops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On average constant superheating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21</a:t>
            </a:fld>
            <a:endParaRPr lang="en-GB" noProof="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33146" y="5485662"/>
            <a:ext cx="4917247" cy="220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860" y="1407856"/>
            <a:ext cx="3441526" cy="3306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86313" y="6942206"/>
            <a:ext cx="649672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000" u="sng" dirty="0"/>
              <a:t>Oversized valve</a:t>
            </a:r>
          </a:p>
          <a:p>
            <a:endParaRPr lang="en-GB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/>
              <a:t>Instable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/>
              <a:t>Lag input sensing bulb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/>
              <a:t>Sizing!</a:t>
            </a:r>
          </a:p>
        </p:txBody>
      </p:sp>
    </p:spTree>
    <p:extLst>
      <p:ext uri="{BB962C8B-B14F-4D97-AF65-F5344CB8AC3E}">
        <p14:creationId xmlns:p14="http://schemas.microsoft.com/office/powerpoint/2010/main" val="2384828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dirty="0"/>
              <a:t>Two stage compression and intercooling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794" y="1420815"/>
            <a:ext cx="12714861" cy="555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8682759" y="8364376"/>
          <a:ext cx="1600200" cy="387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33600" imgH="508000" progId="Equation.DSMT4">
                  <p:embed/>
                </p:oleObj>
              </mc:Choice>
              <mc:Fallback>
                <p:oleObj name="Equation" r:id="rId3" imgW="2133600" imgH="5080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2759" y="8364376"/>
                        <a:ext cx="1600200" cy="3872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7376419" y="8265089"/>
          <a:ext cx="1066800" cy="603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22400" imgH="800100" progId="Equation.DSMT4">
                  <p:embed/>
                </p:oleObj>
              </mc:Choice>
              <mc:Fallback>
                <p:oleObj name="Equation" r:id="rId5" imgW="1422400" imgH="8001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6419" y="8265089"/>
                        <a:ext cx="1066800" cy="6036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502794" y="8382247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Optimum intercooling pressure</a:t>
            </a:r>
          </a:p>
        </p:txBody>
      </p:sp>
    </p:spTree>
    <p:extLst>
      <p:ext uri="{BB962C8B-B14F-4D97-AF65-F5344CB8AC3E}">
        <p14:creationId xmlns:p14="http://schemas.microsoft.com/office/powerpoint/2010/main" val="2190614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Two stage compression and intercooling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23</a:t>
            </a:fld>
            <a:endParaRPr lang="en-GB" noProof="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547" y="1322013"/>
            <a:ext cx="8417841" cy="610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810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temperature levels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24</a:t>
            </a:fld>
            <a:endParaRPr lang="en-GB" noProof="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229" y="1828640"/>
            <a:ext cx="9072311" cy="5702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008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</a:t>
            </a:r>
            <a:r>
              <a:rPr lang="en-US" dirty="0" err="1"/>
              <a:t>brayton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810" y="2604417"/>
            <a:ext cx="9181897" cy="44777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25</a:t>
            </a:fld>
            <a:endParaRPr lang="en-GB" noProof="0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1869271" y="2859741"/>
            <a:ext cx="17930" cy="708212"/>
          </a:xfrm>
          <a:prstGeom prst="straightConnector1">
            <a:avLst/>
          </a:prstGeom>
          <a:ln w="31750">
            <a:solidFill>
              <a:srgbClr val="1E64C8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2514729" y="5701553"/>
            <a:ext cx="17932" cy="654425"/>
          </a:xfrm>
          <a:prstGeom prst="straightConnector1">
            <a:avLst/>
          </a:prstGeom>
          <a:ln w="31750">
            <a:solidFill>
              <a:srgbClr val="1E64C8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616312" y="5772957"/>
            <a:ext cx="833717" cy="511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500" dirty="0"/>
              <a:t>Q</a:t>
            </a:r>
            <a:r>
              <a:rPr lang="en-US" sz="2500" baseline="-25000" dirty="0"/>
              <a:t>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26980" y="2832339"/>
            <a:ext cx="978664" cy="511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500" dirty="0"/>
              <a:t>Q</a:t>
            </a:r>
            <a:r>
              <a:rPr lang="en-US" sz="2500" baseline="-25000" dirty="0"/>
              <a:t>out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10399059" y="4876800"/>
            <a:ext cx="573741" cy="968188"/>
          </a:xfrm>
          <a:prstGeom prst="line">
            <a:avLst/>
          </a:prstGeom>
          <a:ln w="31750">
            <a:solidFill>
              <a:srgbClr val="1E64C8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2616312" y="2902243"/>
            <a:ext cx="657395" cy="2458651"/>
          </a:xfrm>
          <a:prstGeom prst="line">
            <a:avLst/>
          </a:prstGeom>
          <a:ln w="31750">
            <a:solidFill>
              <a:srgbClr val="1E64C8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408787" y="7337441"/>
            <a:ext cx="2182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500" dirty="0"/>
              <a:t>W</a:t>
            </a:r>
            <a:r>
              <a:rPr lang="en-US" sz="2500" baseline="-25000" dirty="0"/>
              <a:t>net</a:t>
            </a:r>
            <a:r>
              <a:rPr lang="en-US" sz="2500" dirty="0"/>
              <a:t>=Q</a:t>
            </a:r>
            <a:r>
              <a:rPr lang="en-US" sz="2500" baseline="-25000" dirty="0"/>
              <a:t>out</a:t>
            </a:r>
            <a:r>
              <a:rPr lang="en-US" sz="2500" dirty="0"/>
              <a:t>-Q</a:t>
            </a:r>
            <a:r>
              <a:rPr lang="en-US" sz="2500" baseline="-25000" dirty="0"/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411140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driven heat pumps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Absorption</a:t>
            </a:r>
          </a:p>
          <a:p>
            <a:pPr lvl="1"/>
            <a:r>
              <a:rPr lang="en-US" dirty="0"/>
              <a:t>Type I</a:t>
            </a:r>
          </a:p>
          <a:p>
            <a:pPr lvl="1"/>
            <a:r>
              <a:rPr lang="en-US" dirty="0"/>
              <a:t>Type II</a:t>
            </a:r>
          </a:p>
          <a:p>
            <a:r>
              <a:rPr lang="en-US" dirty="0"/>
              <a:t>Adsorption</a:t>
            </a:r>
          </a:p>
          <a:p>
            <a:r>
              <a:rPr lang="en-US" dirty="0"/>
              <a:t>Ejector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26</a:t>
            </a:fld>
            <a:endParaRPr lang="en-GB" noProof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2876" y="226618"/>
            <a:ext cx="5232681" cy="36628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667" y="3075771"/>
            <a:ext cx="6317410" cy="4299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311" y="6010256"/>
            <a:ext cx="4998197" cy="332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82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4745" y="3367324"/>
            <a:ext cx="5258453" cy="2660814"/>
          </a:xfrm>
        </p:spPr>
        <p:txBody>
          <a:bodyPr/>
          <a:lstStyle/>
          <a:p>
            <a:r>
              <a:rPr lang="nl-BE" dirty="0" err="1"/>
              <a:t>Absorption</a:t>
            </a:r>
            <a:r>
              <a:rPr lang="nl-BE" dirty="0"/>
              <a:t> </a:t>
            </a:r>
            <a:br>
              <a:rPr lang="nl-BE" dirty="0"/>
            </a:br>
            <a:r>
              <a:rPr lang="nl-BE" dirty="0"/>
              <a:t>heat pump</a:t>
            </a:r>
            <a:br>
              <a:rPr lang="nl-BE" dirty="0"/>
            </a:br>
            <a:r>
              <a:rPr lang="nl-BE" dirty="0" err="1"/>
              <a:t>Overview</a:t>
            </a:r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pPr/>
              <a:t>27</a:t>
            </a:fld>
            <a:endParaRPr lang="en-GB" noProof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702" y="322619"/>
            <a:ext cx="6119530" cy="91453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86001" y="1352145"/>
            <a:ext cx="20038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500" dirty="0"/>
              <a:t>COP =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86001" y="4065392"/>
            <a:ext cx="20038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500" dirty="0"/>
              <a:t>COP = 1/2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58666" y="4143733"/>
            <a:ext cx="20038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500" dirty="0"/>
              <a:t>COP = 1/4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35448" y="1342417"/>
            <a:ext cx="20038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500" dirty="0"/>
              <a:t>COP = 1.5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67403" y="6511368"/>
            <a:ext cx="20038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500" dirty="0"/>
              <a:t>COP = 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58666" y="6444543"/>
            <a:ext cx="20038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500" dirty="0"/>
              <a:t>COP = 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56315" y="136025"/>
            <a:ext cx="10959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500" dirty="0"/>
              <a:t>Type 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6315" y="2584154"/>
            <a:ext cx="12451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500" dirty="0"/>
              <a:t>Type II</a:t>
            </a:r>
          </a:p>
        </p:txBody>
      </p:sp>
    </p:spTree>
    <p:extLst>
      <p:ext uri="{BB962C8B-B14F-4D97-AF65-F5344CB8AC3E}">
        <p14:creationId xmlns:p14="http://schemas.microsoft.com/office/powerpoint/2010/main" val="1080913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TYPE 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28</a:t>
            </a:fld>
            <a:endParaRPr lang="en-GB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153" y="1777810"/>
            <a:ext cx="8809565" cy="533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35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TYPE I &amp; 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29</a:t>
            </a:fld>
            <a:endParaRPr lang="en-GB" noProof="0" dirty="0"/>
          </a:p>
        </p:txBody>
      </p:sp>
      <p:pic>
        <p:nvPicPr>
          <p:cNvPr id="10242" name="Picture 2" descr="Membranes 10 00216 g00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130" y="1643449"/>
            <a:ext cx="14094589" cy="610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06505" y="1519754"/>
            <a:ext cx="1317990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TYPE I </a:t>
            </a:r>
          </a:p>
        </p:txBody>
      </p:sp>
      <p:sp>
        <p:nvSpPr>
          <p:cNvPr id="8" name="Rectangle 7"/>
          <p:cNvSpPr/>
          <p:nvPr/>
        </p:nvSpPr>
        <p:spPr>
          <a:xfrm>
            <a:off x="12450538" y="1519753"/>
            <a:ext cx="1409360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TYPE II </a:t>
            </a:r>
          </a:p>
        </p:txBody>
      </p:sp>
    </p:spTree>
    <p:extLst>
      <p:ext uri="{BB962C8B-B14F-4D97-AF65-F5344CB8AC3E}">
        <p14:creationId xmlns:p14="http://schemas.microsoft.com/office/powerpoint/2010/main" val="730912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Basics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6358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Absorption</a:t>
            </a:r>
            <a:r>
              <a:rPr lang="nl-BE" dirty="0"/>
              <a:t> heat pump Type 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30</a:t>
            </a:fld>
            <a:endParaRPr lang="en-GB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6" y="2145251"/>
            <a:ext cx="8848725" cy="5886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600" y="1162050"/>
            <a:ext cx="2590800" cy="10287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304637" y="2527013"/>
          <a:ext cx="7747686" cy="5504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3843">
                  <a:extLst>
                    <a:ext uri="{9D8B030D-6E8A-4147-A177-3AD203B41FA5}">
                      <a16:colId xmlns:a16="http://schemas.microsoft.com/office/drawing/2014/main" val="220727316"/>
                    </a:ext>
                  </a:extLst>
                </a:gridCol>
                <a:gridCol w="3873843">
                  <a:extLst>
                    <a:ext uri="{9D8B030D-6E8A-4147-A177-3AD203B41FA5}">
                      <a16:colId xmlns:a16="http://schemas.microsoft.com/office/drawing/2014/main" val="944537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Heating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1.000-70.000</a:t>
                      </a:r>
                      <a:r>
                        <a:rPr lang="en-US" baseline="0" noProof="0" dirty="0"/>
                        <a:t> kW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937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Driving</a:t>
                      </a:r>
                      <a:r>
                        <a:rPr lang="en-US" baseline="0" noProof="0" dirty="0"/>
                        <a:t> heat source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Hot water 80-180 °C</a:t>
                      </a:r>
                    </a:p>
                    <a:p>
                      <a:r>
                        <a:rPr lang="en-US" noProof="0" dirty="0"/>
                        <a:t>Steam 1-8 bar</a:t>
                      </a:r>
                    </a:p>
                    <a:p>
                      <a:r>
                        <a:rPr lang="en-US" noProof="0" dirty="0"/>
                        <a:t>Flue gas 250-520 °C</a:t>
                      </a:r>
                    </a:p>
                    <a:p>
                      <a:r>
                        <a:rPr lang="en-US" noProof="0" dirty="0"/>
                        <a:t>Direct fired with oil or gas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5927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Heat source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15-60 °C process</a:t>
                      </a:r>
                      <a:r>
                        <a:rPr lang="en-US" baseline="0" noProof="0" dirty="0"/>
                        <a:t> water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05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Using side 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70-100 °C</a:t>
                      </a:r>
                      <a:r>
                        <a:rPr lang="en-US" baseline="0" noProof="0" dirty="0"/>
                        <a:t> hot water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458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Ambient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&gt;</a:t>
                      </a:r>
                      <a:r>
                        <a:rPr lang="en-US" baseline="0" noProof="0" dirty="0"/>
                        <a:t> 5°C, &lt; 40°C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9924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Capacity 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100-20%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930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Load</a:t>
                      </a:r>
                      <a:r>
                        <a:rPr lang="en-US" baseline="0" noProof="0" dirty="0"/>
                        <a:t> conditions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Stable base load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907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COP</a:t>
                      </a:r>
                      <a:r>
                        <a:rPr lang="en-US" baseline="-25000" noProof="0" dirty="0"/>
                        <a:t>heating </a:t>
                      </a:r>
                      <a:r>
                        <a:rPr lang="en-US" baseline="0" noProof="0" dirty="0"/>
                        <a:t>(</a:t>
                      </a:r>
                      <a:r>
                        <a:rPr lang="en-US" baseline="0" noProof="0" dirty="0" err="1"/>
                        <a:t>Qg</a:t>
                      </a:r>
                      <a:r>
                        <a:rPr lang="en-US" baseline="0" noProof="0" dirty="0"/>
                        <a:t>/Qc)</a:t>
                      </a:r>
                      <a:endParaRPr lang="en-US" baseline="-25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1.65-1.8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334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noProof="0" dirty="0"/>
                        <a:t>Electrical power 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err="1"/>
                        <a:t>Qth</a:t>
                      </a:r>
                      <a:r>
                        <a:rPr lang="en-US" noProof="0" dirty="0"/>
                        <a:t> &lt;&lt; 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5527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178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Absorption</a:t>
            </a:r>
            <a:r>
              <a:rPr lang="nl-BE" dirty="0"/>
              <a:t> heat pump Type 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31</a:t>
            </a:fld>
            <a:endParaRPr lang="en-GB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6752" y="734665"/>
            <a:ext cx="2590800" cy="1028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72" y="2190750"/>
            <a:ext cx="8677275" cy="581025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316994" y="2343531"/>
          <a:ext cx="7747686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3843">
                  <a:extLst>
                    <a:ext uri="{9D8B030D-6E8A-4147-A177-3AD203B41FA5}">
                      <a16:colId xmlns:a16="http://schemas.microsoft.com/office/drawing/2014/main" val="220727316"/>
                    </a:ext>
                  </a:extLst>
                </a:gridCol>
                <a:gridCol w="3873843">
                  <a:extLst>
                    <a:ext uri="{9D8B030D-6E8A-4147-A177-3AD203B41FA5}">
                      <a16:colId xmlns:a16="http://schemas.microsoft.com/office/drawing/2014/main" val="944537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Heating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1.000-70.000</a:t>
                      </a:r>
                      <a:r>
                        <a:rPr lang="en-US" baseline="0" noProof="0" dirty="0"/>
                        <a:t> kW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937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Heat source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Hot water</a:t>
                      </a:r>
                      <a:r>
                        <a:rPr lang="en-US" baseline="0" noProof="0" dirty="0"/>
                        <a:t> &gt; 60 °C</a:t>
                      </a:r>
                    </a:p>
                    <a:p>
                      <a:r>
                        <a:rPr lang="en-US" baseline="0" noProof="0" dirty="0"/>
                        <a:t>Exhaust steam &gt; 90 °C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05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Using side 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100-170 °C</a:t>
                      </a:r>
                      <a:r>
                        <a:rPr lang="en-US" baseline="0" noProof="0" dirty="0"/>
                        <a:t> hot water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458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Cooling</a:t>
                      </a:r>
                      <a:r>
                        <a:rPr lang="en-US" baseline="0" noProof="0" dirty="0"/>
                        <a:t> water out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noProof="0" dirty="0"/>
                        <a:t>&lt; 40°C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9924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Ambient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&gt;</a:t>
                      </a:r>
                      <a:r>
                        <a:rPr lang="en-US" baseline="0" noProof="0" dirty="0"/>
                        <a:t> 5°C, &lt;40 °C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930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Capacity 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100-20%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471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Load</a:t>
                      </a:r>
                      <a:r>
                        <a:rPr lang="en-US" baseline="0" noProof="0" dirty="0"/>
                        <a:t> conditions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Stable base load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907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COP</a:t>
                      </a:r>
                      <a:r>
                        <a:rPr lang="en-US" baseline="-25000" noProof="0" dirty="0"/>
                        <a:t>heating </a:t>
                      </a:r>
                      <a:r>
                        <a:rPr lang="en-US" baseline="0" noProof="0" dirty="0"/>
                        <a:t>(</a:t>
                      </a:r>
                      <a:r>
                        <a:rPr lang="en-US" baseline="0" noProof="0" dirty="0" err="1"/>
                        <a:t>Qg</a:t>
                      </a:r>
                      <a:r>
                        <a:rPr lang="en-US" baseline="0" noProof="0" dirty="0"/>
                        <a:t>/Qc)</a:t>
                      </a:r>
                      <a:endParaRPr lang="en-US" baseline="-25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0.44-0.48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334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noProof="0" dirty="0"/>
                        <a:t>Electrical power 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err="1"/>
                        <a:t>Qth</a:t>
                      </a:r>
                      <a:r>
                        <a:rPr lang="en-US" noProof="0" dirty="0"/>
                        <a:t> &lt;&lt; 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5527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459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Absorption heat pumps market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Mainly Type I, 30 </a:t>
            </a:r>
            <a:r>
              <a:rPr lang="en-US" dirty="0" err="1"/>
              <a:t>kWth</a:t>
            </a:r>
            <a:r>
              <a:rPr lang="en-US" dirty="0"/>
              <a:t> to several MW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COP ~ 1.5-1.7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Temperature lift heat sink: 5°C to 40 °C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Heat sink outlet temperatures: 45°C to 95 °C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Manufacturers/suppliers: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Robur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Fulton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Thermax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Moretek</a:t>
            </a:r>
            <a:r>
              <a:rPr lang="en-US" dirty="0"/>
              <a:t> Systems </a:t>
            </a:r>
            <a:r>
              <a:rPr lang="en-US" dirty="0" err="1"/>
              <a:t>Inc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Shuanglian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Hitachi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Yazaki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Broad USA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Colibri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32</a:t>
            </a:fld>
            <a:endParaRPr lang="en-GB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381" y="3368477"/>
            <a:ext cx="4708397" cy="6099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0562" y="2386603"/>
            <a:ext cx="4031631" cy="403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29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Thermally</a:t>
            </a:r>
            <a:r>
              <a:rPr lang="nl-BE" dirty="0"/>
              <a:t> </a:t>
            </a:r>
            <a:r>
              <a:rPr lang="nl-BE" dirty="0" err="1"/>
              <a:t>driven</a:t>
            </a:r>
            <a:r>
              <a:rPr lang="nl-BE" dirty="0"/>
              <a:t>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Absorptioncooling</a:t>
            </a:r>
            <a:r>
              <a:rPr lang="en-US" dirty="0"/>
              <a:t>: working fluid mixtures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33</a:t>
            </a:fld>
            <a:endParaRPr lang="en-GB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0" y="2239036"/>
            <a:ext cx="10558462" cy="640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842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Adsorption cooling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34</a:t>
            </a:fld>
            <a:endParaRPr lang="en-GB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081" y="2008247"/>
            <a:ext cx="7721731" cy="7059548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5825" y="1194364"/>
            <a:ext cx="15699575" cy="6696000"/>
          </a:xfrm>
        </p:spPr>
        <p:txBody>
          <a:bodyPr/>
          <a:lstStyle/>
          <a:p>
            <a:pPr marL="864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869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Ejector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835825" y="1194364"/>
            <a:ext cx="15699575" cy="7213036"/>
          </a:xfrm>
        </p:spPr>
        <p:txBody>
          <a:bodyPr>
            <a:normAutofit/>
          </a:bodyPr>
          <a:lstStyle/>
          <a:p>
            <a:pPr marL="86400" indent="0">
              <a:buNone/>
            </a:pPr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r>
              <a:rPr lang="en-US" dirty="0"/>
              <a:t>Low COP</a:t>
            </a:r>
          </a:p>
          <a:p>
            <a:r>
              <a:rPr lang="en-US" dirty="0"/>
              <a:t>No moving parts, simple concept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753" y="1532777"/>
            <a:ext cx="7099471" cy="461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4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cooling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36</a:t>
            </a:fld>
            <a:endParaRPr lang="en-GB" noProof="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317300" y="1842907"/>
            <a:ext cx="10183950" cy="5284034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18196868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Auxiliary 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37</a:t>
            </a:fld>
            <a:endParaRPr lang="en-GB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433" y="1769067"/>
            <a:ext cx="9534697" cy="680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104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Auxiliary components: accumulator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38</a:t>
            </a:fld>
            <a:endParaRPr lang="en-GB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184" y="1401472"/>
            <a:ext cx="3882190" cy="6804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833" y="192621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882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Auxiliary components: filter dryer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39</a:t>
            </a:fld>
            <a:endParaRPr lang="en-GB" noProof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009" y="2182468"/>
            <a:ext cx="6071774" cy="456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74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Basics of </a:t>
            </a:r>
            <a:r>
              <a:rPr lang="nl-NL" dirty="0" err="1"/>
              <a:t>refrigeration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Market overview</a:t>
            </a:r>
          </a:p>
          <a:p>
            <a:r>
              <a:rPr lang="en-US" dirty="0"/>
              <a:t>Thermodynamics</a:t>
            </a:r>
          </a:p>
          <a:p>
            <a:r>
              <a:rPr lang="en-US" dirty="0"/>
              <a:t>Applications and refrigeration systems</a:t>
            </a:r>
          </a:p>
          <a:p>
            <a:r>
              <a:rPr lang="en-US" dirty="0"/>
              <a:t>Heat driven cooling</a:t>
            </a:r>
          </a:p>
          <a:p>
            <a:r>
              <a:rPr lang="en-US" dirty="0" err="1"/>
              <a:t>Auxillary</a:t>
            </a:r>
            <a:r>
              <a:rPr lang="en-US" dirty="0"/>
              <a:t> components</a:t>
            </a:r>
          </a:p>
          <a:p>
            <a:r>
              <a:rPr lang="en-US" dirty="0"/>
              <a:t>C02 installations</a:t>
            </a:r>
          </a:p>
          <a:p>
            <a:r>
              <a:rPr lang="en-US" dirty="0"/>
              <a:t>Compressors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6416338" y="8948738"/>
            <a:ext cx="922337" cy="519112"/>
          </a:xfrm>
        </p:spPr>
        <p:txBody>
          <a:bodyPr/>
          <a:lstStyle/>
          <a:p>
            <a:fld id="{7AE184E0-0BD4-4705-A12B-9B71DDE63301}" type="slidenum">
              <a:rPr lang="en-GB" noProof="0" smtClean="0"/>
              <a:pPr/>
              <a:t>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805753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Auxiliary components: oil separator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40</a:t>
            </a:fld>
            <a:endParaRPr lang="en-GB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37" y="2480848"/>
            <a:ext cx="7746379" cy="4176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249" y="1790700"/>
            <a:ext cx="3466341" cy="519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427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Auxiliary components: liquid </a:t>
            </a:r>
            <a:r>
              <a:rPr lang="en-US" dirty="0" err="1"/>
              <a:t>reciever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41</a:t>
            </a:fld>
            <a:endParaRPr lang="en-GB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467" y="1443658"/>
            <a:ext cx="9830698" cy="565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842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 down operation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42</a:t>
            </a:fld>
            <a:endParaRPr lang="en-GB" noProof="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118211" y="1798549"/>
            <a:ext cx="10135671" cy="6442932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966822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4500" dirty="0"/>
              <a:t>Heat </a:t>
            </a:r>
            <a:r>
              <a:rPr lang="en-US" sz="4500" dirty="0"/>
              <a:t>exchangers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Shell </a:t>
            </a:r>
            <a:r>
              <a:rPr lang="en-US" dirty="0"/>
              <a:t>and</a:t>
            </a:r>
            <a:r>
              <a:rPr lang="nl-BE" dirty="0"/>
              <a:t> tube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For heat transfer </a:t>
            </a:r>
            <a:r>
              <a:rPr lang="en-US" dirty="0"/>
              <a:t>with</a:t>
            </a:r>
            <a:r>
              <a:rPr lang="nl-BE" dirty="0"/>
              <a:t> liquid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Refrigerant in shell</a:t>
            </a:r>
          </a:p>
          <a:p>
            <a:pPr marL="64301" indent="0">
              <a:buNone/>
            </a:pP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19608-76CD-4487-BF46-38F39CC024B7}" type="slidenum">
              <a:rPr lang="nl-NL" smtClean="0"/>
              <a:pPr/>
              <a:t>43</a:t>
            </a:fld>
            <a:r>
              <a:rPr lang="nl-NL"/>
              <a:t> </a:t>
            </a:r>
            <a:endParaRPr lang="nl-NL" dirty="0"/>
          </a:p>
        </p:txBody>
      </p:sp>
      <p:pic>
        <p:nvPicPr>
          <p:cNvPr id="5" name="Picture 2" descr="http://img.archiexpo.com/images_ae/photo-g/49317-15333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7439" y="4080454"/>
            <a:ext cx="5798788" cy="4608512"/>
          </a:xfrm>
          <a:prstGeom prst="rect">
            <a:avLst/>
          </a:prstGeom>
          <a:noFill/>
        </p:spPr>
      </p:pic>
      <p:pic>
        <p:nvPicPr>
          <p:cNvPr id="6" name="Picture 5" descr="http://img.tradeindia.com/fp/1/525/7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27210" y="1585169"/>
            <a:ext cx="3686810" cy="2263703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82067" y="4542364"/>
            <a:ext cx="4497493" cy="36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39532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00" dirty="0"/>
              <a:t>Heat exchangers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77044" indent="-377044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nl-BE" altLang="nl-BE" kern="0" dirty="0">
                <a:latin typeface="Arial" charset="0"/>
              </a:rPr>
              <a:t>Fin </a:t>
            </a:r>
            <a:r>
              <a:rPr lang="nl-BE" altLang="nl-BE" kern="0" dirty="0" err="1">
                <a:latin typeface="Arial" charset="0"/>
              </a:rPr>
              <a:t>and</a:t>
            </a:r>
            <a:r>
              <a:rPr lang="nl-BE" altLang="nl-BE" kern="0" dirty="0">
                <a:latin typeface="Arial" charset="0"/>
              </a:rPr>
              <a:t> tube:</a:t>
            </a:r>
          </a:p>
          <a:p>
            <a:pPr marL="1027274" lvl="1" indent="-377044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altLang="nl-BE" sz="3500" kern="0" dirty="0">
                <a:latin typeface="Arial" charset="0"/>
              </a:rPr>
              <a:t>Heat transfer with gas</a:t>
            </a:r>
          </a:p>
          <a:p>
            <a:pPr marL="377044" indent="-377044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nl-BE" altLang="nl-BE" kern="0" dirty="0">
                <a:latin typeface="Arial" charset="0"/>
              </a:rPr>
              <a:t>Plates:</a:t>
            </a:r>
          </a:p>
          <a:p>
            <a:pPr marL="1027274" lvl="1" indent="-377044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altLang="nl-BE" sz="3500" kern="0" dirty="0">
                <a:latin typeface="Arial" charset="0"/>
              </a:rPr>
              <a:t>Heat exchange with liquid</a:t>
            </a:r>
          </a:p>
          <a:p>
            <a:pPr marL="64301" indent="0">
              <a:buNone/>
            </a:pP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19608-76CD-4487-BF46-38F39CC024B7}" type="slidenum">
              <a:rPr lang="nl-NL" smtClean="0"/>
              <a:pPr/>
              <a:t>44</a:t>
            </a:fld>
            <a:r>
              <a:rPr lang="nl-NL"/>
              <a:t> </a:t>
            </a:r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9939635" y="1526593"/>
            <a:ext cx="6248082" cy="3651708"/>
            <a:chOff x="4283273" y="1588468"/>
            <a:chExt cx="4393183" cy="2567607"/>
          </a:xfrm>
        </p:grpSpPr>
        <p:pic>
          <p:nvPicPr>
            <p:cNvPr id="6" name="Picture 7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66681" y="1700213"/>
              <a:ext cx="2009775" cy="2455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Arrow Connector 6"/>
            <p:cNvCxnSpPr>
              <a:stCxn id="9" idx="3"/>
            </p:cNvCxnSpPr>
            <p:nvPr/>
          </p:nvCxnSpPr>
          <p:spPr>
            <a:xfrm>
              <a:off x="6794698" y="1788493"/>
              <a:ext cx="1521718" cy="5633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6588323" y="2132732"/>
              <a:ext cx="863997" cy="36016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356298" y="1588468"/>
              <a:ext cx="2258957" cy="37266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nl-BE" altLang="nl-BE" sz="2844" kern="0" dirty="0">
                  <a:latin typeface="Arial" charset="0"/>
                </a:rPr>
                <a:t>Tubes (</a:t>
              </a:r>
              <a:r>
                <a:rPr lang="nl-BE" altLang="nl-BE" sz="2844" kern="0" dirty="0" err="1">
                  <a:latin typeface="Arial" charset="0"/>
                </a:rPr>
                <a:t>refrigerant</a:t>
              </a:r>
              <a:r>
                <a:rPr lang="nl-BE" altLang="nl-BE" sz="2844" kern="0" dirty="0">
                  <a:latin typeface="Arial" charset="0"/>
                </a:rPr>
                <a:t>)</a:t>
              </a:r>
              <a:endParaRPr lang="en-US" sz="2844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83273" y="1948830"/>
              <a:ext cx="2511425" cy="3726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632168" lvl="1" indent="275445" eaLnBrk="0" hangingPunct="0">
                <a:spcBef>
                  <a:spcPct val="20000"/>
                </a:spcBef>
                <a:defRPr/>
              </a:pPr>
              <a:r>
                <a:rPr lang="nl-BE" altLang="nl-BE" sz="2844" kern="0" dirty="0">
                  <a:latin typeface="Arial" charset="0"/>
                </a:rPr>
                <a:t>Fins (air)</a:t>
              </a:r>
            </a:p>
          </p:txBody>
        </p:sp>
      </p:grpSp>
      <p:pic>
        <p:nvPicPr>
          <p:cNvPr id="11" name="Picture 4" descr="http://www.realmechanical.com/images/site_pic2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4955" y="5562036"/>
            <a:ext cx="5391573" cy="3522135"/>
          </a:xfrm>
          <a:prstGeom prst="rect">
            <a:avLst/>
          </a:prstGeom>
          <a:noFill/>
        </p:spPr>
      </p:pic>
      <p:pic>
        <p:nvPicPr>
          <p:cNvPr id="12" name="Picture 2" descr="http://www.cedartubs.com/storeimages/1326841277LHAAVYJFHJTMIH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9630" y="5697504"/>
            <a:ext cx="4741333" cy="33866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94150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00" dirty="0"/>
              <a:t>Fin and tube heat exchangers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Different circuits in parallel </a:t>
            </a:r>
            <a:r>
              <a:rPr lang="nl-BE" dirty="0"/>
              <a:t>(</a:t>
            </a:r>
            <a:r>
              <a:rPr lang="en-US" dirty="0"/>
              <a:t>reduce</a:t>
            </a:r>
            <a:r>
              <a:rPr lang="nl-BE" dirty="0"/>
              <a:t> </a:t>
            </a:r>
            <a:r>
              <a:rPr lang="en-US" dirty="0"/>
              <a:t>pressure</a:t>
            </a:r>
            <a:r>
              <a:rPr lang="nl-BE" dirty="0"/>
              <a:t> </a:t>
            </a:r>
            <a:r>
              <a:rPr lang="en-US" dirty="0"/>
              <a:t>loss</a:t>
            </a:r>
            <a:r>
              <a:rPr lang="nl-BE" dirty="0"/>
              <a:t>)</a:t>
            </a:r>
            <a:endParaRPr lang="en-US" dirty="0"/>
          </a:p>
          <a:p>
            <a:pPr marL="64301" indent="0">
              <a:buNone/>
            </a:pP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19608-76CD-4487-BF46-38F39CC024B7}" type="slidenum">
              <a:rPr lang="nl-NL" smtClean="0"/>
              <a:pPr/>
              <a:t>45</a:t>
            </a:fld>
            <a:r>
              <a:rPr lang="nl-NL"/>
              <a:t> </a:t>
            </a:r>
            <a:endParaRPr lang="nl-NL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9122" y="2521338"/>
            <a:ext cx="3994044" cy="567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0400" y="5286446"/>
            <a:ext cx="6502400" cy="247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604334" y="2751320"/>
            <a:ext cx="7107274" cy="1773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3641" b="1" dirty="0"/>
              <a:t>Distributor</a:t>
            </a:r>
          </a:p>
          <a:p>
            <a:pPr lvl="1"/>
            <a:r>
              <a:rPr lang="en-US" sz="3641" dirty="0"/>
              <a:t>In each circuit the same amount of working fluid</a:t>
            </a:r>
          </a:p>
        </p:txBody>
      </p:sp>
    </p:spTree>
    <p:extLst>
      <p:ext uri="{BB962C8B-B14F-4D97-AF65-F5344CB8AC3E}">
        <p14:creationId xmlns:p14="http://schemas.microsoft.com/office/powerpoint/2010/main" val="38464261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dirty="0"/>
              <a:t>Practical implementation: compressors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800" dirty="0"/>
              <a:t>Volumetric compressors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800" dirty="0"/>
              <a:t>Piston compressor: 50 W - 110 kW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800" dirty="0"/>
              <a:t>Scroll compressor: 3 kW - 30 kW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800" dirty="0"/>
              <a:t>Screw compressor: 350 kW - 3500 kW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800" dirty="0"/>
              <a:t>Turbo compressors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800" dirty="0"/>
              <a:t>Centrifugal compressor: &gt; 200 kW, for large systems.</a:t>
            </a:r>
          </a:p>
          <a:p>
            <a:pPr marL="539403" lvl="1" indent="0">
              <a:buNone/>
            </a:pPr>
            <a:endParaRPr lang="nl-BE" sz="3800" dirty="0"/>
          </a:p>
          <a:p>
            <a:pPr marL="64301" indent="0">
              <a:buNone/>
            </a:pPr>
            <a:endParaRPr lang="nl-BE" sz="3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19608-76CD-4487-BF46-38F39CC024B7}" type="slidenum">
              <a:rPr lang="nl-NL" smtClean="0"/>
              <a:pPr/>
              <a:t>46</a:t>
            </a:fld>
            <a:r>
              <a:rPr lang="nl-NL"/>
              <a:t> 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83" y="6091940"/>
            <a:ext cx="3340629" cy="3340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464" y="6698487"/>
            <a:ext cx="2792906" cy="20988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983" y="6785291"/>
            <a:ext cx="2387612" cy="19252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3"/>
          <a:stretch/>
        </p:blipFill>
        <p:spPr>
          <a:xfrm>
            <a:off x="11671418" y="6720205"/>
            <a:ext cx="3322038" cy="194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018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Safe </a:t>
            </a:r>
            <a:r>
              <a:rPr lang="nl-BE" dirty="0" err="1"/>
              <a:t>operation</a:t>
            </a:r>
            <a:r>
              <a:rPr lang="nl-BE" dirty="0"/>
              <a:t> of compressors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Superheating shouldn’t be too high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Otherwise refrigerant temperature too high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Damage to electrical engine due to insufficient cooling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Chemical reaction of refrigerant at higher temperatures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Viscosity lubricating oil becomes too low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Superheating shouldn’t be too low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Liquid refrigerant droplets mix with lubricating oil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Friction evaporates the refrigerant and pushes lubricating oil away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Large amounts of liquid can completely fill the swept volume, blocking the compressor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Correct choice of expansion valves guarantees correct operation</a:t>
            </a: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19608-76CD-4487-BF46-38F39CC024B7}" type="slidenum">
              <a:rPr lang="nl-NL" smtClean="0"/>
              <a:pPr/>
              <a:t>47</a:t>
            </a:fld>
            <a:r>
              <a:rPr lang="nl-NL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223009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Piston compressors </a:t>
            </a:r>
            <a:r>
              <a:rPr lang="nl-BE" dirty="0" err="1"/>
              <a:t>operation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Clearance volume: cylinder never completely empty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Volume flow rate is smaller than swept volume x rotational speed</a:t>
            </a:r>
          </a:p>
          <a:p>
            <a:pPr marL="64301" indent="0">
              <a:buNone/>
            </a:pP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19608-76CD-4487-BF46-38F39CC024B7}" type="slidenum">
              <a:rPr lang="nl-NL" smtClean="0"/>
              <a:pPr/>
              <a:t>48</a:t>
            </a:fld>
            <a:r>
              <a:rPr lang="nl-NL"/>
              <a:t> </a:t>
            </a:r>
            <a:endParaRPr lang="nl-NL" dirty="0"/>
          </a:p>
        </p:txBody>
      </p:sp>
      <p:pic>
        <p:nvPicPr>
          <p:cNvPr id="5" name="Picture 2" descr="http://nuclearpowertraining.tpub.com/h1018v2/img/h1018v2_85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8824" y="4385734"/>
            <a:ext cx="7911253" cy="48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 t="47249"/>
          <a:stretch>
            <a:fillRect/>
          </a:stretch>
        </p:blipFill>
        <p:spPr bwMode="auto">
          <a:xfrm>
            <a:off x="10953076" y="3110784"/>
            <a:ext cx="3770078" cy="221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834" y="5426802"/>
            <a:ext cx="4136563" cy="392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577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Scroll</a:t>
            </a:r>
            <a:r>
              <a:rPr lang="nl-BE" dirty="0"/>
              <a:t> compressor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Typical hermetic, 3 kW - 30 kW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Fixed spiral and eccentric movement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No dead volume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19608-76CD-4487-BF46-38F39CC024B7}" type="slidenum">
              <a:rPr lang="nl-NL" smtClean="0"/>
              <a:pPr/>
              <a:t>49</a:t>
            </a:fld>
            <a:r>
              <a:rPr lang="nl-NL"/>
              <a:t> </a:t>
            </a:r>
            <a:endParaRPr lang="nl-NL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6035" y="3791358"/>
            <a:ext cx="3481987" cy="6056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 descr="http://www.oceanairconditioning.com/CUTAW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1711" y="4872019"/>
            <a:ext cx="2402012" cy="4403689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36191" y="5422313"/>
            <a:ext cx="3070047" cy="266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5139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3589787" y="5939660"/>
            <a:ext cx="1026758" cy="5355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BE" sz="1200" dirty="0"/>
              <a:t>Residentieel AC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Refrigeration and its impact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5</a:t>
            </a:fld>
            <a:endParaRPr lang="nl-BE" noProof="0" dirty="0"/>
          </a:p>
        </p:txBody>
      </p:sp>
      <p:sp>
        <p:nvSpPr>
          <p:cNvPr id="6" name="Rectangle 5"/>
          <p:cNvSpPr/>
          <p:nvPr/>
        </p:nvSpPr>
        <p:spPr>
          <a:xfrm>
            <a:off x="15113533" y="7115820"/>
            <a:ext cx="16289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</a:rPr>
              <a:t>Bron</a:t>
            </a:r>
            <a:r>
              <a:rPr lang="en-US" sz="1400" dirty="0">
                <a:latin typeface="Arial" panose="020B0604020202020204" pitchFamily="34" charset="0"/>
              </a:rPr>
              <a:t>: EIU </a:t>
            </a:r>
            <a:r>
              <a:rPr lang="en-US" sz="1400" dirty="0" err="1">
                <a:latin typeface="Arial" panose="020B0604020202020204" pitchFamily="34" charset="0"/>
              </a:rPr>
              <a:t>analyse</a:t>
            </a:r>
            <a:endParaRPr lang="en-GB" sz="1400" dirty="0"/>
          </a:p>
        </p:txBody>
      </p:sp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0" y="2608809"/>
          <a:ext cx="7192963" cy="4660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angle 11"/>
          <p:cNvSpPr/>
          <p:nvPr/>
        </p:nvSpPr>
        <p:spPr>
          <a:xfrm>
            <a:off x="5929605" y="6961932"/>
            <a:ext cx="8915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</a:rPr>
              <a:t>Bron</a:t>
            </a:r>
            <a:r>
              <a:rPr lang="en-US" sz="1400" dirty="0">
                <a:latin typeface="Arial" panose="020B0604020202020204" pitchFamily="34" charset="0"/>
              </a:rPr>
              <a:t>: IIR</a:t>
            </a:r>
            <a:endParaRPr lang="en-GB" sz="1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7887782" y="1767590"/>
            <a:ext cx="8942722" cy="5671011"/>
            <a:chOff x="7776942" y="1789870"/>
            <a:chExt cx="8942722" cy="5671011"/>
          </a:xfrm>
        </p:grpSpPr>
        <p:grpSp>
          <p:nvGrpSpPr>
            <p:cNvPr id="13" name="Group 12"/>
            <p:cNvGrpSpPr/>
            <p:nvPr/>
          </p:nvGrpSpPr>
          <p:grpSpPr>
            <a:xfrm>
              <a:off x="7776942" y="1789870"/>
              <a:ext cx="8942722" cy="5671011"/>
              <a:chOff x="7841597" y="-708569"/>
              <a:chExt cx="8942722" cy="567101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30760" y="567871"/>
                <a:ext cx="8653559" cy="3889901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0097770" y="-708569"/>
                <a:ext cx="4899243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GB" sz="2500" u="sng" dirty="0"/>
                  <a:t>Yearly growth (2018-2030)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 rot="16200000">
                <a:off x="5647783" y="2257013"/>
                <a:ext cx="4899243" cy="5116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GB" sz="2500" dirty="0"/>
                  <a:t>%</a:t>
                </a: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8682759" y="6566810"/>
              <a:ext cx="942109" cy="5355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nl-BE" sz="1200" dirty="0"/>
                <a:t>Industriële koeling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534159" y="6566810"/>
              <a:ext cx="942109" cy="5355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nl-BE" sz="1200" dirty="0"/>
                <a:t>Industriële koeling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420848" y="6552953"/>
              <a:ext cx="942109" cy="5355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nl-BE" sz="1200" dirty="0" err="1"/>
                <a:t>Tertair</a:t>
              </a:r>
              <a:br>
                <a:rPr lang="nl-BE" sz="1200" dirty="0"/>
              </a:br>
              <a:r>
                <a:rPr lang="nl-BE" sz="1200" dirty="0"/>
                <a:t> AC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181065" y="6541224"/>
              <a:ext cx="942109" cy="5152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nl-BE" sz="1200" dirty="0"/>
                <a:t>Industriële AC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011683" y="6594518"/>
              <a:ext cx="942109" cy="5152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nl-BE" sz="1200" dirty="0" err="1"/>
                <a:t>Tertair</a:t>
              </a:r>
              <a:r>
                <a:rPr lang="nl-BE" sz="1200" dirty="0"/>
                <a:t> koeling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759170" y="6594518"/>
              <a:ext cx="942109" cy="5152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nl-BE" sz="1200" dirty="0"/>
                <a:t>Transport AC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5250095" y="6607474"/>
              <a:ext cx="1026758" cy="5152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nl-BE" sz="1200" dirty="0"/>
                <a:t>Totaal</a:t>
              </a:r>
              <a:br>
                <a:rPr lang="nl-BE" sz="1200" dirty="0"/>
              </a:br>
              <a:endParaRPr lang="nl-BE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489314" y="6594519"/>
              <a:ext cx="1026758" cy="5355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nl-BE" sz="1200" dirty="0" err="1"/>
                <a:t>Residentiëlekoeling</a:t>
              </a:r>
              <a:endParaRPr lang="nl-BE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575932" y="6564195"/>
              <a:ext cx="1026758" cy="5355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nl-BE" sz="1200" dirty="0"/>
                <a:t>Residentiële</a:t>
              </a:r>
            </a:p>
            <a:p>
              <a:pPr algn="ctr">
                <a:lnSpc>
                  <a:spcPct val="120000"/>
                </a:lnSpc>
              </a:pPr>
              <a:r>
                <a:rPr lang="nl-BE" sz="1200" dirty="0"/>
                <a:t>AC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830118" y="1789870"/>
            <a:ext cx="3233578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u="sng" dirty="0"/>
              <a:t>Share </a:t>
            </a:r>
            <a:r>
              <a:rPr lang="en-US" u="sng" dirty="0"/>
              <a:t>electricity</a:t>
            </a:r>
            <a:r>
              <a:rPr lang="nl-BE" u="sng" dirty="0"/>
              <a:t> </a:t>
            </a:r>
            <a:r>
              <a:rPr lang="en-US" u="sng" dirty="0"/>
              <a:t>use</a:t>
            </a:r>
            <a:r>
              <a:rPr lang="nl-BE" u="sng" dirty="0"/>
              <a:t>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45940" y="2950236"/>
            <a:ext cx="1847906" cy="3984637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Refrigeration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Industry</a:t>
            </a:r>
          </a:p>
          <a:p>
            <a:pPr algn="ctr"/>
            <a:endParaRPr lang="en-US" sz="1800" dirty="0">
              <a:solidFill>
                <a:schemeClr val="tx1"/>
              </a:solidFill>
            </a:endParaRP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Residential</a:t>
            </a:r>
          </a:p>
          <a:p>
            <a:pPr algn="ctr"/>
            <a:endParaRPr lang="en-US" sz="1800" dirty="0">
              <a:solidFill>
                <a:schemeClr val="tx1"/>
              </a:solidFill>
            </a:endParaRP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Tertiary</a:t>
            </a:r>
          </a:p>
          <a:p>
            <a:pPr algn="ctr"/>
            <a:endParaRPr lang="en-US" sz="1800" dirty="0">
              <a:solidFill>
                <a:schemeClr val="tx1"/>
              </a:solidFill>
            </a:endParaRP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Agriculture</a:t>
            </a:r>
          </a:p>
          <a:p>
            <a:pPr algn="ctr"/>
            <a:endParaRPr lang="en-US" sz="1800" dirty="0">
              <a:solidFill>
                <a:schemeClr val="tx1"/>
              </a:solidFill>
            </a:endParaRP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Transport</a:t>
            </a:r>
          </a:p>
          <a:p>
            <a:pPr algn="ctr"/>
            <a:endParaRPr lang="en-US" sz="1800" dirty="0">
              <a:solidFill>
                <a:schemeClr val="tx1"/>
              </a:solidFill>
            </a:endParaRP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15670483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Twin</a:t>
            </a:r>
            <a:r>
              <a:rPr lang="nl-BE" dirty="0"/>
              <a:t> </a:t>
            </a:r>
            <a:r>
              <a:rPr lang="nl-BE" dirty="0" err="1"/>
              <a:t>screw</a:t>
            </a:r>
            <a:r>
              <a:rPr lang="nl-BE" dirty="0"/>
              <a:t> compressor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19608-76CD-4487-BF46-38F39CC024B7}" type="slidenum">
              <a:rPr lang="nl-NL" smtClean="0"/>
              <a:pPr/>
              <a:t>50</a:t>
            </a:fld>
            <a:r>
              <a:rPr lang="nl-NL"/>
              <a:t> </a:t>
            </a:r>
            <a:endParaRPr lang="nl-NL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9832" y="4444859"/>
            <a:ext cx="7152090" cy="411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://berg-group.com/wp-content/uploads/2014/08/fig4-64_copy.jpg"/>
          <p:cNvPicPr>
            <a:picLocks noChangeAspect="1" noChangeArrowheads="1"/>
          </p:cNvPicPr>
          <p:nvPr/>
        </p:nvPicPr>
        <p:blipFill>
          <a:blip r:embed="rId3" cstate="print"/>
          <a:srcRect l="1547" r="6653"/>
          <a:stretch>
            <a:fillRect/>
          </a:stretch>
        </p:blipFill>
        <p:spPr bwMode="auto">
          <a:xfrm>
            <a:off x="9386217" y="4259024"/>
            <a:ext cx="5427803" cy="4406997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99500" y="2214104"/>
            <a:ext cx="3070047" cy="266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896298" y="1630360"/>
            <a:ext cx="80260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0230" indent="-650230">
              <a:buFont typeface="Arial" panose="020B0604020202020204" pitchFamily="34" charset="0"/>
              <a:buChar char="•"/>
            </a:pPr>
            <a:r>
              <a:rPr lang="en-US" sz="4800" dirty="0"/>
              <a:t>Semi-hermetic or open</a:t>
            </a:r>
          </a:p>
          <a:p>
            <a:pPr marL="650230" indent="-650230">
              <a:buFont typeface="Arial" panose="020B0604020202020204" pitchFamily="34" charset="0"/>
              <a:buChar char="•"/>
            </a:pPr>
            <a:r>
              <a:rPr lang="en-US" sz="4800" dirty="0"/>
              <a:t>No clearance volume</a:t>
            </a:r>
          </a:p>
        </p:txBody>
      </p:sp>
    </p:spTree>
    <p:extLst>
      <p:ext uri="{BB962C8B-B14F-4D97-AF65-F5344CB8AC3E}">
        <p14:creationId xmlns:p14="http://schemas.microsoft.com/office/powerpoint/2010/main" val="13655840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Turbocompressor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4600" dirty="0"/>
              <a:t>Energy transfer between rotor and fluid (flow)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600" dirty="0"/>
              <a:t>Volumetric flow rate heavily depended on pressure ratio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sz="4600" dirty="0" err="1"/>
              <a:t>Typically</a:t>
            </a:r>
            <a:r>
              <a:rPr lang="nl-BE" sz="4600" dirty="0"/>
              <a:t> semi-</a:t>
            </a:r>
            <a:r>
              <a:rPr lang="nl-BE" sz="4600" dirty="0" err="1"/>
              <a:t>hermetic</a:t>
            </a:r>
            <a:r>
              <a:rPr lang="nl-BE" sz="4600" dirty="0"/>
              <a:t> or open, </a:t>
            </a:r>
            <a:r>
              <a:rPr lang="en-US" sz="4600" dirty="0"/>
              <a:t>large powers</a:t>
            </a:r>
          </a:p>
          <a:p>
            <a:pPr marL="64301" indent="0">
              <a:buNone/>
            </a:pP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19608-76CD-4487-BF46-38F39CC024B7}" type="slidenum">
              <a:rPr lang="nl-NL" smtClean="0"/>
              <a:pPr/>
              <a:t>51</a:t>
            </a:fld>
            <a:r>
              <a:rPr lang="nl-NL"/>
              <a:t> </a:t>
            </a:r>
            <a:endParaRPr lang="nl-NL" dirty="0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8145" y="5930600"/>
            <a:ext cx="2668865" cy="21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7407" y="5166042"/>
            <a:ext cx="1991933" cy="325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949" y="4858193"/>
            <a:ext cx="6096000" cy="4687147"/>
          </a:xfrm>
          <a:prstGeom prst="rect">
            <a:avLst/>
          </a:prstGeom>
        </p:spPr>
      </p:pic>
      <p:pic>
        <p:nvPicPr>
          <p:cNvPr id="13" name="Boundary layer separation and st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69949" y="4587818"/>
            <a:ext cx="6123048" cy="501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2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271" dirty="0"/>
              <a:t>Compressor: </a:t>
            </a:r>
            <a:r>
              <a:rPr lang="nl-BE" sz="3271" dirty="0" err="1"/>
              <a:t>Thermodynamic</a:t>
            </a:r>
            <a:r>
              <a:rPr lang="nl-BE" sz="3271" dirty="0"/>
              <a:t> viewpoint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19608-76CD-4487-BF46-38F39CC024B7}" type="slidenum">
              <a:rPr lang="nl-NL" smtClean="0"/>
              <a:pPr/>
              <a:t>52</a:t>
            </a:fld>
            <a:r>
              <a:rPr lang="nl-NL"/>
              <a:t> </a:t>
            </a:r>
            <a:endParaRPr lang="nl-NL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Actual compressors always give a periodic flow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Piston compressor: stroke frequency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Turbocharger: frequency with which blade passes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Average value over an appropriate period is constant!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Both flow rate and discharge state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So steady state analysis is possible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Three degrees of freedom per compressor for given pressures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Mass flow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Work (= electrical work)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Heat transfer to the environment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Doesn't matter what type of compressor it is for the rest of the cycle!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796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271" dirty="0"/>
              <a:t>Three performance </a:t>
            </a:r>
            <a:r>
              <a:rPr lang="nl-BE" sz="3271" dirty="0" err="1"/>
              <a:t>metrics</a:t>
            </a:r>
            <a:r>
              <a:rPr lang="nl-BE" sz="3271" dirty="0"/>
              <a:t> </a:t>
            </a:r>
            <a:r>
              <a:rPr lang="nl-BE" sz="3271" dirty="0" err="1"/>
              <a:t>for</a:t>
            </a:r>
            <a:r>
              <a:rPr lang="nl-BE" sz="3271" dirty="0"/>
              <a:t> a compressor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For known suction temperature, suction pressure and discharge pressure:</a:t>
            </a:r>
          </a:p>
          <a:p>
            <a:pPr>
              <a:buFont typeface="Arial" panose="020B0604020202020204" pitchFamily="34" charset="0"/>
              <a:buChar char="•"/>
            </a:pPr>
            <a:endParaRPr lang="nl-BE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Work expressed as isentropic efficiency:</a:t>
            </a:r>
          </a:p>
          <a:p>
            <a:pPr>
              <a:buFont typeface="Arial" panose="020B0604020202020204" pitchFamily="34" charset="0"/>
              <a:buChar char="•"/>
            </a:pPr>
            <a:endParaRPr lang="nl-BE" dirty="0"/>
          </a:p>
          <a:p>
            <a:pPr>
              <a:buFont typeface="Arial" panose="020B0604020202020204" pitchFamily="34" charset="0"/>
              <a:buChar char="•"/>
            </a:pPr>
            <a:endParaRPr lang="nl-BE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Mass flow rate expressed as: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Volumetric efficiency (filling factor)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turbocompressors</a:t>
            </a:r>
          </a:p>
          <a:p>
            <a:pPr marL="539403" lvl="1" indent="0">
              <a:buNone/>
            </a:pPr>
            <a:endParaRPr lang="nl-BE" dirty="0"/>
          </a:p>
          <a:p>
            <a:pPr>
              <a:buFont typeface="Arial" panose="020B0604020202020204" pitchFamily="34" charset="0"/>
              <a:buChar char="•"/>
            </a:pPr>
            <a:endParaRPr lang="nl-BE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Heat loss expressed as loss coefficient: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19608-76CD-4487-BF46-38F39CC024B7}" type="slidenum">
              <a:rPr lang="nl-NL" smtClean="0"/>
              <a:pPr/>
              <a:t>53</a:t>
            </a:fld>
            <a:r>
              <a:rPr lang="nl-NL"/>
              <a:t> 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066613" y="2524946"/>
                <a:ext cx="2496902" cy="15523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𝑖𝑠𝑒𝑛</m:t>
                              </m:r>
                            </m:sub>
                          </m:sSub>
                        </m:num>
                        <m:den>
                          <m:acc>
                            <m:accPr>
                              <m:chr m:val="̇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GB" sz="4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6613" y="2524946"/>
                <a:ext cx="2496902" cy="15523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066613" y="4775065"/>
                <a:ext cx="4462055" cy="1678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𝑖𝑑𝑒𝑎𝑙</m:t>
                              </m:r>
                            </m:sub>
                          </m:sSub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  <m:sSub>
                            <m:sSubPr>
                              <m:ctrlPr>
                                <a:rPr lang="en-GB" sz="4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𝑖𝑛𝑡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4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6613" y="4775065"/>
                <a:ext cx="4462055" cy="16780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0066613" y="7030914"/>
                <a:ext cx="2379241" cy="1557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𝑙𝑜𝑠𝑠</m:t>
                              </m:r>
                            </m:sub>
                          </m:sSub>
                        </m:num>
                        <m:den>
                          <m:acc>
                            <m:accPr>
                              <m:chr m:val="̇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GB" sz="4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6613" y="7030914"/>
                <a:ext cx="2379241" cy="15572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90074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fig052-15"/>
          <p:cNvPicPr>
            <a:picLocks noChangeAspect="1" noChangeArrowheads="1"/>
          </p:cNvPicPr>
          <p:nvPr/>
        </p:nvPicPr>
        <p:blipFill rotWithShape="1">
          <a:blip r:embed="rId3" cstate="print"/>
          <a:srcRect l="48059" r="4523" b="9653"/>
          <a:stretch/>
        </p:blipFill>
        <p:spPr bwMode="auto">
          <a:xfrm>
            <a:off x="7596134" y="2176281"/>
            <a:ext cx="3215301" cy="474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off-design </a:t>
            </a:r>
            <a:r>
              <a:rPr lang="nl-BE" dirty="0" err="1"/>
              <a:t>operation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19608-76CD-4487-BF46-38F39CC024B7}" type="slidenum">
              <a:rPr lang="nl-NL" smtClean="0"/>
              <a:pPr/>
              <a:t>54</a:t>
            </a:fld>
            <a:r>
              <a:rPr lang="nl-NL"/>
              <a:t> 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137560" y="7504131"/>
                <a:ext cx="3090398" cy="9430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𝐶𝑂𝑃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𝑐𝑜𝑜𝑙𝑖𝑛𝑔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𝑐𝑦𝑐𝑙𝑒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560" y="7504131"/>
                <a:ext cx="3090398" cy="9430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430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Influence</a:t>
            </a:r>
            <a:r>
              <a:rPr lang="nl-BE" dirty="0"/>
              <a:t> of </a:t>
            </a:r>
            <a:r>
              <a:rPr lang="nl-BE" dirty="0" err="1"/>
              <a:t>temperature</a:t>
            </a:r>
            <a:r>
              <a:rPr lang="nl-BE" dirty="0"/>
              <a:t> on COP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55</a:t>
            </a:fld>
            <a:endParaRPr lang="en-GB" noProof="0" dirty="0"/>
          </a:p>
        </p:txBody>
      </p:sp>
      <p:sp>
        <p:nvSpPr>
          <p:cNvPr id="5" name="TextBox 4"/>
          <p:cNvSpPr txBox="1"/>
          <p:nvPr/>
        </p:nvSpPr>
        <p:spPr>
          <a:xfrm>
            <a:off x="10774680" y="2717627"/>
            <a:ext cx="5878388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0" indent="-265113">
              <a:spcBef>
                <a:spcPct val="20000"/>
              </a:spcBef>
              <a:buFontTx/>
              <a:buChar char="•"/>
            </a:pPr>
            <a:r>
              <a:rPr lang="en-GB" sz="2400" kern="0" dirty="0">
                <a:latin typeface="Arial"/>
              </a:rPr>
              <a:t>What if T condenser          ?</a:t>
            </a:r>
          </a:p>
          <a:p>
            <a:pPr marL="265113" lvl="0" indent="-265113">
              <a:spcBef>
                <a:spcPct val="20000"/>
              </a:spcBef>
              <a:buFontTx/>
              <a:buChar char="•"/>
            </a:pPr>
            <a:r>
              <a:rPr lang="en-GB" sz="2400" kern="0" dirty="0">
                <a:latin typeface="Arial"/>
              </a:rPr>
              <a:t>What if T evaporator          ?</a:t>
            </a:r>
            <a:endParaRPr lang="en-GB" sz="2400" kern="0" dirty="0">
              <a:latin typeface="+mj-lt"/>
            </a:endParaRPr>
          </a:p>
          <a:p>
            <a:pPr marL="265113" lvl="0" indent="-265113" algn="ctr">
              <a:spcBef>
                <a:spcPct val="20000"/>
              </a:spcBef>
            </a:pPr>
            <a:endParaRPr lang="en-GB" sz="2400" kern="0" dirty="0">
              <a:latin typeface="+mj-lt"/>
            </a:endParaRPr>
          </a:p>
          <a:p>
            <a:pPr marL="265113" lvl="0" indent="-265113" algn="ctr">
              <a:spcBef>
                <a:spcPct val="20000"/>
              </a:spcBef>
            </a:pPr>
            <a:r>
              <a:rPr lang="en-GB" sz="2400" kern="0" dirty="0">
                <a:latin typeface="+mj-lt"/>
              </a:rPr>
              <a:t>(other boundary conditions identical)</a:t>
            </a:r>
            <a:endParaRPr lang="en-GB" sz="2400" kern="0" dirty="0"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81832" y="5771942"/>
            <a:ext cx="4222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nl-BE" sz="2400" kern="0" dirty="0">
                <a:latin typeface="Arial"/>
              </a:rPr>
              <a:t>Same </a:t>
            </a:r>
            <a:r>
              <a:rPr lang="nl-BE" sz="2400" i="1" kern="0" dirty="0">
                <a:latin typeface="Arial"/>
              </a:rPr>
              <a:t>trend</a:t>
            </a:r>
            <a:r>
              <a:rPr lang="nl-BE" sz="2400" kern="0" dirty="0">
                <a:latin typeface="Arial"/>
              </a:rPr>
              <a:t> as </a:t>
            </a:r>
            <a:r>
              <a:rPr lang="nl-BE" sz="2400" kern="0" dirty="0" err="1">
                <a:latin typeface="Arial"/>
              </a:rPr>
              <a:t>Carnot</a:t>
            </a:r>
            <a:r>
              <a:rPr lang="nl-BE" sz="2400" kern="0" dirty="0">
                <a:latin typeface="Arial"/>
              </a:rPr>
              <a:t> COP!</a:t>
            </a:r>
            <a:endParaRPr lang="nl-BE" sz="2400" kern="0" dirty="0">
              <a:latin typeface="+mj-lt"/>
            </a:endParaRPr>
          </a:p>
        </p:txBody>
      </p:sp>
      <p:pic>
        <p:nvPicPr>
          <p:cNvPr id="32" name="Picture 2" descr="https://www.ohio.edu/mechanical/thermo/property_tables/R134a/ph_r134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3980" y="1676400"/>
            <a:ext cx="6850380" cy="5626467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3725481" y="3523241"/>
            <a:ext cx="3149729" cy="1515531"/>
            <a:chOff x="1907704" y="3675797"/>
            <a:chExt cx="1920861" cy="91160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907704" y="3676063"/>
              <a:ext cx="192086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907704" y="4581128"/>
              <a:ext cx="158417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3476335" y="3676063"/>
              <a:ext cx="352230" cy="91134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1907704" y="3675797"/>
              <a:ext cx="0" cy="90533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315856" y="2959220"/>
            <a:ext cx="2833801" cy="2069123"/>
            <a:chOff x="2267744" y="3336533"/>
            <a:chExt cx="1728192" cy="1244598"/>
          </a:xfrm>
        </p:grpSpPr>
        <p:cxnSp>
          <p:nvCxnSpPr>
            <p:cNvPr id="13" name="Straight Connector 12"/>
            <p:cNvCxnSpPr/>
            <p:nvPr/>
          </p:nvCxnSpPr>
          <p:spPr>
            <a:xfrm flipV="1">
              <a:off x="2267744" y="3336534"/>
              <a:ext cx="8823" cy="1244596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3491880" y="3336533"/>
              <a:ext cx="504056" cy="124459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2276567" y="3336534"/>
              <a:ext cx="1719369" cy="1146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267744" y="4581128"/>
              <a:ext cx="1224136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3749824" y="3522014"/>
            <a:ext cx="3310281" cy="2464022"/>
            <a:chOff x="3347864" y="3068445"/>
            <a:chExt cx="1333413" cy="1521351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3347864" y="3068445"/>
              <a:ext cx="1333413" cy="515"/>
            </a:xfrm>
            <a:prstGeom prst="line">
              <a:avLst/>
            </a:prstGeom>
            <a:ln w="28575">
              <a:solidFill>
                <a:srgbClr val="EA06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347864" y="3068960"/>
              <a:ext cx="0" cy="1512168"/>
            </a:xfrm>
            <a:prstGeom prst="line">
              <a:avLst/>
            </a:prstGeom>
            <a:ln w="28575">
              <a:solidFill>
                <a:srgbClr val="EA06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283968" y="3068445"/>
              <a:ext cx="397309" cy="1521351"/>
            </a:xfrm>
            <a:prstGeom prst="line">
              <a:avLst/>
            </a:prstGeom>
            <a:ln w="28575">
              <a:solidFill>
                <a:srgbClr val="EA06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347864" y="4581128"/>
              <a:ext cx="936104" cy="0"/>
            </a:xfrm>
            <a:prstGeom prst="line">
              <a:avLst/>
            </a:prstGeom>
            <a:ln w="28575">
              <a:solidFill>
                <a:srgbClr val="EA06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/>
          <p:cNvCxnSpPr/>
          <p:nvPr/>
        </p:nvCxnSpPr>
        <p:spPr>
          <a:xfrm>
            <a:off x="6309507" y="3522847"/>
            <a:ext cx="0" cy="184644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75210" y="3522847"/>
            <a:ext cx="0" cy="184644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148231" y="2959220"/>
            <a:ext cx="26915" cy="241007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323131" y="5064962"/>
            <a:ext cx="552079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323131" y="5267762"/>
            <a:ext cx="826525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083056" y="5866322"/>
            <a:ext cx="0" cy="107740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086981" y="5986034"/>
            <a:ext cx="973124" cy="2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067375" y="3504566"/>
            <a:ext cx="43581" cy="343916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Up Arrow 33"/>
          <p:cNvSpPr/>
          <p:nvPr/>
        </p:nvSpPr>
        <p:spPr>
          <a:xfrm>
            <a:off x="14191300" y="2664452"/>
            <a:ext cx="360040" cy="432048"/>
          </a:xfrm>
          <a:prstGeom prst="upArrow">
            <a:avLst/>
          </a:prstGeom>
          <a:noFill/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Up Arrow 34"/>
          <p:cNvSpPr/>
          <p:nvPr/>
        </p:nvSpPr>
        <p:spPr>
          <a:xfrm rot="10800000">
            <a:off x="14191300" y="3181209"/>
            <a:ext cx="360040" cy="432048"/>
          </a:xfrm>
          <a:prstGeom prst="upArrow">
            <a:avLst/>
          </a:prstGeom>
          <a:noFill/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1518070" y="6257320"/>
                <a:ext cx="3895682" cy="9429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𝐶𝑂𝑃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𝑐𝑎𝑟𝑛𝑜𝑡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h𝑒𝑎𝑡𝑖𝑛𝑔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5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8070" y="6257320"/>
                <a:ext cx="3895682" cy="9429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806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4" grpId="0" animBg="1"/>
      <p:bldP spid="34" grpId="1" animBg="1"/>
      <p:bldP spid="34" grpId="2" animBg="1"/>
      <p:bldP spid="35" grpId="0" animBg="1"/>
      <p:bldP spid="3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Influence of temperature on Capacity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56</a:t>
            </a:fld>
            <a:endParaRPr lang="en-GB" noProof="0" dirty="0"/>
          </a:p>
        </p:txBody>
      </p:sp>
      <p:sp>
        <p:nvSpPr>
          <p:cNvPr id="7" name="Rectangle 6"/>
          <p:cNvSpPr/>
          <p:nvPr/>
        </p:nvSpPr>
        <p:spPr>
          <a:xfrm>
            <a:off x="5031723" y="2833596"/>
            <a:ext cx="59360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2800" kern="0" dirty="0"/>
              <a:t>Assume </a:t>
            </a:r>
            <a:r>
              <a:rPr lang="en-GB" sz="2800" u="sng" kern="0" dirty="0"/>
              <a:t>reciprocating</a:t>
            </a:r>
            <a:r>
              <a:rPr lang="en-GB" sz="2800" kern="0" dirty="0"/>
              <a:t> compressor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388180" y="5824822"/>
            <a:ext cx="10113980" cy="3123881"/>
            <a:chOff x="4333663" y="5562919"/>
            <a:chExt cx="8858253" cy="2765921"/>
          </a:xfrm>
        </p:grpSpPr>
        <p:pic>
          <p:nvPicPr>
            <p:cNvPr id="5" name="Picture 2" descr="http://www.refrigeration.lt/media/catalog/product/cache/1/image/336x276/9df78eab33525d08d6e5fb8d27136e95/s/e/semihermeticbitzerjpg2_3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97959" y="5562919"/>
              <a:ext cx="2970176" cy="2439787"/>
            </a:xfrm>
            <a:prstGeom prst="rect">
              <a:avLst/>
            </a:prstGeom>
            <a:noFill/>
          </p:spPr>
        </p:pic>
        <p:pic>
          <p:nvPicPr>
            <p:cNvPr id="6" name="Picture 2" descr="http://dacworldwide.com/assets/images/products/lg/W373-110SS01.jp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16364" t="3234" r="13267" b="5949"/>
            <a:stretch/>
          </p:blipFill>
          <p:spPr bwMode="auto">
            <a:xfrm>
              <a:off x="4333663" y="5719522"/>
              <a:ext cx="2471431" cy="2126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 descr="http://www.gea.com/global/en/binaries/FDK18_487436_tcm11-12998_w710.jpg"/>
            <p:cNvPicPr>
              <a:picLocks noChangeAspect="1" noChangeArrowheads="1"/>
            </p:cNvPicPr>
            <p:nvPr/>
          </p:nvPicPr>
          <p:blipFill>
            <a:blip r:embed="rId4" cstate="print"/>
            <a:srcRect l="13842" t="1895" r="12689"/>
            <a:stretch>
              <a:fillRect/>
            </a:stretch>
          </p:blipFill>
          <p:spPr bwMode="auto">
            <a:xfrm>
              <a:off x="10526351" y="5778943"/>
              <a:ext cx="2665565" cy="2000276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4886338" y="7846102"/>
              <a:ext cx="136608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kern="0" dirty="0"/>
                <a:t>hermetic</a:t>
              </a:r>
              <a:endParaRPr lang="en-GB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673483" y="7867175"/>
              <a:ext cx="21194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kern="0" dirty="0"/>
                <a:t>semi-hermetic</a:t>
              </a:r>
              <a:endParaRPr lang="en-GB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606471" y="7846101"/>
              <a:ext cx="8707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kern="0" dirty="0"/>
                <a:t>open</a:t>
              </a:r>
              <a:endParaRPr lang="en-GB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587829" y="3645461"/>
            <a:ext cx="3660238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400" kern="0" dirty="0"/>
              <a:t>High pressure ratios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400" kern="0" dirty="0"/>
              <a:t>Easy maintenance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400" kern="0" dirty="0"/>
              <a:t>Relatively cheap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246112" y="3991556"/>
            <a:ext cx="4180429" cy="1163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400" kern="0" dirty="0"/>
              <a:t>Low capacity (RPM low)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400" kern="0" dirty="0"/>
              <a:t>Vibration prone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GB" sz="1400" kern="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418" y="3683616"/>
            <a:ext cx="2969423" cy="1471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000750" y="1677917"/>
                <a:ext cx="3213380" cy="6135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sz="32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𝑐𝑜𝑛𝑑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GB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GB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𝑐𝑜𝑛𝑑</m:t>
                          </m:r>
                        </m:sub>
                      </m:sSub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750" y="1677917"/>
                <a:ext cx="3213380" cy="6135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le 16"/>
          <p:cNvSpPr/>
          <p:nvPr/>
        </p:nvSpPr>
        <p:spPr>
          <a:xfrm>
            <a:off x="7607440" y="1791145"/>
            <a:ext cx="333708" cy="403704"/>
          </a:xfrm>
          <a:prstGeom prst="roundRect">
            <a:avLst/>
          </a:prstGeom>
          <a:noFill/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03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Influence on mass flow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57</a:t>
            </a:fld>
            <a:endParaRPr lang="en-GB" noProof="0" dirty="0"/>
          </a:p>
        </p:txBody>
      </p:sp>
      <p:grpSp>
        <p:nvGrpSpPr>
          <p:cNvPr id="41" name="Group 40"/>
          <p:cNvGrpSpPr/>
          <p:nvPr/>
        </p:nvGrpSpPr>
        <p:grpSpPr>
          <a:xfrm>
            <a:off x="12889712" y="999718"/>
            <a:ext cx="3773596" cy="3423961"/>
            <a:chOff x="6137847" y="984754"/>
            <a:chExt cx="2345731" cy="229056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72954" y="984754"/>
              <a:ext cx="2049111" cy="229056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/>
                <p:cNvSpPr/>
                <p:nvPr/>
              </p:nvSpPr>
              <p:spPr>
                <a:xfrm>
                  <a:off x="6137847" y="1275895"/>
                  <a:ext cx="66640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𝑖𝑛𝑡</m:t>
                            </m:r>
                          </m:sub>
                        </m:sSub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7847" y="1275895"/>
                  <a:ext cx="666401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Rounded Rectangle 37"/>
            <p:cNvSpPr/>
            <p:nvPr/>
          </p:nvSpPr>
          <p:spPr>
            <a:xfrm>
              <a:off x="6212978" y="1256966"/>
              <a:ext cx="519262" cy="515850"/>
            </a:xfrm>
            <a:prstGeom prst="roundRect">
              <a:avLst/>
            </a:prstGeom>
            <a:noFill/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7452320" y="1218025"/>
              <a:ext cx="460076" cy="122743"/>
            </a:xfrm>
            <a:prstGeom prst="roundRect">
              <a:avLst/>
            </a:prstGeom>
            <a:noFill/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/>
                <p:cNvSpPr/>
                <p:nvPr/>
              </p:nvSpPr>
              <p:spPr>
                <a:xfrm>
                  <a:off x="7912396" y="1084674"/>
                  <a:ext cx="5711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𝑐𝑣</m:t>
                            </m:r>
                          </m:sub>
                        </m:sSub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2396" y="1084674"/>
                  <a:ext cx="571182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834047" y="1491891"/>
                <a:ext cx="4125553" cy="6858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𝑠𝑢𝑐𝑡𝑖𝑜𝑛</m:t>
                              </m:r>
                            </m:sub>
                          </m:sSub>
                          <m:acc>
                            <m:accPr>
                              <m:chr m:val="̇"/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𝑠𝑢𝑐𝑡𝑖𝑜𝑛</m:t>
                          </m:r>
                        </m:sub>
                      </m:sSub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4047" y="1491891"/>
                <a:ext cx="4125553" cy="6858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ounded Rectangle 42"/>
          <p:cNvSpPr/>
          <p:nvPr/>
        </p:nvSpPr>
        <p:spPr>
          <a:xfrm>
            <a:off x="5369288" y="1468732"/>
            <a:ext cx="1639709" cy="705778"/>
          </a:xfrm>
          <a:prstGeom prst="roundRect">
            <a:avLst/>
          </a:prstGeom>
          <a:noFill/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/>
          <p:cNvSpPr txBox="1"/>
          <p:nvPr/>
        </p:nvSpPr>
        <p:spPr>
          <a:xfrm>
            <a:off x="2147208" y="3224893"/>
            <a:ext cx="3388178" cy="511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500" dirty="0"/>
              <a:t>Volumetric efficiency: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994862" y="3841704"/>
                <a:ext cx="3017942" cy="14691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𝑠𝑢𝑐𝑡𝑖𝑜𝑛</m:t>
                              </m:r>
                            </m:sub>
                          </m:sSub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/60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𝑖𝑛𝑡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4862" y="3841704"/>
                <a:ext cx="3017942" cy="14691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2209883" y="5524500"/>
            <a:ext cx="3388178" cy="511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500" dirty="0"/>
              <a:t>Re-expansion loss: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2611580" y="6039652"/>
            <a:ext cx="3361860" cy="2653269"/>
            <a:chOff x="1390898" y="3623347"/>
            <a:chExt cx="2473365" cy="1888576"/>
          </a:xfrm>
        </p:grpSpPr>
        <p:grpSp>
          <p:nvGrpSpPr>
            <p:cNvPr id="48" name="Group 47"/>
            <p:cNvGrpSpPr/>
            <p:nvPr/>
          </p:nvGrpSpPr>
          <p:grpSpPr>
            <a:xfrm>
              <a:off x="1390898" y="3623347"/>
              <a:ext cx="2473365" cy="1888576"/>
              <a:chOff x="6170802" y="692696"/>
              <a:chExt cx="2783068" cy="2421988"/>
            </a:xfrm>
          </p:grpSpPr>
          <p:cxnSp>
            <p:nvCxnSpPr>
              <p:cNvPr id="57" name="Straight Arrow Connector 56"/>
              <p:cNvCxnSpPr/>
              <p:nvPr/>
            </p:nvCxnSpPr>
            <p:spPr>
              <a:xfrm>
                <a:off x="6552837" y="692696"/>
                <a:ext cx="0" cy="2016224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 flipH="1" flipV="1">
                <a:off x="6552837" y="2690248"/>
                <a:ext cx="2376264" cy="18672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 flipV="1">
                <a:off x="6752319" y="2566238"/>
                <a:ext cx="0" cy="142682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/>
              <p:cNvSpPr/>
              <p:nvPr/>
            </p:nvSpPr>
            <p:spPr>
              <a:xfrm rot="16200000">
                <a:off x="6180859" y="731262"/>
                <a:ext cx="285631" cy="3057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spcBef>
                    <a:spcPct val="20000"/>
                  </a:spcBef>
                </a:pPr>
                <a:r>
                  <a:rPr lang="en-GB" sz="1800" kern="0" dirty="0"/>
                  <a:t>p</a:t>
                </a: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8673603" y="2777546"/>
                <a:ext cx="280267" cy="3371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spcBef>
                    <a:spcPct val="20000"/>
                  </a:spcBef>
                </a:pPr>
                <a:r>
                  <a:rPr lang="en-GB" sz="1800" kern="0" dirty="0"/>
                  <a:t>V</a:t>
                </a:r>
              </a:p>
            </p:txBody>
          </p:sp>
        </p:grpSp>
        <p:sp>
          <p:nvSpPr>
            <p:cNvPr id="49" name="Rectangle 48"/>
            <p:cNvSpPr/>
            <p:nvPr/>
          </p:nvSpPr>
          <p:spPr>
            <a:xfrm>
              <a:off x="1763688" y="5218451"/>
              <a:ext cx="305687" cy="262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ct val="20000"/>
                </a:spcBef>
              </a:pPr>
              <a:r>
                <a:rPr lang="en-GB" sz="1800" kern="0" dirty="0"/>
                <a:t>V</a:t>
              </a:r>
              <a:r>
                <a:rPr lang="en-GB" sz="1800" kern="0" baseline="-25000" dirty="0"/>
                <a:t>c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954838" y="5229200"/>
              <a:ext cx="286818" cy="262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ct val="20000"/>
                </a:spcBef>
              </a:pPr>
              <a:r>
                <a:rPr lang="en-GB" sz="1800" kern="0" dirty="0" err="1"/>
                <a:t>V</a:t>
              </a:r>
              <a:r>
                <a:rPr lang="en-GB" sz="1800" kern="0" baseline="-25000" dirty="0" err="1"/>
                <a:t>r</a:t>
              </a:r>
              <a:endParaRPr lang="en-GB" sz="1800" kern="0" baseline="-25000" dirty="0"/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V="1">
              <a:off x="2123728" y="5085184"/>
              <a:ext cx="0" cy="111258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Freeform 51"/>
            <p:cNvSpPr/>
            <p:nvPr/>
          </p:nvSpPr>
          <p:spPr>
            <a:xfrm>
              <a:off x="1822824" y="3812988"/>
              <a:ext cx="300904" cy="1020431"/>
            </a:xfrm>
            <a:custGeom>
              <a:avLst/>
              <a:gdLst>
                <a:gd name="connsiteX0" fmla="*/ 0 w 292847"/>
                <a:gd name="connsiteY0" fmla="*/ 0 h 1249083"/>
                <a:gd name="connsiteX1" fmla="*/ 89647 w 292847"/>
                <a:gd name="connsiteY1" fmla="*/ 603624 h 1249083"/>
                <a:gd name="connsiteX2" fmla="*/ 292847 w 292847"/>
                <a:gd name="connsiteY2" fmla="*/ 1249083 h 124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847" h="1249083">
                  <a:moveTo>
                    <a:pt x="0" y="0"/>
                  </a:moveTo>
                  <a:cubicBezTo>
                    <a:pt x="20419" y="197722"/>
                    <a:pt x="40839" y="395444"/>
                    <a:pt x="89647" y="603624"/>
                  </a:cubicBezTo>
                  <a:cubicBezTo>
                    <a:pt x="138455" y="811804"/>
                    <a:pt x="215651" y="1030443"/>
                    <a:pt x="292847" y="1249083"/>
                  </a:cubicBezTo>
                </a:path>
              </a:pathLst>
            </a:custGeom>
            <a:noFill/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ctangle 52"/>
                <p:cNvSpPr/>
                <p:nvPr/>
              </p:nvSpPr>
              <p:spPr>
                <a:xfrm>
                  <a:off x="1806537" y="3843810"/>
                  <a:ext cx="934234" cy="2628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𝑐𝑠𝑡</m:t>
                        </m:r>
                      </m:oMath>
                    </m:oMathPara>
                  </a14:m>
                  <a:endParaRPr lang="en-GB" sz="1800" dirty="0"/>
                </a:p>
              </p:txBody>
            </p:sp>
          </mc:Choice>
          <mc:Fallback xmlns="">
            <p:sp>
              <p:nvSpPr>
                <p:cNvPr id="53" name="Rectangle 5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6537" y="3843810"/>
                  <a:ext cx="934234" cy="262888"/>
                </a:xfrm>
                <a:prstGeom prst="rect">
                  <a:avLst/>
                </a:prstGeom>
                <a:blipFill>
                  <a:blip r:embed="rId7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Rectangle 53"/>
            <p:cNvSpPr/>
            <p:nvPr/>
          </p:nvSpPr>
          <p:spPr>
            <a:xfrm>
              <a:off x="3053201" y="5229200"/>
              <a:ext cx="368194" cy="262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ct val="20000"/>
                </a:spcBef>
              </a:pPr>
              <a:r>
                <a:rPr lang="en-GB" sz="1800" kern="0" dirty="0" err="1"/>
                <a:t>V</a:t>
              </a:r>
              <a:r>
                <a:rPr lang="en-GB" sz="1800" kern="0" baseline="-25000" dirty="0" err="1"/>
                <a:t>int</a:t>
              </a:r>
              <a:endParaRPr lang="en-GB" sz="1800" kern="0" baseline="-25000" dirty="0"/>
            </a:p>
          </p:txBody>
        </p:sp>
        <p:cxnSp>
          <p:nvCxnSpPr>
            <p:cNvPr id="55" name="Straight Connector 54"/>
            <p:cNvCxnSpPr>
              <a:stCxn id="52" idx="2"/>
            </p:cNvCxnSpPr>
            <p:nvPr/>
          </p:nvCxnSpPr>
          <p:spPr>
            <a:xfrm>
              <a:off x="2123728" y="4833419"/>
              <a:ext cx="1112953" cy="0"/>
            </a:xfrm>
            <a:prstGeom prst="line">
              <a:avLst/>
            </a:prstGeom>
            <a:ln w="317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3203848" y="5085184"/>
              <a:ext cx="0" cy="111258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/>
          <p:cNvSpPr txBox="1"/>
          <p:nvPr/>
        </p:nvSpPr>
        <p:spPr>
          <a:xfrm>
            <a:off x="2147208" y="8948703"/>
            <a:ext cx="3388178" cy="511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500" dirty="0"/>
              <a:t>Leakage loss</a:t>
            </a:r>
          </a:p>
        </p:txBody>
      </p:sp>
      <p:sp>
        <p:nvSpPr>
          <p:cNvPr id="63" name="Right Brace 62"/>
          <p:cNvSpPr/>
          <p:nvPr/>
        </p:nvSpPr>
        <p:spPr>
          <a:xfrm>
            <a:off x="7344916" y="5780306"/>
            <a:ext cx="720080" cy="3469829"/>
          </a:xfrm>
          <a:prstGeom prst="rightBrace">
            <a:avLst/>
          </a:prstGeom>
          <a:ln w="31750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4" name="Group 63"/>
          <p:cNvGrpSpPr/>
          <p:nvPr/>
        </p:nvGrpSpPr>
        <p:grpSpPr>
          <a:xfrm>
            <a:off x="9984773" y="5030566"/>
            <a:ext cx="4268512" cy="3925292"/>
            <a:chOff x="6234731" y="692696"/>
            <a:chExt cx="2694370" cy="2254610"/>
          </a:xfrm>
        </p:grpSpPr>
        <p:cxnSp>
          <p:nvCxnSpPr>
            <p:cNvPr id="65" name="Straight Arrow Connector 64"/>
            <p:cNvCxnSpPr/>
            <p:nvPr/>
          </p:nvCxnSpPr>
          <p:spPr>
            <a:xfrm>
              <a:off x="6552837" y="692696"/>
              <a:ext cx="0" cy="2016224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H="1" flipV="1">
              <a:off x="6552837" y="2690248"/>
              <a:ext cx="2376264" cy="18672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 flipV="1">
              <a:off x="6754380" y="1253198"/>
              <a:ext cx="1819402" cy="108012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>
            <a:xfrm rot="16200000">
              <a:off x="5580089" y="1676694"/>
              <a:ext cx="1542413" cy="2331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ct val="20000"/>
                </a:spcBef>
              </a:pPr>
              <a:r>
                <a:rPr lang="en-GB" sz="1800" kern="0" dirty="0"/>
                <a:t>volumetric efficiency (%)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015450" y="2735169"/>
              <a:ext cx="1556424" cy="2121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ct val="20000"/>
                </a:spcBef>
              </a:pPr>
              <a:r>
                <a:rPr lang="en-GB" sz="1800" kern="0" dirty="0"/>
                <a:t>pressure ratio (p</a:t>
              </a:r>
              <a:r>
                <a:rPr lang="en-GB" sz="1800" kern="0" baseline="-25000" dirty="0"/>
                <a:t>out</a:t>
              </a:r>
              <a:r>
                <a:rPr lang="en-GB" sz="1800" kern="0" dirty="0"/>
                <a:t>/p</a:t>
              </a:r>
              <a:r>
                <a:rPr lang="en-GB" sz="1800" kern="0" baseline="-25000" dirty="0"/>
                <a:t>in</a:t>
              </a:r>
              <a:r>
                <a:rPr lang="en-GB" sz="1800" kern="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39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/>
      <p:bldP spid="6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Influence of temperature on capacity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58</a:t>
            </a:fld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431346" y="2971893"/>
                <a:ext cx="6984028" cy="13829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𝑒𝑣𝑎𝑝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𝑖𝑛𝑡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GB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GB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𝑒𝑣𝑎𝑝</m:t>
                          </m:r>
                        </m:sub>
                      </m:sSub>
                    </m:oMath>
                  </m:oMathPara>
                </a14:m>
                <a:endParaRPr lang="en-GB" sz="4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1346" y="2971893"/>
                <a:ext cx="6984028" cy="13829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Brace 5"/>
          <p:cNvSpPr/>
          <p:nvPr/>
        </p:nvSpPr>
        <p:spPr>
          <a:xfrm rot="16200000">
            <a:off x="10492372" y="1916049"/>
            <a:ext cx="701559" cy="2294532"/>
          </a:xfrm>
          <a:prstGeom prst="rightBrace">
            <a:avLst/>
          </a:prstGeom>
          <a:ln w="31750" cap="flat">
            <a:bevel/>
            <a:headEnd type="triangle" w="lg" len="lg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117187" y="1700807"/>
                <a:ext cx="982640" cy="7272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en-GB" sz="4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7187" y="1700807"/>
                <a:ext cx="982640" cy="7272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/>
          <p:cNvCxnSpPr/>
          <p:nvPr/>
        </p:nvCxnSpPr>
        <p:spPr>
          <a:xfrm>
            <a:off x="11364665" y="4349540"/>
            <a:ext cx="562953" cy="0"/>
          </a:xfrm>
          <a:prstGeom prst="line">
            <a:avLst/>
          </a:prstGeom>
          <a:ln w="31750">
            <a:solidFill>
              <a:srgbClr val="FF0000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153332" y="4349540"/>
            <a:ext cx="562953" cy="0"/>
          </a:xfrm>
          <a:prstGeom prst="line">
            <a:avLst/>
          </a:prstGeom>
          <a:ln w="31750">
            <a:solidFill>
              <a:srgbClr val="FF0000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80710" y="5886097"/>
            <a:ext cx="557107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5113" lvl="0" indent="-265113">
              <a:spcBef>
                <a:spcPct val="20000"/>
              </a:spcBef>
              <a:buFontTx/>
              <a:buChar char="•"/>
            </a:pPr>
            <a:r>
              <a:rPr lang="en-GB" sz="3400" kern="0" dirty="0"/>
              <a:t>What if T condenser        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520" y="4517801"/>
            <a:ext cx="562076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5113" lvl="0" indent="-265113">
              <a:spcBef>
                <a:spcPct val="20000"/>
              </a:spcBef>
              <a:buFontTx/>
              <a:buChar char="•"/>
            </a:pPr>
            <a:r>
              <a:rPr lang="en-GB" sz="3400" kern="0" dirty="0"/>
              <a:t>What if T evaporator        ?</a:t>
            </a:r>
          </a:p>
        </p:txBody>
      </p:sp>
      <p:sp>
        <p:nvSpPr>
          <p:cNvPr id="12" name="Up Arrow 11"/>
          <p:cNvSpPr/>
          <p:nvPr/>
        </p:nvSpPr>
        <p:spPr>
          <a:xfrm>
            <a:off x="4746386" y="5750436"/>
            <a:ext cx="624409" cy="751214"/>
          </a:xfrm>
          <a:prstGeom prst="upArrow">
            <a:avLst/>
          </a:prstGeom>
          <a:noFill/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Up Arrow 12"/>
          <p:cNvSpPr/>
          <p:nvPr/>
        </p:nvSpPr>
        <p:spPr>
          <a:xfrm rot="10800000">
            <a:off x="4746386" y="4474743"/>
            <a:ext cx="624409" cy="751214"/>
          </a:xfrm>
          <a:prstGeom prst="upArrow">
            <a:avLst/>
          </a:prstGeom>
          <a:noFill/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Up Arrow 13"/>
          <p:cNvSpPr/>
          <p:nvPr/>
        </p:nvSpPr>
        <p:spPr>
          <a:xfrm rot="10800000">
            <a:off x="11428058" y="4666088"/>
            <a:ext cx="468799" cy="751214"/>
          </a:xfrm>
          <a:prstGeom prst="upArrow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Up Arrow 14"/>
          <p:cNvSpPr/>
          <p:nvPr/>
        </p:nvSpPr>
        <p:spPr>
          <a:xfrm rot="10800000">
            <a:off x="12190345" y="4725145"/>
            <a:ext cx="468799" cy="751214"/>
          </a:xfrm>
          <a:prstGeom prst="upArrow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Up Arrow 15"/>
          <p:cNvSpPr/>
          <p:nvPr/>
        </p:nvSpPr>
        <p:spPr>
          <a:xfrm rot="10800000">
            <a:off x="7961601" y="4599943"/>
            <a:ext cx="718563" cy="751214"/>
          </a:xfrm>
          <a:prstGeom prst="upArrow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Up Arrow 16"/>
          <p:cNvSpPr/>
          <p:nvPr/>
        </p:nvSpPr>
        <p:spPr>
          <a:xfrm rot="10800000">
            <a:off x="11444407" y="5951663"/>
            <a:ext cx="468799" cy="751214"/>
          </a:xfrm>
          <a:prstGeom prst="upArrow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Up Arrow 17"/>
          <p:cNvSpPr/>
          <p:nvPr/>
        </p:nvSpPr>
        <p:spPr>
          <a:xfrm rot="10800000">
            <a:off x="8086481" y="5951664"/>
            <a:ext cx="468799" cy="751214"/>
          </a:xfrm>
          <a:prstGeom prst="upArrow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2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500" dirty="0"/>
              <a:t>Steven Lecompte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cap="all" dirty="0"/>
              <a:t>DEPARTMENT OF electromechanical, </a:t>
            </a:r>
            <a:br>
              <a:rPr lang="en-GB" cap="all" dirty="0"/>
            </a:br>
            <a:r>
              <a:rPr lang="en-GB" cap="all" dirty="0"/>
              <a:t>systems and metal engineering</a:t>
            </a:r>
            <a:br>
              <a:rPr lang="en-GB" cap="all" dirty="0"/>
            </a:br>
            <a:br>
              <a:rPr lang="en-GB" dirty="0"/>
            </a:br>
            <a:r>
              <a:rPr lang="en-GB" dirty="0"/>
              <a:t>E	steven.lecompte@ugent.be</a:t>
            </a:r>
            <a:br>
              <a:rPr lang="en-GB" dirty="0"/>
            </a:br>
            <a:r>
              <a:rPr lang="en-GB" dirty="0"/>
              <a:t>T	+32 9 264 33 55</a:t>
            </a:r>
            <a:br>
              <a:rPr lang="en-GB" dirty="0"/>
            </a:br>
            <a:r>
              <a:rPr lang="en-GB" dirty="0"/>
              <a:t>M	+32 470 04 55 24</a:t>
            </a:r>
            <a:br>
              <a:rPr lang="en-GB" dirty="0"/>
            </a:br>
            <a:br>
              <a:rPr lang="en-GB" dirty="0"/>
            </a:br>
            <a:r>
              <a:rPr lang="en-GB" dirty="0"/>
              <a:t>www.ugent.be</a:t>
            </a:r>
            <a:br>
              <a:rPr lang="en-GB" dirty="0"/>
            </a:br>
            <a:endParaRPr lang="en-GB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err="1"/>
              <a:t>Ghent</a:t>
            </a:r>
            <a:r>
              <a:rPr lang="nl-NL" dirty="0"/>
              <a:t> University</a:t>
            </a:r>
            <a:br>
              <a:rPr lang="nl-NL" dirty="0"/>
            </a:br>
            <a:r>
              <a:rPr lang="nl-NL" dirty="0"/>
              <a:t>@</a:t>
            </a:r>
            <a:r>
              <a:rPr lang="nl-NL" dirty="0" err="1"/>
              <a:t>ugent</a:t>
            </a:r>
            <a:br>
              <a:rPr lang="nl-NL" dirty="0"/>
            </a:br>
            <a:r>
              <a:rPr lang="nl-NL" dirty="0" err="1"/>
              <a:t>Ghent</a:t>
            </a:r>
            <a:r>
              <a:rPr lang="nl-NL" dirty="0"/>
              <a:t> University</a:t>
            </a:r>
          </a:p>
          <a:p>
            <a:endParaRPr lang="nl-NL" dirty="0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000" y="3161604"/>
            <a:ext cx="280417" cy="335281"/>
          </a:xfrm>
          <a:prstGeom prst="rect">
            <a:avLst/>
          </a:prstGeom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000" y="3599274"/>
            <a:ext cx="280417" cy="356617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000" y="4103436"/>
            <a:ext cx="280417" cy="28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3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context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6</a:t>
            </a:fld>
            <a:endParaRPr lang="en-GB" noProof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68" y="1307876"/>
            <a:ext cx="8690210" cy="64103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072282" y="3358876"/>
            <a:ext cx="80323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000" b="1" dirty="0"/>
              <a:t>Challenges:</a:t>
            </a:r>
          </a:p>
          <a:p>
            <a:pPr marL="993084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Integration of renewable energy</a:t>
            </a:r>
          </a:p>
          <a:p>
            <a:pPr marL="993084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Climate and environment (ODP &amp; GWP)</a:t>
            </a:r>
          </a:p>
          <a:p>
            <a:pPr marL="993084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Energy efficiency</a:t>
            </a:r>
          </a:p>
        </p:txBody>
      </p:sp>
    </p:spTree>
    <p:extLst>
      <p:ext uri="{BB962C8B-B14F-4D97-AF65-F5344CB8AC3E}">
        <p14:creationId xmlns:p14="http://schemas.microsoft.com/office/powerpoint/2010/main" val="182612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Vapour compression chiller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Heat </a:t>
            </a:r>
            <a:r>
              <a:rPr lang="en-GB" b="1" dirty="0"/>
              <a:t>absorption</a:t>
            </a:r>
            <a:r>
              <a:rPr lang="en-GB" dirty="0"/>
              <a:t> from </a:t>
            </a:r>
            <a:r>
              <a:rPr lang="en-GB" b="1" dirty="0"/>
              <a:t>cold body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Heat </a:t>
            </a:r>
            <a:r>
              <a:rPr lang="en-GB" b="1" dirty="0"/>
              <a:t>rejection</a:t>
            </a:r>
            <a:r>
              <a:rPr lang="en-GB" dirty="0"/>
              <a:t> to </a:t>
            </a:r>
            <a:r>
              <a:rPr lang="en-GB" b="1" dirty="0"/>
              <a:t>hot body</a:t>
            </a:r>
          </a:p>
          <a:p>
            <a:pPr>
              <a:buFont typeface="Arial" panose="020B0604020202020204" pitchFamily="34" charset="0"/>
              <a:buChar char="•"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Not spontaneous, need work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b="1" dirty="0" err="1"/>
              <a:t>Clausius</a:t>
            </a:r>
            <a:r>
              <a:rPr lang="en-GB" b="1" dirty="0"/>
              <a:t> theorem </a:t>
            </a:r>
            <a:br>
              <a:rPr lang="en-GB" b="1" dirty="0"/>
            </a:br>
            <a:r>
              <a:rPr lang="en-GB" dirty="0"/>
              <a:t>(2</a:t>
            </a:r>
            <a:r>
              <a:rPr lang="en-GB" baseline="30000" dirty="0"/>
              <a:t>nd</a:t>
            </a:r>
            <a:r>
              <a:rPr lang="en-GB" dirty="0"/>
              <a:t> law of thermodynamics)</a:t>
            </a:r>
          </a:p>
        </p:txBody>
      </p:sp>
      <p:pic>
        <p:nvPicPr>
          <p:cNvPr id="11" name="Picture 12" descr="fig052-15"/>
          <p:cNvPicPr>
            <a:picLocks noChangeAspect="1" noChangeArrowheads="1"/>
          </p:cNvPicPr>
          <p:nvPr/>
        </p:nvPicPr>
        <p:blipFill>
          <a:blip r:embed="rId2" cstate="print"/>
          <a:srcRect l="48059" r="4523"/>
          <a:stretch>
            <a:fillRect/>
          </a:stretch>
        </p:blipFill>
        <p:spPr bwMode="auto">
          <a:xfrm>
            <a:off x="13000583" y="1864431"/>
            <a:ext cx="4338092" cy="7082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381250" y="6747510"/>
                <a:ext cx="4709494" cy="9968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𝐶𝑂𝑃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𝑐𝑜𝑜𝑙𝑖𝑛𝑔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𝑐𝑦𝑐𝑙𝑒</m:t>
                              </m:r>
                            </m:sub>
                          </m:sSub>
                        </m:den>
                      </m:f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5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250" y="6747510"/>
                <a:ext cx="4709494" cy="9968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381250" y="8085010"/>
                <a:ext cx="4754378" cy="9968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𝐶𝑂𝑃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h𝑒𝑎𝑡𝑖𝑛𝑔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𝑐𝑦𝑐𝑙𝑒</m:t>
                              </m:r>
                            </m:sub>
                          </m:sSub>
                        </m:den>
                      </m:f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5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250" y="8085010"/>
                <a:ext cx="4754378" cy="9968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9841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practice: heat absorption (cold side)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Liquid refrigerant at low temperature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Heat transfer from cold body to refrigerant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Evaporation of refrigerant: at low pressure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8</a:t>
            </a:fld>
            <a:endParaRPr lang="en-GB" noProof="0" dirty="0"/>
          </a:p>
        </p:txBody>
      </p:sp>
      <p:pic>
        <p:nvPicPr>
          <p:cNvPr id="5" name="Picture 2" descr="http://www.shareayurveda.com/ayurveda-blogs/wp-content/uploads/2014/04/boiling_water.jpg"/>
          <p:cNvPicPr>
            <a:picLocks noChangeAspect="1" noChangeArrowheads="1"/>
          </p:cNvPicPr>
          <p:nvPr/>
        </p:nvPicPr>
        <p:blipFill>
          <a:blip r:embed="rId2" cstate="print"/>
          <a:srcRect l="3190" t="37350" r="4305"/>
          <a:stretch>
            <a:fillRect/>
          </a:stretch>
        </p:blipFill>
        <p:spPr bwMode="auto">
          <a:xfrm>
            <a:off x="4406452" y="4414409"/>
            <a:ext cx="4297213" cy="3069972"/>
          </a:xfrm>
          <a:prstGeom prst="rect">
            <a:avLst/>
          </a:prstGeom>
          <a:noFill/>
        </p:spPr>
      </p:pic>
      <p:pic>
        <p:nvPicPr>
          <p:cNvPr id="6" name="Picture 2" descr="http://docs.engineeringtoolbox.com/documents/599/air-moisture-saturation-pressure-diagram-S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51600" y="4863066"/>
            <a:ext cx="4066635" cy="4085637"/>
          </a:xfrm>
          <a:prstGeom prst="rect">
            <a:avLst/>
          </a:prstGeom>
          <a:noFill/>
        </p:spPr>
      </p:pic>
      <p:pic>
        <p:nvPicPr>
          <p:cNvPr id="7" name="Picture 4" descr="http://twophase.postech.ac.kr/img/research/hbc/img06.jpg"/>
          <p:cNvPicPr>
            <a:picLocks noChangeAspect="1" noChangeArrowheads="1"/>
          </p:cNvPicPr>
          <p:nvPr/>
        </p:nvPicPr>
        <p:blipFill>
          <a:blip r:embed="rId4" cstate="print"/>
          <a:srcRect b="51267"/>
          <a:stretch>
            <a:fillRect/>
          </a:stretch>
        </p:blipFill>
        <p:spPr bwMode="auto">
          <a:xfrm>
            <a:off x="4230206" y="8158777"/>
            <a:ext cx="4312058" cy="1167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fig052-15"/>
          <p:cNvPicPr>
            <a:picLocks noChangeAspect="1" noChangeArrowheads="1"/>
          </p:cNvPicPr>
          <p:nvPr/>
        </p:nvPicPr>
        <p:blipFill>
          <a:blip r:embed="rId5" cstate="print"/>
          <a:srcRect l="48059" t="50741" r="21276" b="9009"/>
          <a:stretch>
            <a:fillRect/>
          </a:stretch>
        </p:blipFill>
        <p:spPr bwMode="auto">
          <a:xfrm>
            <a:off x="13442404" y="1405119"/>
            <a:ext cx="2361476" cy="2399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44147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practice: why evaporation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9</a:t>
            </a:fld>
            <a:endParaRPr lang="en-GB" noProof="0" dirty="0"/>
          </a:p>
        </p:txBody>
      </p:sp>
      <p:grpSp>
        <p:nvGrpSpPr>
          <p:cNvPr id="18" name="Group 17"/>
          <p:cNvGrpSpPr/>
          <p:nvPr/>
        </p:nvGrpSpPr>
        <p:grpSpPr>
          <a:xfrm>
            <a:off x="1393144" y="1405119"/>
            <a:ext cx="7985215" cy="6437724"/>
            <a:chOff x="323528" y="1052736"/>
            <a:chExt cx="5467350" cy="4429126"/>
          </a:xfrm>
        </p:grpSpPr>
        <p:pic>
          <p:nvPicPr>
            <p:cNvPr id="6" name="Picture 2" descr="https://www.ohio.edu/mechanical/thermo/property_tables/R134a/ph_r134a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1052736"/>
              <a:ext cx="5467350" cy="4429126"/>
            </a:xfrm>
            <a:prstGeom prst="rect">
              <a:avLst/>
            </a:prstGeom>
            <a:noFill/>
          </p:spPr>
        </p:pic>
        <p:cxnSp>
          <p:nvCxnSpPr>
            <p:cNvPr id="8" name="Straight Connector 7"/>
            <p:cNvCxnSpPr/>
            <p:nvPr/>
          </p:nvCxnSpPr>
          <p:spPr>
            <a:xfrm>
              <a:off x="4389884" y="3059435"/>
              <a:ext cx="0" cy="223224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667647" y="3038872"/>
              <a:ext cx="0" cy="223224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800622" y="3040410"/>
              <a:ext cx="0" cy="223224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835696" y="4005064"/>
              <a:ext cx="252028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114482" y="3681721"/>
              <a:ext cx="1961543" cy="2540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latin typeface="+mj-lt"/>
                </a:rPr>
                <a:t>Latent heat: evaporation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29463" y="2648838"/>
              <a:ext cx="2023708" cy="254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800" b="1" dirty="0" err="1">
                  <a:latin typeface="+mj-lt"/>
                </a:rPr>
                <a:t>Sensible</a:t>
              </a:r>
              <a:r>
                <a:rPr lang="nl-BE" sz="1800" b="1" dirty="0">
                  <a:latin typeface="+mj-lt"/>
                </a:rPr>
                <a:t> heat: </a:t>
              </a:r>
              <a:r>
                <a:rPr lang="el-GR" sz="1800" b="1" dirty="0">
                  <a:latin typeface="+mj-lt"/>
                </a:rPr>
                <a:t>Δ</a:t>
              </a:r>
              <a:r>
                <a:rPr lang="en-US" sz="1800" b="1" dirty="0">
                  <a:latin typeface="+mj-lt"/>
                </a:rPr>
                <a:t>T = 20 °C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4317875" y="3059435"/>
              <a:ext cx="398141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10787507" y="3898309"/>
            <a:ext cx="596359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5934" lvl="1" indent="-285750">
              <a:buFont typeface="Arial" panose="020B0604020202020204" pitchFamily="34" charset="0"/>
              <a:buChar char="•"/>
            </a:pPr>
            <a:r>
              <a:rPr lang="en-GB" sz="3200" dirty="0"/>
              <a:t>Large enthalpy difference between liquid and vapour</a:t>
            </a:r>
          </a:p>
          <a:p>
            <a:pPr marL="935934" lvl="1" indent="-28575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935934" lvl="1" indent="-285750">
              <a:buFont typeface="Arial" panose="020B0604020202020204" pitchFamily="34" charset="0"/>
              <a:buChar char="•"/>
            </a:pPr>
            <a:r>
              <a:rPr lang="en-GB" sz="3200" dirty="0"/>
              <a:t>Large heat absorption per unit of mass</a:t>
            </a:r>
          </a:p>
          <a:p>
            <a:pPr marL="935934" lvl="1" indent="-28575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935934" lvl="1" indent="-285750">
              <a:buFont typeface="Arial" panose="020B0604020202020204" pitchFamily="34" charset="0"/>
              <a:buChar char="•"/>
            </a:pPr>
            <a:r>
              <a:rPr lang="en-GB" sz="3200" dirty="0"/>
              <a:t>Large cooling capacity for low mass flow rate</a:t>
            </a:r>
          </a:p>
        </p:txBody>
      </p:sp>
      <p:pic>
        <p:nvPicPr>
          <p:cNvPr id="16" name="Picture 12" descr="fig052-15"/>
          <p:cNvPicPr>
            <a:picLocks noChangeAspect="1" noChangeArrowheads="1"/>
          </p:cNvPicPr>
          <p:nvPr/>
        </p:nvPicPr>
        <p:blipFill>
          <a:blip r:embed="rId3" cstate="print"/>
          <a:srcRect l="48059" t="50741" r="21276" b="9009"/>
          <a:stretch>
            <a:fillRect/>
          </a:stretch>
        </p:blipFill>
        <p:spPr bwMode="auto">
          <a:xfrm>
            <a:off x="13442404" y="1405119"/>
            <a:ext cx="2361476" cy="2399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0160403" y="2663509"/>
                <a:ext cx="2210670" cy="7667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GB" sz="4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GB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GB" sz="40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403" y="2663509"/>
                <a:ext cx="2210670" cy="7667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36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Kantoorthem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versiteit G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0">
          <a:solidFill>
            <a:srgbClr val="1E64C8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rgbClr val="1E64C8"/>
          </a:solidFill>
          <a:headEnd type="triangle" w="lg" len="lg"/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120000"/>
          </a:lnSpc>
          <a:defRPr sz="25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-UK-EA_1_0_13.potx" id="{3422B44F-9C4A-4B5C-86EE-8C047584F1CF}" vid="{C5508D21-9C79-4514-B72F-1DB3438D53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339CAC3FE5A9439143D9B4DD3762DA" ma:contentTypeVersion="13" ma:contentTypeDescription="Een nieuw document maken." ma:contentTypeScope="" ma:versionID="a2b0799830e7a177a4c5c88023b9eb52">
  <xsd:schema xmlns:xsd="http://www.w3.org/2001/XMLSchema" xmlns:xs="http://www.w3.org/2001/XMLSchema" xmlns:p="http://schemas.microsoft.com/office/2006/metadata/properties" xmlns:ns3="e9eefd5e-eb8a-4690-b8a3-e9c1d5bacbad" xmlns:ns4="accf210d-3568-470d-bc24-8f84c293f95d" targetNamespace="http://schemas.microsoft.com/office/2006/metadata/properties" ma:root="true" ma:fieldsID="bda85d77f64c31b5b6824e26fc4bfd4a" ns3:_="" ns4:_="">
    <xsd:import namespace="e9eefd5e-eb8a-4690-b8a3-e9c1d5bacbad"/>
    <xsd:import namespace="accf210d-3568-470d-bc24-8f84c293f95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eefd5e-eb8a-4690-b8a3-e9c1d5bacb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cf210d-3568-470d-bc24-8f84c293f95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5E56CF-7BA4-432C-8F00-CAAB5C76035F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accf210d-3568-470d-bc24-8f84c293f95d"/>
    <ds:schemaRef ds:uri="e9eefd5e-eb8a-4690-b8a3-e9c1d5bacbad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88D7BCF-D153-4B82-B980-55B6D73180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eefd5e-eb8a-4690-b8a3-e9c1d5bacbad"/>
    <ds:schemaRef ds:uri="accf210d-3568-470d-bc24-8f84c293f9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43E42BD-722E-4520-9BA1-AB11DC6353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Powerpoint_UGent_EN_EA</Template>
  <TotalTime>25263</TotalTime>
  <Words>1560</Words>
  <Application>Microsoft Office PowerPoint</Application>
  <PresentationFormat>Custom</PresentationFormat>
  <Paragraphs>461</Paragraphs>
  <Slides>59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Calibri</vt:lpstr>
      <vt:lpstr>Cambria Math</vt:lpstr>
      <vt:lpstr>Kantoorthema</vt:lpstr>
      <vt:lpstr>Equation</vt:lpstr>
      <vt:lpstr>PowerPoint Presentation</vt:lpstr>
      <vt:lpstr>koelcursus</vt:lpstr>
      <vt:lpstr>Basics</vt:lpstr>
      <vt:lpstr>Basics of refrigeration</vt:lpstr>
      <vt:lpstr>Refrigeration and its impact</vt:lpstr>
      <vt:lpstr>context</vt:lpstr>
      <vt:lpstr>Vapour compression chiller</vt:lpstr>
      <vt:lpstr>In practice: heat absorption (cold side)</vt:lpstr>
      <vt:lpstr>In practice: why evaporation</vt:lpstr>
      <vt:lpstr>In practice: heat rejection (hot side)</vt:lpstr>
      <vt:lpstr>In practice: condensation</vt:lpstr>
      <vt:lpstr>Vapour compression chiller</vt:lpstr>
      <vt:lpstr>Vapour compression chiller: nomenclature</vt:lpstr>
      <vt:lpstr>PH diagram of vapour compression chiller (or heat pump)</vt:lpstr>
      <vt:lpstr>The ideal refrigeration cycle, P-h and t-S diagrams</vt:lpstr>
      <vt:lpstr>Effect of subcooling in the condenser</vt:lpstr>
      <vt:lpstr>Effect of superheating in the evaporator</vt:lpstr>
      <vt:lpstr>Superheating affects compressor</vt:lpstr>
      <vt:lpstr>Regulate superheating: expansion valves</vt:lpstr>
      <vt:lpstr>Thermostatic expansion valve</vt:lpstr>
      <vt:lpstr>Thermostatic valve characteristic</vt:lpstr>
      <vt:lpstr>Two stage compression and intercooling</vt:lpstr>
      <vt:lpstr>Two stage compression and intercooling</vt:lpstr>
      <vt:lpstr>Different temperature levels</vt:lpstr>
      <vt:lpstr>Reverse brayton</vt:lpstr>
      <vt:lpstr>Heat driven heat pumps</vt:lpstr>
      <vt:lpstr>Absorption  heat pump Overview</vt:lpstr>
      <vt:lpstr>TYPE I</vt:lpstr>
      <vt:lpstr>TYPE I &amp; II</vt:lpstr>
      <vt:lpstr>Absorption heat pump Type I</vt:lpstr>
      <vt:lpstr>Absorption heat pump Type II</vt:lpstr>
      <vt:lpstr>Absorption heat pumps market</vt:lpstr>
      <vt:lpstr>Thermally driven systems</vt:lpstr>
      <vt:lpstr>Adsorption cooling</vt:lpstr>
      <vt:lpstr>Ejector</vt:lpstr>
      <vt:lpstr>Free cooling</vt:lpstr>
      <vt:lpstr>Auxiliary components</vt:lpstr>
      <vt:lpstr>Auxiliary components: accumulator</vt:lpstr>
      <vt:lpstr>Auxiliary components: filter dryer</vt:lpstr>
      <vt:lpstr>Auxiliary components: oil separator</vt:lpstr>
      <vt:lpstr>Auxiliary components: liquid reciever</vt:lpstr>
      <vt:lpstr>Pump down operation</vt:lpstr>
      <vt:lpstr>Heat exchangers</vt:lpstr>
      <vt:lpstr>Heat exchangers</vt:lpstr>
      <vt:lpstr>Fin and tube heat exchangers</vt:lpstr>
      <vt:lpstr>Practical implementation: compressors</vt:lpstr>
      <vt:lpstr>Safe operation of compressors</vt:lpstr>
      <vt:lpstr>Piston compressors operation</vt:lpstr>
      <vt:lpstr>Scroll compressor</vt:lpstr>
      <vt:lpstr>Twin screw compressor</vt:lpstr>
      <vt:lpstr>Turbocompressor</vt:lpstr>
      <vt:lpstr>Compressor: Thermodynamic viewpoint</vt:lpstr>
      <vt:lpstr>Three performance metrics for a compressor</vt:lpstr>
      <vt:lpstr>off-design operation</vt:lpstr>
      <vt:lpstr>Influence of temperature on COP</vt:lpstr>
      <vt:lpstr>Influence of temperature on Capacity</vt:lpstr>
      <vt:lpstr>Influence on mass flow rate</vt:lpstr>
      <vt:lpstr>Influence of temperature on capacity</vt:lpstr>
      <vt:lpstr>Steven Lecompte   DEPARTMENT OF electromechanical,  systems and metal engineering  E steven.lecompte@ugent.be T +32 9 264 33 55 M +32 470 04 55 24  www.ugent.be </vt:lpstr>
    </vt:vector>
  </TitlesOfParts>
  <Company>UGent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Griet Blondé</dc:creator>
  <cp:lastModifiedBy>Steven Lecompte</cp:lastModifiedBy>
  <cp:revision>838</cp:revision>
  <dcterms:created xsi:type="dcterms:W3CDTF">2016-10-06T13:21:38Z</dcterms:created>
  <dcterms:modified xsi:type="dcterms:W3CDTF">2023-10-31T08:37:34Z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icensed to">
    <vt:lpwstr>Ghent University</vt:lpwstr>
  </property>
  <property fmtid="{D5CDD505-2E9C-101B-9397-08002B2CF9AE}" pid="3" name="Version">
    <vt:lpwstr>1.0</vt:lpwstr>
  </property>
  <property fmtid="{D5CDD505-2E9C-101B-9397-08002B2CF9AE}" pid="4" name="Date">
    <vt:filetime>2016-09-20T22:00:00Z</vt:filetime>
  </property>
  <property fmtid="{D5CDD505-2E9C-101B-9397-08002B2CF9AE}" pid="5" name="Build">
    <vt:i4>13</vt:i4>
  </property>
  <property fmtid="{D5CDD505-2E9C-101B-9397-08002B2CF9AE}" pid="6" name="Cmt 1">
    <vt:lpwstr>create</vt:lpwstr>
  </property>
  <property fmtid="{D5CDD505-2E9C-101B-9397-08002B2CF9AE}" pid="7" name="Cmt 2">
    <vt:lpwstr>1st draft</vt:lpwstr>
  </property>
  <property fmtid="{D5CDD505-2E9C-101B-9397-08002B2CF9AE}" pid="8" name="Cmt 3">
    <vt:lpwstr>Corporate splitt off</vt:lpwstr>
  </property>
  <property fmtid="{D5CDD505-2E9C-101B-9397-08002B2CF9AE}" pid="9" name="Cmt 4">
    <vt:lpwstr>2nd draft</vt:lpwstr>
  </property>
  <property fmtid="{D5CDD505-2E9C-101B-9397-08002B2CF9AE}" pid="10" name="Cmt 5">
    <vt:lpwstr>set text box and shape defaults</vt:lpwstr>
  </property>
  <property fmtid="{D5CDD505-2E9C-101B-9397-08002B2CF9AE}" pid="11" name="Cmt 6">
    <vt:lpwstr>end slide text acc. to letter</vt:lpwstr>
  </property>
  <property fmtid="{D5CDD505-2E9C-101B-9397-08002B2CF9AE}" pid="12" name="Cmt 7">
    <vt:lpwstr>logo opening slide sharpened</vt:lpwstr>
  </property>
  <property fmtid="{D5CDD505-2E9C-101B-9397-08002B2CF9AE}" pid="13" name="Cmt 8-9">
    <vt:lpwstr>comments 19-9-2016</vt:lpwstr>
  </property>
  <property fmtid="{D5CDD505-2E9C-101B-9397-08002B2CF9AE}" pid="14" name="Cmt 10">
    <vt:lpwstr>social media data redesigned</vt:lpwstr>
  </property>
  <property fmtid="{D5CDD505-2E9C-101B-9397-08002B2CF9AE}" pid="15" name="Cmt 11">
    <vt:lpwstr>Title Slide renamed to TitleSlide</vt:lpwstr>
  </property>
  <property fmtid="{D5CDD505-2E9C-101B-9397-08002B2CF9AE}" pid="16" name="Cmt 12">
    <vt:lpwstr>Title and text size</vt:lpwstr>
  </property>
  <property fmtid="{D5CDD505-2E9C-101B-9397-08002B2CF9AE}" pid="17" name="Cmt 13">
    <vt:lpwstr>socmed pictos &gt; normal view</vt:lpwstr>
  </property>
  <property fmtid="{D5CDD505-2E9C-101B-9397-08002B2CF9AE}" pid="18" name="ContentTypeId">
    <vt:lpwstr>0x010100C9339CAC3FE5A9439143D9B4DD3762DA</vt:lpwstr>
  </property>
</Properties>
</file>