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8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5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6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0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8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2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3892-B983-4BA5-933C-402869ABA50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7276-F7F0-42B4-8B93-5341882FB4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k.b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A72A-D827-4B97-B73B-29313801FA21}" type="slidenum">
              <a:rPr lang="nl-NL" altLang="nl-BE"/>
              <a:pPr/>
              <a:t>1</a:t>
            </a:fld>
            <a:endParaRPr lang="nl-NL" altLang="nl-BE"/>
          </a:p>
        </p:txBody>
      </p:sp>
      <p:sp>
        <p:nvSpPr>
          <p:cNvPr id="35737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nl-BE" altLang="nl-BE" dirty="0" smtClean="0"/>
              <a:t>Waarom </a:t>
            </a:r>
            <a:br>
              <a:rPr lang="nl-BE" altLang="nl-BE" dirty="0" smtClean="0"/>
            </a:br>
            <a:r>
              <a:rPr lang="nl-BE" altLang="nl-BE" dirty="0" smtClean="0"/>
              <a:t> het </a:t>
            </a:r>
            <a:r>
              <a:rPr lang="nl-BE" altLang="nl-BE" dirty="0"/>
              <a:t>platform </a:t>
            </a:r>
            <a:r>
              <a:rPr lang="nl-BE" altLang="nl-BE" dirty="0" smtClean="0"/>
              <a:t>Energiezorg</a:t>
            </a:r>
            <a:endParaRPr lang="en-US" altLang="nl-BE" dirty="0"/>
          </a:p>
        </p:txBody>
      </p:sp>
      <p:sp>
        <p:nvSpPr>
          <p:cNvPr id="357379" name="Content Placeholder 2"/>
          <p:cNvSpPr>
            <a:spLocks noGrp="1"/>
          </p:cNvSpPr>
          <p:nvPr>
            <p:ph idx="4294967295"/>
          </p:nvPr>
        </p:nvSpPr>
        <p:spPr>
          <a:xfrm>
            <a:off x="421959" y="1844824"/>
            <a:ext cx="8496300" cy="4319587"/>
          </a:xfrm>
        </p:spPr>
        <p:txBody>
          <a:bodyPr>
            <a:normAutofit fontScale="32500" lnSpcReduction="20000"/>
          </a:bodyPr>
          <a:lstStyle/>
          <a:p>
            <a:pPr marL="265113" indent="-265113"/>
            <a:endParaRPr lang="nl-NL" altLang="nl-BE" dirty="0"/>
          </a:p>
          <a:p>
            <a:pPr marL="265113" indent="-265113">
              <a:buFontTx/>
              <a:buNone/>
            </a:pPr>
            <a:r>
              <a:rPr lang="nl-NL" altLang="nl-BE" sz="2000" dirty="0"/>
              <a:t> </a:t>
            </a:r>
            <a:endParaRPr lang="nl-NL" altLang="nl-BE" sz="4500" b="1" dirty="0" smtClean="0"/>
          </a:p>
          <a:p>
            <a:pPr lvl="2"/>
            <a:r>
              <a:rPr lang="nl-BE" altLang="nl-BE" sz="5000" dirty="0" smtClean="0"/>
              <a:t>Industrie wil </a:t>
            </a:r>
            <a:r>
              <a:rPr lang="nl-BE" altLang="nl-BE" sz="5000" dirty="0" err="1" smtClean="0"/>
              <a:t>performantie</a:t>
            </a:r>
            <a:r>
              <a:rPr lang="nl-BE" altLang="nl-BE" sz="5000" dirty="0" smtClean="0"/>
              <a:t> verhogen</a:t>
            </a:r>
          </a:p>
          <a:p>
            <a:pPr lvl="2"/>
            <a:r>
              <a:rPr lang="nl-BE" altLang="nl-BE" sz="5000" dirty="0" smtClean="0"/>
              <a:t>Veel </a:t>
            </a:r>
            <a:r>
              <a:rPr lang="nl-BE" altLang="nl-BE" sz="5000" dirty="0" smtClean="0"/>
              <a:t>kennis aanwezig in de markt</a:t>
            </a:r>
          </a:p>
          <a:p>
            <a:pPr lvl="2"/>
            <a:r>
              <a:rPr lang="nl-BE" altLang="nl-BE" sz="5000" b="1" dirty="0" smtClean="0"/>
              <a:t>Uitdaging</a:t>
            </a:r>
          </a:p>
          <a:p>
            <a:pPr lvl="3"/>
            <a:r>
              <a:rPr lang="nl-BE" altLang="nl-BE" sz="5000" dirty="0" smtClean="0"/>
              <a:t>Lage energieprijs</a:t>
            </a:r>
          </a:p>
          <a:p>
            <a:pPr lvl="3"/>
            <a:r>
              <a:rPr lang="nl-BE" altLang="nl-BE" sz="5000" dirty="0" smtClean="0"/>
              <a:t>Verduurzaming energievoorziening</a:t>
            </a:r>
          </a:p>
          <a:p>
            <a:pPr lvl="4"/>
            <a:r>
              <a:rPr lang="nl-BE" altLang="nl-BE" sz="5000" dirty="0" err="1" smtClean="0"/>
              <a:t>Energie-opslag</a:t>
            </a:r>
            <a:r>
              <a:rPr lang="nl-BE" altLang="nl-BE" sz="5000" dirty="0" smtClean="0"/>
              <a:t> &amp; hernieuwbare energie</a:t>
            </a:r>
          </a:p>
          <a:p>
            <a:pPr lvl="3"/>
            <a:r>
              <a:rPr lang="nl-BE" altLang="nl-BE" sz="5000" dirty="0" smtClean="0"/>
              <a:t>Verplichtingen EBO </a:t>
            </a:r>
            <a:r>
              <a:rPr lang="nl-BE" altLang="nl-BE" sz="5000" dirty="0" smtClean="0"/>
              <a:t>en GO</a:t>
            </a:r>
          </a:p>
          <a:p>
            <a:pPr lvl="3"/>
            <a:r>
              <a:rPr lang="nl-BE" altLang="nl-BE" sz="5000" dirty="0" smtClean="0"/>
              <a:t>Draagvlak opbouwen</a:t>
            </a:r>
          </a:p>
          <a:p>
            <a:pPr lvl="3"/>
            <a:r>
              <a:rPr lang="nl-BE" altLang="nl-BE" sz="5000" dirty="0" err="1" smtClean="0"/>
              <a:t>Lean</a:t>
            </a:r>
            <a:r>
              <a:rPr lang="nl-BE" altLang="nl-BE" sz="5000" dirty="0" smtClean="0"/>
              <a:t> </a:t>
            </a:r>
            <a:r>
              <a:rPr lang="nl-BE" altLang="nl-BE" sz="5000" dirty="0"/>
              <a:t>&amp;</a:t>
            </a:r>
            <a:r>
              <a:rPr lang="nl-BE" altLang="nl-BE" sz="5000" dirty="0" err="1"/>
              <a:t>Mean</a:t>
            </a:r>
            <a:endParaRPr lang="nl-BE" altLang="nl-BE" sz="5000" dirty="0"/>
          </a:p>
          <a:p>
            <a:pPr lvl="2"/>
            <a:r>
              <a:rPr lang="nl-BE" altLang="nl-BE" sz="5000" b="1" dirty="0" smtClean="0"/>
              <a:t>Ontwikkelingen</a:t>
            </a:r>
            <a:endParaRPr lang="nl-BE" altLang="nl-BE" sz="5000" b="1" dirty="0" smtClean="0"/>
          </a:p>
          <a:p>
            <a:pPr lvl="3"/>
            <a:r>
              <a:rPr lang="nl-BE" altLang="nl-BE" sz="5000" dirty="0" smtClean="0"/>
              <a:t>Nieuwe technologieën </a:t>
            </a:r>
          </a:p>
          <a:p>
            <a:pPr lvl="3"/>
            <a:r>
              <a:rPr lang="nl-BE" altLang="nl-BE" sz="5000" dirty="0" smtClean="0"/>
              <a:t>Innovaties Internet of </a:t>
            </a:r>
            <a:r>
              <a:rPr lang="nl-BE" altLang="nl-BE" sz="5000" dirty="0" err="1" smtClean="0"/>
              <a:t>Things</a:t>
            </a:r>
            <a:r>
              <a:rPr lang="nl-BE" altLang="nl-BE" sz="5000" dirty="0" smtClean="0"/>
              <a:t> - </a:t>
            </a:r>
            <a:r>
              <a:rPr lang="nl-BE" altLang="nl-BE" sz="5000" dirty="0" smtClean="0"/>
              <a:t>SMART</a:t>
            </a:r>
          </a:p>
          <a:p>
            <a:pPr lvl="3"/>
            <a:r>
              <a:rPr lang="nl-BE" altLang="nl-BE" sz="5000" smtClean="0"/>
              <a:t>Nieuwe </a:t>
            </a:r>
            <a:r>
              <a:rPr lang="nl-BE" altLang="nl-BE" sz="5000" smtClean="0"/>
              <a:t>totaaloplossingen</a:t>
            </a:r>
            <a:endParaRPr lang="nl-BE" altLang="nl-BE" sz="1600" dirty="0"/>
          </a:p>
          <a:p>
            <a:pPr marL="444500" lvl="1" indent="193675">
              <a:buFontTx/>
              <a:buNone/>
            </a:pPr>
            <a:r>
              <a:rPr lang="nl-BE" altLang="nl-BE" sz="2600" b="1" dirty="0" smtClean="0"/>
              <a:t>          </a:t>
            </a:r>
            <a:r>
              <a:rPr lang="nl-BE" altLang="nl-BE" sz="3400" i="1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nl-BE" dirty="0"/>
          </a:p>
        </p:txBody>
      </p:sp>
      <p:pic>
        <p:nvPicPr>
          <p:cNvPr id="357381" name="Picture 5" descr="man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155575"/>
            <a:ext cx="10001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94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A72A-D827-4B97-B73B-29313801FA21}" type="slidenum">
              <a:rPr lang="nl-NL" altLang="nl-BE"/>
              <a:pPr/>
              <a:t>2</a:t>
            </a:fld>
            <a:endParaRPr lang="nl-NL" altLang="nl-BE"/>
          </a:p>
        </p:txBody>
      </p:sp>
      <p:sp>
        <p:nvSpPr>
          <p:cNvPr id="35737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nl-BE" altLang="nl-BE" dirty="0"/>
              <a:t>Doelstelling van het platform </a:t>
            </a:r>
            <a:r>
              <a:rPr lang="nl-BE" altLang="nl-BE" dirty="0" smtClean="0"/>
              <a:t>Energiezorg</a:t>
            </a:r>
            <a:endParaRPr lang="en-US" altLang="nl-BE" dirty="0"/>
          </a:p>
        </p:txBody>
      </p:sp>
      <p:sp>
        <p:nvSpPr>
          <p:cNvPr id="357379" name="Content Placeholder 2"/>
          <p:cNvSpPr>
            <a:spLocks noGrp="1"/>
          </p:cNvSpPr>
          <p:nvPr>
            <p:ph idx="4294967295"/>
          </p:nvPr>
        </p:nvSpPr>
        <p:spPr>
          <a:xfrm>
            <a:off x="469260" y="2372519"/>
            <a:ext cx="8496300" cy="4319587"/>
          </a:xfrm>
        </p:spPr>
        <p:txBody>
          <a:bodyPr>
            <a:normAutofit lnSpcReduction="10000"/>
          </a:bodyPr>
          <a:lstStyle/>
          <a:p>
            <a:pPr marL="265113" indent="-265113"/>
            <a:endParaRPr lang="nl-NL" altLang="nl-BE" dirty="0"/>
          </a:p>
          <a:p>
            <a:pPr marL="265113" indent="-265113">
              <a:buFontTx/>
              <a:buNone/>
            </a:pPr>
            <a:r>
              <a:rPr lang="nl-NL" altLang="nl-BE" sz="2000" dirty="0"/>
              <a:t>         </a:t>
            </a:r>
            <a:r>
              <a:rPr lang="nl-NL" altLang="nl-BE" sz="2000" b="1" dirty="0"/>
              <a:t>Kennisplatform – lerend netwerk </a:t>
            </a:r>
          </a:p>
          <a:p>
            <a:pPr lvl="2"/>
            <a:r>
              <a:rPr lang="nl-BE" altLang="nl-BE" sz="2000" dirty="0"/>
              <a:t>Uitbouw van een </a:t>
            </a:r>
            <a:r>
              <a:rPr lang="nl-BE" altLang="nl-BE" sz="2000" dirty="0" smtClean="0"/>
              <a:t>breed netwerk </a:t>
            </a:r>
            <a:r>
              <a:rPr lang="nl-BE" altLang="nl-BE" sz="2000" dirty="0"/>
              <a:t>Industrie over de federaties </a:t>
            </a:r>
            <a:r>
              <a:rPr lang="nl-BE" altLang="nl-BE" sz="2000" dirty="0" smtClean="0"/>
              <a:t>heen</a:t>
            </a:r>
          </a:p>
          <a:p>
            <a:pPr lvl="2"/>
            <a:endParaRPr lang="nl-BE" altLang="nl-BE" sz="2000" dirty="0" smtClean="0"/>
          </a:p>
          <a:p>
            <a:pPr lvl="2"/>
            <a:r>
              <a:rPr lang="nl-BE" altLang="nl-BE" sz="2000" dirty="0" smtClean="0"/>
              <a:t>Informatieverstrekking en advies voor de leden</a:t>
            </a:r>
          </a:p>
          <a:p>
            <a:pPr lvl="2"/>
            <a:endParaRPr lang="nl-BE" altLang="nl-BE" sz="2000" dirty="0"/>
          </a:p>
          <a:p>
            <a:pPr lvl="2"/>
            <a:r>
              <a:rPr lang="nl-BE" altLang="nl-BE" sz="2000" dirty="0" smtClean="0"/>
              <a:t>Interactieve Workshops : kennis</a:t>
            </a:r>
            <a:r>
              <a:rPr lang="nl-BE" altLang="nl-BE" sz="2000" dirty="0"/>
              <a:t>, ideeën en </a:t>
            </a:r>
            <a:r>
              <a:rPr lang="nl-BE" altLang="nl-BE" sz="2000" dirty="0" smtClean="0"/>
              <a:t>ervaringen </a:t>
            </a:r>
            <a:r>
              <a:rPr lang="nl-BE" altLang="nl-BE" sz="2000" dirty="0"/>
              <a:t>delen</a:t>
            </a:r>
          </a:p>
          <a:p>
            <a:pPr lvl="3"/>
            <a:r>
              <a:rPr lang="nl-BE" altLang="nl-BE" dirty="0" err="1" smtClean="0"/>
              <a:t>Expertenteam</a:t>
            </a:r>
            <a:endParaRPr lang="nl-BE" altLang="nl-BE" dirty="0" smtClean="0"/>
          </a:p>
          <a:p>
            <a:pPr lvl="3"/>
            <a:r>
              <a:rPr lang="nl-BE" altLang="nl-BE" dirty="0" smtClean="0"/>
              <a:t>Ervaringsdeskundigen</a:t>
            </a:r>
            <a:endParaRPr lang="nl-BE" altLang="nl-BE" dirty="0"/>
          </a:p>
          <a:p>
            <a:pPr lvl="3"/>
            <a:r>
              <a:rPr lang="nl-BE" altLang="nl-BE" dirty="0"/>
              <a:t>Uitwisselen van methodes en best </a:t>
            </a:r>
            <a:r>
              <a:rPr lang="nl-BE" altLang="nl-BE" dirty="0" err="1" smtClean="0"/>
              <a:t>practice</a:t>
            </a:r>
            <a:endParaRPr lang="nl-BE" altLang="nl-BE" dirty="0" smtClean="0"/>
          </a:p>
          <a:p>
            <a:pPr lvl="3"/>
            <a:endParaRPr lang="nl-BE" altLang="nl-BE" dirty="0"/>
          </a:p>
          <a:p>
            <a:pPr lvl="2"/>
            <a:r>
              <a:rPr lang="nl-BE" altLang="nl-BE" sz="2000" dirty="0" smtClean="0"/>
              <a:t>Events </a:t>
            </a:r>
            <a:r>
              <a:rPr lang="nl-BE" altLang="nl-BE" sz="2000" dirty="0"/>
              <a:t>met </a:t>
            </a:r>
            <a:r>
              <a:rPr lang="nl-NL" altLang="nl-BE" sz="2000" dirty="0"/>
              <a:t>beurzen</a:t>
            </a:r>
            <a:r>
              <a:rPr lang="nl-NL" altLang="nl-BE" sz="2000" dirty="0"/>
              <a:t>, infomomenten en </a:t>
            </a:r>
            <a:r>
              <a:rPr lang="nl-NL" altLang="nl-BE" sz="2000" dirty="0" smtClean="0"/>
              <a:t>seminars</a:t>
            </a:r>
            <a:endParaRPr lang="en-US" altLang="nl-BE" sz="2000" dirty="0"/>
          </a:p>
          <a:p>
            <a:pPr marL="265113" indent="-265113">
              <a:buFontTx/>
              <a:buNone/>
            </a:pPr>
            <a:endParaRPr lang="en-US" altLang="nl-BE" sz="2000" dirty="0"/>
          </a:p>
          <a:p>
            <a:pPr marL="265113" indent="-265113"/>
            <a:endParaRPr lang="en-US" altLang="nl-BE" dirty="0"/>
          </a:p>
        </p:txBody>
      </p:sp>
      <p:sp>
        <p:nvSpPr>
          <p:cNvPr id="7" name="Rectangle 6"/>
          <p:cNvSpPr/>
          <p:nvPr/>
        </p:nvSpPr>
        <p:spPr>
          <a:xfrm>
            <a:off x="468313" y="1557338"/>
            <a:ext cx="7433213" cy="1150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endParaRPr lang="nl-NL" altLang="nl-BE" sz="2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nl-NL" altLang="nl-BE" sz="2400" i="1" dirty="0">
                <a:solidFill>
                  <a:srgbClr val="00B050"/>
                </a:solidFill>
              </a:rPr>
              <a:t>Kennis en ervaring delen</a:t>
            </a:r>
          </a:p>
          <a:p>
            <a:pPr algn="ctr">
              <a:spcBef>
                <a:spcPts val="600"/>
              </a:spcBef>
            </a:pPr>
            <a:r>
              <a:rPr lang="nl-BE" altLang="nl-BE" sz="2400" i="1" dirty="0">
                <a:solidFill>
                  <a:srgbClr val="00B050"/>
                </a:solidFill>
              </a:rPr>
              <a:t>Samen komen tot betere inzichten, oplossingen</a:t>
            </a:r>
            <a:endParaRPr lang="en-US" altLang="nl-BE" sz="2400" i="1" dirty="0">
              <a:solidFill>
                <a:srgbClr val="00B050"/>
              </a:solidFill>
            </a:endParaRPr>
          </a:p>
          <a:p>
            <a:pPr algn="ctr"/>
            <a:endParaRPr lang="en-US" altLang="nl-BE" sz="24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357381" name="Picture 5" descr="man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35" y="96568"/>
            <a:ext cx="918624" cy="26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50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A72A-D827-4B97-B73B-29313801FA21}" type="slidenum">
              <a:rPr lang="nl-NL" altLang="nl-BE"/>
              <a:pPr/>
              <a:t>3</a:t>
            </a:fld>
            <a:endParaRPr lang="nl-NL" altLang="nl-BE"/>
          </a:p>
        </p:txBody>
      </p:sp>
      <p:sp>
        <p:nvSpPr>
          <p:cNvPr id="35737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nl-BE" altLang="nl-BE" dirty="0"/>
              <a:t>Doelstelling van het platform </a:t>
            </a:r>
            <a:r>
              <a:rPr lang="nl-BE" altLang="nl-BE" dirty="0" smtClean="0"/>
              <a:t>Energiezorg</a:t>
            </a:r>
            <a:endParaRPr lang="en-US" altLang="nl-BE" dirty="0"/>
          </a:p>
        </p:txBody>
      </p:sp>
      <p:sp>
        <p:nvSpPr>
          <p:cNvPr id="357379" name="Content Placeholder 2"/>
          <p:cNvSpPr>
            <a:spLocks noGrp="1"/>
          </p:cNvSpPr>
          <p:nvPr>
            <p:ph idx="4294967295"/>
          </p:nvPr>
        </p:nvSpPr>
        <p:spPr>
          <a:xfrm>
            <a:off x="186511" y="1678136"/>
            <a:ext cx="8496300" cy="5179864"/>
          </a:xfrm>
        </p:spPr>
        <p:txBody>
          <a:bodyPr>
            <a:normAutofit/>
          </a:bodyPr>
          <a:lstStyle/>
          <a:p>
            <a:pPr marL="265113" indent="-265113">
              <a:buFontTx/>
              <a:buNone/>
            </a:pPr>
            <a:r>
              <a:rPr lang="nl-NL" altLang="nl-BE" sz="2000" dirty="0"/>
              <a:t> </a:t>
            </a:r>
            <a:endParaRPr lang="nl-NL" altLang="nl-BE" sz="2000" b="1" dirty="0" smtClean="0"/>
          </a:p>
          <a:p>
            <a:pPr marL="444500" lvl="1" indent="193675">
              <a:buFontTx/>
              <a:buNone/>
            </a:pPr>
            <a:r>
              <a:rPr lang="nl-BE" altLang="nl-BE" b="1" dirty="0" smtClean="0"/>
              <a:t>Samen brengen we de energiekosten omlaag</a:t>
            </a:r>
            <a:endParaRPr lang="en-US" altLang="nl-BE" b="1" dirty="0"/>
          </a:p>
          <a:p>
            <a:pPr marL="265113" indent="-265113"/>
            <a:endParaRPr lang="en-US" altLang="nl-BE" dirty="0" smtClean="0"/>
          </a:p>
          <a:p>
            <a:pPr marL="265113" indent="-265113"/>
            <a:endParaRPr lang="en-US" altLang="nl-BE" dirty="0"/>
          </a:p>
          <a:p>
            <a:pPr marL="265113" indent="-265113"/>
            <a:endParaRPr lang="en-US" altLang="nl-BE" dirty="0" smtClean="0"/>
          </a:p>
          <a:p>
            <a:pPr marL="265113" indent="-265113"/>
            <a:endParaRPr lang="en-US" altLang="nl-BE" dirty="0"/>
          </a:p>
          <a:p>
            <a:pPr marL="265113" indent="-265113"/>
            <a:endParaRPr lang="en-US" altLang="nl-BE" dirty="0" smtClean="0"/>
          </a:p>
          <a:p>
            <a:pPr marL="0" indent="0" algn="ctr">
              <a:buNone/>
            </a:pPr>
            <a:r>
              <a:rPr lang="nl-BE" altLang="nl-BE" b="1" dirty="0" smtClean="0"/>
              <a:t>Meer </a:t>
            </a:r>
            <a:r>
              <a:rPr lang="nl-BE" altLang="nl-BE" b="1" dirty="0" smtClean="0"/>
              <a:t>deelnemers = meer </a:t>
            </a:r>
            <a:r>
              <a:rPr lang="nl-BE" altLang="nl-BE" b="1" dirty="0" smtClean="0"/>
              <a:t>besparen</a:t>
            </a:r>
          </a:p>
          <a:p>
            <a:pPr marL="0" indent="0" algn="ctr">
              <a:buNone/>
            </a:pPr>
            <a:r>
              <a:rPr lang="nl-BE" altLang="nl-BE" b="1" dirty="0" smtClean="0"/>
              <a:t>Stimuleren van Energiezorg in Vlaanderen</a:t>
            </a:r>
            <a:endParaRPr lang="en-US" altLang="nl-BE" b="1" dirty="0"/>
          </a:p>
          <a:p>
            <a:pPr marL="265113" indent="-265113"/>
            <a:endParaRPr lang="en-US" altLang="nl-BE" dirty="0"/>
          </a:p>
        </p:txBody>
      </p:sp>
      <p:sp>
        <p:nvSpPr>
          <p:cNvPr id="7" name="Rectangle 6"/>
          <p:cNvSpPr/>
          <p:nvPr/>
        </p:nvSpPr>
        <p:spPr>
          <a:xfrm>
            <a:off x="393486" y="2779316"/>
            <a:ext cx="8280400" cy="2591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endParaRPr lang="nl-NL" altLang="nl-BE" sz="28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nl-NL" altLang="nl-BE" sz="2400" i="1" dirty="0">
                <a:solidFill>
                  <a:srgbClr val="00B050"/>
                </a:solidFill>
              </a:rPr>
              <a:t>Kennis en </a:t>
            </a:r>
            <a:r>
              <a:rPr lang="nl-NL" altLang="nl-BE" sz="2400" i="1" dirty="0" smtClean="0">
                <a:solidFill>
                  <a:srgbClr val="00B050"/>
                </a:solidFill>
              </a:rPr>
              <a:t>Praktische ondersteuning</a:t>
            </a:r>
          </a:p>
          <a:p>
            <a:pPr algn="ctr">
              <a:spcBef>
                <a:spcPts val="600"/>
              </a:spcBef>
            </a:pPr>
            <a:endParaRPr lang="nl-NL" altLang="nl-BE" sz="2400" i="1" dirty="0">
              <a:solidFill>
                <a:srgbClr val="00B05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nl-NL" altLang="nl-BE" sz="2400" i="1" dirty="0" smtClean="0">
                <a:solidFill>
                  <a:srgbClr val="00B050"/>
                </a:solidFill>
              </a:rPr>
              <a:t>Onafhankelijk en objectieve informatie</a:t>
            </a:r>
          </a:p>
          <a:p>
            <a:pPr algn="ctr">
              <a:spcBef>
                <a:spcPts val="600"/>
              </a:spcBef>
            </a:pPr>
            <a:endParaRPr lang="nl-NL" altLang="nl-BE" sz="2400" i="1" dirty="0">
              <a:solidFill>
                <a:srgbClr val="00B05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nl-NL" altLang="nl-BE" sz="2400" i="1" dirty="0" smtClean="0">
                <a:solidFill>
                  <a:srgbClr val="00B050"/>
                </a:solidFill>
              </a:rPr>
              <a:t>Maatwerk advies: Productie, Leveren, Besparen</a:t>
            </a:r>
            <a:endParaRPr lang="nl-NL" altLang="nl-BE" sz="2400" i="1" dirty="0">
              <a:solidFill>
                <a:srgbClr val="00B050"/>
              </a:solidFill>
            </a:endParaRPr>
          </a:p>
          <a:p>
            <a:pPr algn="ctr"/>
            <a:endParaRPr lang="en-US" altLang="nl-BE" sz="24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357381" name="Picture 5" descr="man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27" y="147910"/>
            <a:ext cx="882923" cy="25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86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96932" y="1017415"/>
            <a:ext cx="6855388" cy="3170099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chemeClr val="tx2"/>
                </a:solidFill>
                <a:latin typeface="Berlin Sans FB Demi" panose="020E0802020502020306" pitchFamily="34" charset="0"/>
              </a:rPr>
              <a:t>Leer </a:t>
            </a:r>
            <a:r>
              <a:rPr lang="nl-BE" sz="3600" b="1" dirty="0" err="1" smtClean="0">
                <a:solidFill>
                  <a:schemeClr val="tx2"/>
                </a:solidFill>
                <a:latin typeface="Berlin Sans FB Demi" panose="020E0802020502020306" pitchFamily="34" charset="0"/>
              </a:rPr>
              <a:t>Energik</a:t>
            </a:r>
            <a:r>
              <a:rPr lang="nl-BE" sz="3600" b="1" dirty="0" smtClean="0">
                <a:solidFill>
                  <a:schemeClr val="tx2"/>
                </a:solidFill>
                <a:latin typeface="Berlin Sans FB Demi" panose="020E0802020502020306" pitchFamily="34" charset="0"/>
              </a:rPr>
              <a:t> beter kennen op</a:t>
            </a:r>
          </a:p>
          <a:p>
            <a:endParaRPr lang="nl-BE" b="1" dirty="0" smtClean="0">
              <a:solidFill>
                <a:schemeClr val="tx2"/>
              </a:solidFill>
              <a:latin typeface="Berlin Sans FB Demi" panose="020E0802020502020306" pitchFamily="34" charset="0"/>
            </a:endParaRPr>
          </a:p>
          <a:p>
            <a:r>
              <a:rPr lang="nl-BE" sz="2000" b="1" dirty="0">
                <a:solidFill>
                  <a:schemeClr val="tx2"/>
                </a:solidFill>
                <a:latin typeface="Berlin Sans FB Demi" panose="020E0802020502020306" pitchFamily="34" charset="0"/>
              </a:rPr>
              <a:t>	</a:t>
            </a:r>
            <a:r>
              <a:rPr lang="nl-BE" sz="2000" b="1" dirty="0" smtClean="0">
                <a:solidFill>
                  <a:schemeClr val="tx2"/>
                </a:solidFill>
              </a:rPr>
              <a:t>www.energik.be</a:t>
            </a:r>
          </a:p>
          <a:p>
            <a:endParaRPr lang="nl-BE" dirty="0" smtClean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chemeClr val="bg1"/>
                </a:solidFill>
              </a:rPr>
              <a:t>	</a:t>
            </a:r>
            <a:r>
              <a:rPr lang="nl-BE" b="1" dirty="0" smtClean="0">
                <a:solidFill>
                  <a:schemeClr val="tx2"/>
                </a:solidFill>
              </a:rPr>
              <a:t>https://www.facebook.com/vzwenergik</a:t>
            </a:r>
            <a:endParaRPr lang="nl-BE" dirty="0" smtClean="0">
              <a:solidFill>
                <a:schemeClr val="bg1"/>
              </a:solidFill>
              <a:hlinkClick r:id="rId3"/>
            </a:endParaRPr>
          </a:p>
          <a:p>
            <a:r>
              <a:rPr lang="nl-BE" dirty="0" smtClean="0"/>
              <a:t>	</a:t>
            </a:r>
          </a:p>
          <a:p>
            <a:endParaRPr lang="nl-BE" dirty="0"/>
          </a:p>
          <a:p>
            <a:r>
              <a:rPr lang="nl-BE" dirty="0" smtClean="0"/>
              <a:t>	</a:t>
            </a:r>
            <a:r>
              <a:rPr lang="nl-BE" b="1" dirty="0" smtClean="0">
                <a:solidFill>
                  <a:schemeClr val="tx2"/>
                </a:solidFill>
              </a:rPr>
              <a:t>https</a:t>
            </a:r>
            <a:r>
              <a:rPr lang="nl-BE" b="1" dirty="0">
                <a:solidFill>
                  <a:schemeClr val="tx2"/>
                </a:solidFill>
              </a:rPr>
              <a:t>://</a:t>
            </a:r>
            <a:r>
              <a:rPr lang="nl-BE" b="1" dirty="0" smtClean="0">
                <a:solidFill>
                  <a:schemeClr val="tx2"/>
                </a:solidFill>
              </a:rPr>
              <a:t>twitter.com/Energik_vzw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82"/>
          <a:stretch/>
        </p:blipFill>
        <p:spPr bwMode="auto">
          <a:xfrm>
            <a:off x="699146" y="2577580"/>
            <a:ext cx="6389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Afbeeldingsresultaat voor afbeelding internet explor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6" y="173749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Afbeeldingsresultaat voor afbeelding faceboo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 descr="Afbeeldingsresultaat voor afbeelding facebook"/>
          <p:cNvSpPr>
            <a:spLocks noChangeAspect="1" noChangeArrowheads="1"/>
          </p:cNvSpPr>
          <p:nvPr/>
        </p:nvSpPr>
        <p:spPr bwMode="auto">
          <a:xfrm>
            <a:off x="440432" y="836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1" r="50000"/>
          <a:stretch/>
        </p:blipFill>
        <p:spPr bwMode="auto">
          <a:xfrm>
            <a:off x="683568" y="3369668"/>
            <a:ext cx="67013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www.energik.be/uploads/5/3/5/2/53528353/2374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915"/>
            <a:ext cx="1066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964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46</Words>
  <Application>Microsoft Office PowerPoint</Application>
  <PresentationFormat>Diavoorstelling (4:3)</PresentationFormat>
  <Paragraphs>61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Berlin Sans FB Demi</vt:lpstr>
      <vt:lpstr>Calibri</vt:lpstr>
      <vt:lpstr>Kantoorthema</vt:lpstr>
      <vt:lpstr>Waarom   het platform Energiezorg</vt:lpstr>
      <vt:lpstr>Doelstelling van het platform Energiezorg</vt:lpstr>
      <vt:lpstr>Doelstelling van het platform Energiezorg</vt:lpstr>
      <vt:lpstr>PowerPoint-presentatie</vt:lpstr>
    </vt:vector>
  </TitlesOfParts>
  <Company>Eandis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Eeckhout Bram</dc:creator>
  <cp:lastModifiedBy>Verdonck Patrick</cp:lastModifiedBy>
  <cp:revision>10</cp:revision>
  <dcterms:created xsi:type="dcterms:W3CDTF">2016-10-18T15:29:06Z</dcterms:created>
  <dcterms:modified xsi:type="dcterms:W3CDTF">2017-05-03T08:19:43Z</dcterms:modified>
</cp:coreProperties>
</file>